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doc" ContentType="application/msword"/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15" r:id="rId3"/>
    <p:sldId id="539" r:id="rId5"/>
    <p:sldId id="544" r:id="rId6"/>
    <p:sldId id="590" r:id="rId7"/>
    <p:sldId id="545" r:id="rId8"/>
    <p:sldId id="591" r:id="rId9"/>
    <p:sldId id="596" r:id="rId10"/>
    <p:sldId id="598" r:id="rId11"/>
    <p:sldId id="594" r:id="rId12"/>
    <p:sldId id="597" r:id="rId13"/>
    <p:sldId id="595" r:id="rId14"/>
    <p:sldId id="593" r:id="rId15"/>
    <p:sldId id="592" r:id="rId16"/>
    <p:sldId id="600" r:id="rId17"/>
    <p:sldId id="601" r:id="rId18"/>
    <p:sldId id="602" r:id="rId19"/>
    <p:sldId id="603" r:id="rId20"/>
    <p:sldId id="604" r:id="rId21"/>
    <p:sldId id="605" r:id="rId22"/>
    <p:sldId id="607" r:id="rId23"/>
    <p:sldId id="610" r:id="rId24"/>
    <p:sldId id="609" r:id="rId25"/>
    <p:sldId id="611" r:id="rId26"/>
    <p:sldId id="608" r:id="rId27"/>
    <p:sldId id="606" r:id="rId28"/>
    <p:sldId id="599" r:id="rId29"/>
    <p:sldId id="612" r:id="rId30"/>
    <p:sldId id="613" r:id="rId31"/>
    <p:sldId id="614" r:id="rId32"/>
    <p:sldId id="616" r:id="rId33"/>
    <p:sldId id="615" r:id="rId34"/>
    <p:sldId id="620" r:id="rId35"/>
    <p:sldId id="617" r:id="rId36"/>
    <p:sldId id="618" r:id="rId37"/>
    <p:sldId id="619" r:id="rId38"/>
    <p:sldId id="621" r:id="rId39"/>
    <p:sldId id="622" r:id="rId40"/>
    <p:sldId id="624" r:id="rId41"/>
    <p:sldId id="623" r:id="rId42"/>
    <p:sldId id="625" r:id="rId43"/>
    <p:sldId id="626" r:id="rId44"/>
    <p:sldId id="628" r:id="rId45"/>
    <p:sldId id="629" r:id="rId46"/>
    <p:sldId id="627" r:id="rId47"/>
    <p:sldId id="631" r:id="rId48"/>
    <p:sldId id="630" r:id="rId49"/>
    <p:sldId id="632" r:id="rId50"/>
    <p:sldId id="636" r:id="rId51"/>
    <p:sldId id="635" r:id="rId52"/>
    <p:sldId id="634" r:id="rId53"/>
    <p:sldId id="637" r:id="rId54"/>
    <p:sldId id="638" r:id="rId55"/>
    <p:sldId id="633" r:id="rId56"/>
    <p:sldId id="639" r:id="rId57"/>
    <p:sldId id="658" r:id="rId58"/>
    <p:sldId id="640" r:id="rId59"/>
    <p:sldId id="641" r:id="rId60"/>
    <p:sldId id="643" r:id="rId61"/>
    <p:sldId id="642" r:id="rId62"/>
    <p:sldId id="644" r:id="rId63"/>
    <p:sldId id="645" r:id="rId64"/>
    <p:sldId id="646" r:id="rId65"/>
    <p:sldId id="647" r:id="rId66"/>
    <p:sldId id="648" r:id="rId67"/>
    <p:sldId id="649" r:id="rId68"/>
    <p:sldId id="650" r:id="rId69"/>
    <p:sldId id="651" r:id="rId70"/>
    <p:sldId id="652" r:id="rId71"/>
    <p:sldId id="653" r:id="rId72"/>
    <p:sldId id="654" r:id="rId73"/>
    <p:sldId id="655" r:id="rId74"/>
    <p:sldId id="657" r:id="rId75"/>
    <p:sldId id="656" r:id="rId76"/>
    <p:sldId id="659" r:id="rId77"/>
    <p:sldId id="660" r:id="rId78"/>
    <p:sldId id="661" r:id="rId79"/>
    <p:sldId id="662" r:id="rId80"/>
    <p:sldId id="663" r:id="rId81"/>
    <p:sldId id="664" r:id="rId82"/>
    <p:sldId id="665" r:id="rId83"/>
    <p:sldId id="666" r:id="rId84"/>
    <p:sldId id="668" r:id="rId85"/>
    <p:sldId id="667" r:id="rId86"/>
    <p:sldId id="669" r:id="rId87"/>
    <p:sldId id="670" r:id="rId88"/>
    <p:sldId id="671" r:id="rId89"/>
    <p:sldId id="672" r:id="rId90"/>
    <p:sldId id="675" r:id="rId91"/>
    <p:sldId id="682" r:id="rId92"/>
    <p:sldId id="677" r:id="rId93"/>
    <p:sldId id="678" r:id="rId94"/>
    <p:sldId id="679" r:id="rId95"/>
    <p:sldId id="680" r:id="rId96"/>
    <p:sldId id="676" r:id="rId97"/>
    <p:sldId id="674" r:id="rId98"/>
    <p:sldId id="673" r:id="rId99"/>
    <p:sldId id="589" r:id="rId100"/>
    <p:sldId id="537" r:id="rId101"/>
  </p:sldIdLst>
  <p:sldSz cx="12240895" cy="7200900"/>
  <p:notesSz cx="6858000" cy="9144000"/>
  <p:custDataLst>
    <p:tags r:id="rId105"/>
  </p:custDataLst>
  <p:defaultTextStyle>
    <a:defPPr>
      <a:defRPr lang="zh-CN"/>
    </a:defPPr>
    <a:lvl1pPr marL="0" algn="l" defTabSz="1243965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1pPr>
    <a:lvl2pPr marL="622300" algn="l" defTabSz="1243965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2pPr>
    <a:lvl3pPr marL="1243965" algn="l" defTabSz="1243965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3pPr>
    <a:lvl4pPr marL="1866265" algn="l" defTabSz="1243965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4pPr>
    <a:lvl5pPr marL="2487930" algn="l" defTabSz="1243965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5pPr>
    <a:lvl6pPr marL="3110230" algn="l" defTabSz="1243965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6pPr>
    <a:lvl7pPr marL="3731895" algn="l" defTabSz="1243965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7pPr>
    <a:lvl8pPr marL="4354195" algn="l" defTabSz="1243965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8pPr>
    <a:lvl9pPr marL="4975860" algn="l" defTabSz="1243965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910" userDrawn="1">
          <p15:clr>
            <a:srgbClr val="A4A3A4"/>
          </p15:clr>
        </p15:guide>
        <p15:guide id="3" orient="horz" pos="2269" userDrawn="1">
          <p15:clr>
            <a:srgbClr val="A4A3A4"/>
          </p15:clr>
        </p15:guide>
        <p15:guide id="4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FF"/>
    <a:srgbClr val="0303EB"/>
    <a:srgbClr val="339966"/>
    <a:srgbClr val="00AEEE"/>
    <a:srgbClr val="72CD4F"/>
    <a:srgbClr val="FE9800"/>
    <a:srgbClr val="F3F3F3"/>
    <a:srgbClr val="01AEEE"/>
    <a:srgbClr val="080808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浅色样式 3 - 强调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726" autoAdjust="0"/>
    <p:restoredTop sz="94188" autoAdjust="0"/>
  </p:normalViewPr>
  <p:slideViewPr>
    <p:cSldViewPr showGuides="1">
      <p:cViewPr varScale="1">
        <p:scale>
          <a:sx n="76" d="100"/>
          <a:sy n="76" d="100"/>
        </p:scale>
        <p:origin x="-564" y="-90"/>
      </p:cViewPr>
      <p:guideLst>
        <p:guide orient="horz" pos="1620"/>
        <p:guide pos="2910"/>
        <p:guide orient="horz" pos="2269"/>
        <p:guide pos="3855"/>
      </p:guideLst>
    </p:cSldViewPr>
  </p:slideViewPr>
  <p:outlineViewPr>
    <p:cViewPr>
      <p:scale>
        <a:sx n="33" d="100"/>
        <a:sy n="33" d="100"/>
      </p:scale>
      <p:origin x="0" y="-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289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9" Type="http://schemas.openxmlformats.org/officeDocument/2006/relationships/slide" Target="slides/slide96.xml"/><Relationship Id="rId98" Type="http://schemas.openxmlformats.org/officeDocument/2006/relationships/slide" Target="slides/slide95.xml"/><Relationship Id="rId97" Type="http://schemas.openxmlformats.org/officeDocument/2006/relationships/slide" Target="slides/slide94.xml"/><Relationship Id="rId96" Type="http://schemas.openxmlformats.org/officeDocument/2006/relationships/slide" Target="slides/slide93.xml"/><Relationship Id="rId95" Type="http://schemas.openxmlformats.org/officeDocument/2006/relationships/slide" Target="slides/slide92.xml"/><Relationship Id="rId94" Type="http://schemas.openxmlformats.org/officeDocument/2006/relationships/slide" Target="slides/slide91.xml"/><Relationship Id="rId93" Type="http://schemas.openxmlformats.org/officeDocument/2006/relationships/slide" Target="slides/slide90.xml"/><Relationship Id="rId92" Type="http://schemas.openxmlformats.org/officeDocument/2006/relationships/slide" Target="slides/slide89.xml"/><Relationship Id="rId91" Type="http://schemas.openxmlformats.org/officeDocument/2006/relationships/slide" Target="slides/slide88.xml"/><Relationship Id="rId90" Type="http://schemas.openxmlformats.org/officeDocument/2006/relationships/slide" Target="slides/slide87.xml"/><Relationship Id="rId9" Type="http://schemas.openxmlformats.org/officeDocument/2006/relationships/slide" Target="slides/slide6.xml"/><Relationship Id="rId89" Type="http://schemas.openxmlformats.org/officeDocument/2006/relationships/slide" Target="slides/slide86.xml"/><Relationship Id="rId88" Type="http://schemas.openxmlformats.org/officeDocument/2006/relationships/slide" Target="slides/slide85.xml"/><Relationship Id="rId87" Type="http://schemas.openxmlformats.org/officeDocument/2006/relationships/slide" Target="slides/slide84.xml"/><Relationship Id="rId86" Type="http://schemas.openxmlformats.org/officeDocument/2006/relationships/slide" Target="slides/slide83.xml"/><Relationship Id="rId85" Type="http://schemas.openxmlformats.org/officeDocument/2006/relationships/slide" Target="slides/slide82.xml"/><Relationship Id="rId84" Type="http://schemas.openxmlformats.org/officeDocument/2006/relationships/slide" Target="slides/slide81.xml"/><Relationship Id="rId83" Type="http://schemas.openxmlformats.org/officeDocument/2006/relationships/slide" Target="slides/slide80.xml"/><Relationship Id="rId82" Type="http://schemas.openxmlformats.org/officeDocument/2006/relationships/slide" Target="slides/slide79.xml"/><Relationship Id="rId81" Type="http://schemas.openxmlformats.org/officeDocument/2006/relationships/slide" Target="slides/slide78.xml"/><Relationship Id="rId80" Type="http://schemas.openxmlformats.org/officeDocument/2006/relationships/slide" Target="slides/slide77.xml"/><Relationship Id="rId8" Type="http://schemas.openxmlformats.org/officeDocument/2006/relationships/slide" Target="slides/slide5.xml"/><Relationship Id="rId79" Type="http://schemas.openxmlformats.org/officeDocument/2006/relationships/slide" Target="slides/slide76.xml"/><Relationship Id="rId78" Type="http://schemas.openxmlformats.org/officeDocument/2006/relationships/slide" Target="slides/slide75.xml"/><Relationship Id="rId77" Type="http://schemas.openxmlformats.org/officeDocument/2006/relationships/slide" Target="slides/slide74.xml"/><Relationship Id="rId76" Type="http://schemas.openxmlformats.org/officeDocument/2006/relationships/slide" Target="slides/slide73.xml"/><Relationship Id="rId75" Type="http://schemas.openxmlformats.org/officeDocument/2006/relationships/slide" Target="slides/slide72.xml"/><Relationship Id="rId74" Type="http://schemas.openxmlformats.org/officeDocument/2006/relationships/slide" Target="slides/slide71.xml"/><Relationship Id="rId73" Type="http://schemas.openxmlformats.org/officeDocument/2006/relationships/slide" Target="slides/slide70.xml"/><Relationship Id="rId72" Type="http://schemas.openxmlformats.org/officeDocument/2006/relationships/slide" Target="slides/slide69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4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5" Type="http://schemas.openxmlformats.org/officeDocument/2006/relationships/tags" Target="tags/tag8.xml"/><Relationship Id="rId104" Type="http://schemas.openxmlformats.org/officeDocument/2006/relationships/tableStyles" Target="tableStyles.xml"/><Relationship Id="rId103" Type="http://schemas.openxmlformats.org/officeDocument/2006/relationships/viewProps" Target="viewProps.xml"/><Relationship Id="rId102" Type="http://schemas.openxmlformats.org/officeDocument/2006/relationships/presProps" Target="presProps.xml"/><Relationship Id="rId101" Type="http://schemas.openxmlformats.org/officeDocument/2006/relationships/slide" Target="slides/slide98.xml"/><Relationship Id="rId100" Type="http://schemas.openxmlformats.org/officeDocument/2006/relationships/slide" Target="slides/slide97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3.wmf"/><Relationship Id="rId1" Type="http://schemas.openxmlformats.org/officeDocument/2006/relationships/image" Target="../media/image3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D1ED5F-AB97-47B5-9F7B-ACDF41A6E0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514350" y="685800"/>
            <a:ext cx="58293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036312-6A05-4643-B813-780AEBCA544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243965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1pPr>
    <a:lvl2pPr marL="622300" algn="l" defTabSz="1243965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2pPr>
    <a:lvl3pPr marL="1243965" algn="l" defTabSz="1243965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3pPr>
    <a:lvl4pPr marL="1866265" algn="l" defTabSz="1243965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4pPr>
    <a:lvl5pPr marL="2487930" algn="l" defTabSz="1243965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5pPr>
    <a:lvl6pPr marL="3110230" algn="l" defTabSz="1243965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731895" algn="l" defTabSz="1243965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4354195" algn="l" defTabSz="1243965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975860" algn="l" defTabSz="1243965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514350" y="685800"/>
            <a:ext cx="58293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514350" y="685800"/>
            <a:ext cx="58293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514350" y="685800"/>
            <a:ext cx="58293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1011502" y="875557"/>
            <a:ext cx="1050740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 userDrawn="1"/>
        </p:nvGrpSpPr>
        <p:grpSpPr>
          <a:xfrm>
            <a:off x="336716" y="291205"/>
            <a:ext cx="578389" cy="587343"/>
            <a:chOff x="298460" y="987574"/>
            <a:chExt cx="288032" cy="279687"/>
          </a:xfrm>
        </p:grpSpPr>
        <p:sp>
          <p:nvSpPr>
            <p:cNvPr id="5" name="矩形 4"/>
            <p:cNvSpPr/>
            <p:nvPr/>
          </p:nvSpPr>
          <p:spPr>
            <a:xfrm>
              <a:off x="298460" y="987574"/>
              <a:ext cx="216024" cy="216024"/>
            </a:xfrm>
            <a:prstGeom prst="rect">
              <a:avLst/>
            </a:prstGeom>
            <a:noFill/>
            <a:ln w="127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406472" y="1087241"/>
              <a:ext cx="180020" cy="18002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 userDrawn="1"/>
        </p:nvGrpSpPr>
        <p:grpSpPr>
          <a:xfrm>
            <a:off x="9344038" y="293364"/>
            <a:ext cx="439701" cy="459830"/>
            <a:chOff x="3543574" y="4265651"/>
            <a:chExt cx="414516" cy="414516"/>
          </a:xfrm>
        </p:grpSpPr>
        <p:sp>
          <p:nvSpPr>
            <p:cNvPr id="10" name="椭圆 9"/>
            <p:cNvSpPr/>
            <p:nvPr/>
          </p:nvSpPr>
          <p:spPr>
            <a:xfrm>
              <a:off x="3543574" y="4265651"/>
              <a:ext cx="414516" cy="414516"/>
            </a:xfrm>
            <a:prstGeom prst="ellipse">
              <a:avLst/>
            </a:prstGeom>
            <a:solidFill>
              <a:schemeClr val="accent1"/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25400" dir="13500000">
                <a:srgbClr val="000000">
                  <a:alpha val="43137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3629640" y="4325788"/>
              <a:ext cx="259976" cy="261734"/>
              <a:chOff x="5042691" y="2273922"/>
              <a:chExt cx="702937" cy="707690"/>
            </a:xfrm>
            <a:solidFill>
              <a:schemeClr val="bg1"/>
            </a:solidFill>
          </p:grpSpPr>
          <p:sp>
            <p:nvSpPr>
              <p:cNvPr id="12" name="Freeform 12"/>
              <p:cNvSpPr/>
              <p:nvPr/>
            </p:nvSpPr>
            <p:spPr bwMode="auto">
              <a:xfrm>
                <a:off x="5284806" y="2789968"/>
                <a:ext cx="460822" cy="191644"/>
              </a:xfrm>
              <a:custGeom>
                <a:avLst/>
                <a:gdLst>
                  <a:gd name="T0" fmla="*/ 25 w 533"/>
                  <a:gd name="T1" fmla="*/ 165 h 222"/>
                  <a:gd name="T2" fmla="*/ 158 w 533"/>
                  <a:gd name="T3" fmla="*/ 165 h 222"/>
                  <a:gd name="T4" fmla="*/ 158 w 533"/>
                  <a:gd name="T5" fmla="*/ 108 h 222"/>
                  <a:gd name="T6" fmla="*/ 184 w 533"/>
                  <a:gd name="T7" fmla="*/ 83 h 222"/>
                  <a:gd name="T8" fmla="*/ 317 w 533"/>
                  <a:gd name="T9" fmla="*/ 83 h 222"/>
                  <a:gd name="T10" fmla="*/ 317 w 533"/>
                  <a:gd name="T11" fmla="*/ 25 h 222"/>
                  <a:gd name="T12" fmla="*/ 343 w 533"/>
                  <a:gd name="T13" fmla="*/ 0 h 222"/>
                  <a:gd name="T14" fmla="*/ 533 w 533"/>
                  <a:gd name="T15" fmla="*/ 0 h 222"/>
                  <a:gd name="T16" fmla="*/ 533 w 533"/>
                  <a:gd name="T17" fmla="*/ 32 h 222"/>
                  <a:gd name="T18" fmla="*/ 508 w 533"/>
                  <a:gd name="T19" fmla="*/ 57 h 222"/>
                  <a:gd name="T20" fmla="*/ 375 w 533"/>
                  <a:gd name="T21" fmla="*/ 57 h 222"/>
                  <a:gd name="T22" fmla="*/ 375 w 533"/>
                  <a:gd name="T23" fmla="*/ 114 h 222"/>
                  <a:gd name="T24" fmla="*/ 349 w 533"/>
                  <a:gd name="T25" fmla="*/ 140 h 222"/>
                  <a:gd name="T26" fmla="*/ 216 w 533"/>
                  <a:gd name="T27" fmla="*/ 140 h 222"/>
                  <a:gd name="T28" fmla="*/ 216 w 533"/>
                  <a:gd name="T29" fmla="*/ 197 h 222"/>
                  <a:gd name="T30" fmla="*/ 190 w 533"/>
                  <a:gd name="T31" fmla="*/ 222 h 222"/>
                  <a:gd name="T32" fmla="*/ 0 w 533"/>
                  <a:gd name="T33" fmla="*/ 222 h 222"/>
                  <a:gd name="T34" fmla="*/ 0 w 533"/>
                  <a:gd name="T35" fmla="*/ 191 h 222"/>
                  <a:gd name="T36" fmla="*/ 25 w 533"/>
                  <a:gd name="T37" fmla="*/ 165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33" h="222">
                    <a:moveTo>
                      <a:pt x="25" y="165"/>
                    </a:moveTo>
                    <a:cubicBezTo>
                      <a:pt x="158" y="165"/>
                      <a:pt x="158" y="165"/>
                      <a:pt x="158" y="165"/>
                    </a:cubicBezTo>
                    <a:cubicBezTo>
                      <a:pt x="158" y="108"/>
                      <a:pt x="158" y="108"/>
                      <a:pt x="158" y="108"/>
                    </a:cubicBezTo>
                    <a:cubicBezTo>
                      <a:pt x="158" y="94"/>
                      <a:pt x="170" y="83"/>
                      <a:pt x="184" y="83"/>
                    </a:cubicBezTo>
                    <a:cubicBezTo>
                      <a:pt x="317" y="83"/>
                      <a:pt x="317" y="83"/>
                      <a:pt x="317" y="83"/>
                    </a:cubicBezTo>
                    <a:cubicBezTo>
                      <a:pt x="317" y="25"/>
                      <a:pt x="317" y="25"/>
                      <a:pt x="317" y="25"/>
                    </a:cubicBezTo>
                    <a:cubicBezTo>
                      <a:pt x="317" y="11"/>
                      <a:pt x="329" y="0"/>
                      <a:pt x="343" y="0"/>
                    </a:cubicBezTo>
                    <a:cubicBezTo>
                      <a:pt x="533" y="0"/>
                      <a:pt x="533" y="0"/>
                      <a:pt x="533" y="0"/>
                    </a:cubicBezTo>
                    <a:cubicBezTo>
                      <a:pt x="533" y="32"/>
                      <a:pt x="533" y="32"/>
                      <a:pt x="533" y="32"/>
                    </a:cubicBezTo>
                    <a:cubicBezTo>
                      <a:pt x="533" y="46"/>
                      <a:pt x="522" y="57"/>
                      <a:pt x="508" y="57"/>
                    </a:cubicBezTo>
                    <a:cubicBezTo>
                      <a:pt x="375" y="57"/>
                      <a:pt x="375" y="57"/>
                      <a:pt x="375" y="57"/>
                    </a:cubicBezTo>
                    <a:cubicBezTo>
                      <a:pt x="375" y="114"/>
                      <a:pt x="375" y="114"/>
                      <a:pt x="375" y="114"/>
                    </a:cubicBezTo>
                    <a:cubicBezTo>
                      <a:pt x="375" y="128"/>
                      <a:pt x="363" y="140"/>
                      <a:pt x="349" y="140"/>
                    </a:cubicBezTo>
                    <a:cubicBezTo>
                      <a:pt x="216" y="140"/>
                      <a:pt x="216" y="140"/>
                      <a:pt x="216" y="140"/>
                    </a:cubicBezTo>
                    <a:cubicBezTo>
                      <a:pt x="216" y="197"/>
                      <a:pt x="216" y="197"/>
                      <a:pt x="216" y="197"/>
                    </a:cubicBezTo>
                    <a:cubicBezTo>
                      <a:pt x="216" y="211"/>
                      <a:pt x="204" y="222"/>
                      <a:pt x="190" y="222"/>
                    </a:cubicBezTo>
                    <a:cubicBezTo>
                      <a:pt x="0" y="222"/>
                      <a:pt x="0" y="222"/>
                      <a:pt x="0" y="222"/>
                    </a:cubicBezTo>
                    <a:cubicBezTo>
                      <a:pt x="0" y="191"/>
                      <a:pt x="0" y="191"/>
                      <a:pt x="0" y="191"/>
                    </a:cubicBezTo>
                    <a:cubicBezTo>
                      <a:pt x="0" y="177"/>
                      <a:pt x="11" y="165"/>
                      <a:pt x="25" y="1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3" name="Freeform 13"/>
              <p:cNvSpPr>
                <a:spLocks noEditPoints="1"/>
              </p:cNvSpPr>
              <p:nvPr/>
            </p:nvSpPr>
            <p:spPr bwMode="auto">
              <a:xfrm>
                <a:off x="5042691" y="2273922"/>
                <a:ext cx="529215" cy="655759"/>
              </a:xfrm>
              <a:custGeom>
                <a:avLst/>
                <a:gdLst>
                  <a:gd name="T0" fmla="*/ 28 w 612"/>
                  <a:gd name="T1" fmla="*/ 504 h 759"/>
                  <a:gd name="T2" fmla="*/ 148 w 612"/>
                  <a:gd name="T3" fmla="*/ 514 h 759"/>
                  <a:gd name="T4" fmla="*/ 179 w 612"/>
                  <a:gd name="T5" fmla="*/ 488 h 759"/>
                  <a:gd name="T6" fmla="*/ 184 w 612"/>
                  <a:gd name="T7" fmla="*/ 423 h 759"/>
                  <a:gd name="T8" fmla="*/ 158 w 612"/>
                  <a:gd name="T9" fmla="*/ 392 h 759"/>
                  <a:gd name="T10" fmla="*/ 38 w 612"/>
                  <a:gd name="T11" fmla="*/ 381 h 759"/>
                  <a:gd name="T12" fmla="*/ 7 w 612"/>
                  <a:gd name="T13" fmla="*/ 407 h 759"/>
                  <a:gd name="T14" fmla="*/ 2 w 612"/>
                  <a:gd name="T15" fmla="*/ 473 h 759"/>
                  <a:gd name="T16" fmla="*/ 28 w 612"/>
                  <a:gd name="T17" fmla="*/ 504 h 759"/>
                  <a:gd name="T18" fmla="*/ 157 w 612"/>
                  <a:gd name="T19" fmla="*/ 669 h 759"/>
                  <a:gd name="T20" fmla="*/ 254 w 612"/>
                  <a:gd name="T21" fmla="*/ 487 h 759"/>
                  <a:gd name="T22" fmla="*/ 334 w 612"/>
                  <a:gd name="T23" fmla="*/ 512 h 759"/>
                  <a:gd name="T24" fmla="*/ 342 w 612"/>
                  <a:gd name="T25" fmla="*/ 515 h 759"/>
                  <a:gd name="T26" fmla="*/ 216 w 612"/>
                  <a:gd name="T27" fmla="*/ 722 h 759"/>
                  <a:gd name="T28" fmla="*/ 157 w 612"/>
                  <a:gd name="T29" fmla="*/ 669 h 759"/>
                  <a:gd name="T30" fmla="*/ 379 w 612"/>
                  <a:gd name="T31" fmla="*/ 7 h 759"/>
                  <a:gd name="T32" fmla="*/ 426 w 612"/>
                  <a:gd name="T33" fmla="*/ 84 h 759"/>
                  <a:gd name="T34" fmla="*/ 349 w 612"/>
                  <a:gd name="T35" fmla="*/ 150 h 759"/>
                  <a:gd name="T36" fmla="*/ 304 w 612"/>
                  <a:gd name="T37" fmla="*/ 59 h 759"/>
                  <a:gd name="T38" fmla="*/ 379 w 612"/>
                  <a:gd name="T39" fmla="*/ 7 h 759"/>
                  <a:gd name="T40" fmla="*/ 371 w 612"/>
                  <a:gd name="T41" fmla="*/ 183 h 759"/>
                  <a:gd name="T42" fmla="*/ 403 w 612"/>
                  <a:gd name="T43" fmla="*/ 199 h 759"/>
                  <a:gd name="T44" fmla="*/ 574 w 612"/>
                  <a:gd name="T45" fmla="*/ 278 h 759"/>
                  <a:gd name="T46" fmla="*/ 579 w 612"/>
                  <a:gd name="T47" fmla="*/ 341 h 759"/>
                  <a:gd name="T48" fmla="*/ 398 w 612"/>
                  <a:gd name="T49" fmla="*/ 296 h 759"/>
                  <a:gd name="T50" fmla="*/ 381 w 612"/>
                  <a:gd name="T51" fmla="*/ 385 h 759"/>
                  <a:gd name="T52" fmla="*/ 390 w 612"/>
                  <a:gd name="T53" fmla="*/ 402 h 759"/>
                  <a:gd name="T54" fmla="*/ 561 w 612"/>
                  <a:gd name="T55" fmla="*/ 593 h 759"/>
                  <a:gd name="T56" fmla="*/ 489 w 612"/>
                  <a:gd name="T57" fmla="*/ 626 h 759"/>
                  <a:gd name="T58" fmla="*/ 233 w 612"/>
                  <a:gd name="T59" fmla="*/ 447 h 759"/>
                  <a:gd name="T60" fmla="*/ 203 w 612"/>
                  <a:gd name="T61" fmla="*/ 392 h 759"/>
                  <a:gd name="T62" fmla="*/ 231 w 612"/>
                  <a:gd name="T63" fmla="*/ 239 h 759"/>
                  <a:gd name="T64" fmla="*/ 157 w 612"/>
                  <a:gd name="T65" fmla="*/ 344 h 759"/>
                  <a:gd name="T66" fmla="*/ 95 w 612"/>
                  <a:gd name="T67" fmla="*/ 332 h 759"/>
                  <a:gd name="T68" fmla="*/ 247 w 612"/>
                  <a:gd name="T69" fmla="*/ 155 h 759"/>
                  <a:gd name="T70" fmla="*/ 313 w 612"/>
                  <a:gd name="T71" fmla="*/ 163 h 759"/>
                  <a:gd name="T72" fmla="*/ 349 w 612"/>
                  <a:gd name="T73" fmla="*/ 227 h 759"/>
                  <a:gd name="T74" fmla="*/ 371 w 612"/>
                  <a:gd name="T75" fmla="*/ 183 h 7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12" h="759">
                    <a:moveTo>
                      <a:pt x="28" y="504"/>
                    </a:moveTo>
                    <a:cubicBezTo>
                      <a:pt x="148" y="514"/>
                      <a:pt x="148" y="514"/>
                      <a:pt x="148" y="514"/>
                    </a:cubicBezTo>
                    <a:cubicBezTo>
                      <a:pt x="164" y="516"/>
                      <a:pt x="177" y="504"/>
                      <a:pt x="179" y="488"/>
                    </a:cubicBezTo>
                    <a:cubicBezTo>
                      <a:pt x="184" y="423"/>
                      <a:pt x="184" y="423"/>
                      <a:pt x="184" y="423"/>
                    </a:cubicBezTo>
                    <a:cubicBezTo>
                      <a:pt x="186" y="407"/>
                      <a:pt x="174" y="393"/>
                      <a:pt x="158" y="392"/>
                    </a:cubicBezTo>
                    <a:cubicBezTo>
                      <a:pt x="38" y="381"/>
                      <a:pt x="38" y="381"/>
                      <a:pt x="38" y="381"/>
                    </a:cubicBezTo>
                    <a:cubicBezTo>
                      <a:pt x="23" y="380"/>
                      <a:pt x="9" y="392"/>
                      <a:pt x="7" y="407"/>
                    </a:cubicBezTo>
                    <a:cubicBezTo>
                      <a:pt x="2" y="473"/>
                      <a:pt x="2" y="473"/>
                      <a:pt x="2" y="473"/>
                    </a:cubicBezTo>
                    <a:cubicBezTo>
                      <a:pt x="0" y="489"/>
                      <a:pt x="12" y="503"/>
                      <a:pt x="28" y="504"/>
                    </a:cubicBezTo>
                    <a:close/>
                    <a:moveTo>
                      <a:pt x="157" y="669"/>
                    </a:moveTo>
                    <a:cubicBezTo>
                      <a:pt x="220" y="595"/>
                      <a:pt x="230" y="592"/>
                      <a:pt x="254" y="487"/>
                    </a:cubicBezTo>
                    <a:cubicBezTo>
                      <a:pt x="280" y="496"/>
                      <a:pt x="307" y="504"/>
                      <a:pt x="334" y="512"/>
                    </a:cubicBezTo>
                    <a:cubicBezTo>
                      <a:pt x="337" y="513"/>
                      <a:pt x="339" y="514"/>
                      <a:pt x="342" y="515"/>
                    </a:cubicBezTo>
                    <a:cubicBezTo>
                      <a:pt x="303" y="633"/>
                      <a:pt x="296" y="637"/>
                      <a:pt x="216" y="722"/>
                    </a:cubicBezTo>
                    <a:cubicBezTo>
                      <a:pt x="180" y="759"/>
                      <a:pt x="122" y="709"/>
                      <a:pt x="157" y="669"/>
                    </a:cubicBezTo>
                    <a:close/>
                    <a:moveTo>
                      <a:pt x="379" y="7"/>
                    </a:moveTo>
                    <a:cubicBezTo>
                      <a:pt x="413" y="15"/>
                      <a:pt x="434" y="49"/>
                      <a:pt x="426" y="84"/>
                    </a:cubicBezTo>
                    <a:cubicBezTo>
                      <a:pt x="419" y="120"/>
                      <a:pt x="383" y="157"/>
                      <a:pt x="349" y="150"/>
                    </a:cubicBezTo>
                    <a:cubicBezTo>
                      <a:pt x="315" y="143"/>
                      <a:pt x="297" y="94"/>
                      <a:pt x="304" y="59"/>
                    </a:cubicBezTo>
                    <a:cubicBezTo>
                      <a:pt x="312" y="23"/>
                      <a:pt x="345" y="0"/>
                      <a:pt x="379" y="7"/>
                    </a:cubicBezTo>
                    <a:close/>
                    <a:moveTo>
                      <a:pt x="371" y="183"/>
                    </a:moveTo>
                    <a:cubicBezTo>
                      <a:pt x="378" y="185"/>
                      <a:pt x="393" y="190"/>
                      <a:pt x="403" y="199"/>
                    </a:cubicBezTo>
                    <a:cubicBezTo>
                      <a:pt x="494" y="286"/>
                      <a:pt x="474" y="282"/>
                      <a:pt x="574" y="278"/>
                    </a:cubicBezTo>
                    <a:cubicBezTo>
                      <a:pt x="612" y="277"/>
                      <a:pt x="611" y="338"/>
                      <a:pt x="579" y="341"/>
                    </a:cubicBezTo>
                    <a:cubicBezTo>
                      <a:pt x="477" y="350"/>
                      <a:pt x="470" y="358"/>
                      <a:pt x="398" y="296"/>
                    </a:cubicBezTo>
                    <a:cubicBezTo>
                      <a:pt x="381" y="385"/>
                      <a:pt x="381" y="385"/>
                      <a:pt x="381" y="385"/>
                    </a:cubicBezTo>
                    <a:cubicBezTo>
                      <a:pt x="380" y="392"/>
                      <a:pt x="383" y="399"/>
                      <a:pt x="390" y="402"/>
                    </a:cubicBezTo>
                    <a:cubicBezTo>
                      <a:pt x="494" y="448"/>
                      <a:pt x="515" y="448"/>
                      <a:pt x="561" y="593"/>
                    </a:cubicBezTo>
                    <a:cubicBezTo>
                      <a:pt x="578" y="638"/>
                      <a:pt x="510" y="668"/>
                      <a:pt x="489" y="626"/>
                    </a:cubicBezTo>
                    <a:cubicBezTo>
                      <a:pt x="417" y="484"/>
                      <a:pt x="405" y="506"/>
                      <a:pt x="233" y="447"/>
                    </a:cubicBezTo>
                    <a:cubicBezTo>
                      <a:pt x="211" y="435"/>
                      <a:pt x="203" y="416"/>
                      <a:pt x="203" y="392"/>
                    </a:cubicBezTo>
                    <a:cubicBezTo>
                      <a:pt x="231" y="239"/>
                      <a:pt x="231" y="239"/>
                      <a:pt x="231" y="239"/>
                    </a:cubicBezTo>
                    <a:cubicBezTo>
                      <a:pt x="164" y="260"/>
                      <a:pt x="171" y="259"/>
                      <a:pt x="157" y="344"/>
                    </a:cubicBezTo>
                    <a:cubicBezTo>
                      <a:pt x="151" y="376"/>
                      <a:pt x="91" y="372"/>
                      <a:pt x="95" y="332"/>
                    </a:cubicBezTo>
                    <a:cubicBezTo>
                      <a:pt x="107" y="207"/>
                      <a:pt x="126" y="199"/>
                      <a:pt x="247" y="155"/>
                    </a:cubicBezTo>
                    <a:cubicBezTo>
                      <a:pt x="264" y="149"/>
                      <a:pt x="304" y="160"/>
                      <a:pt x="313" y="163"/>
                    </a:cubicBezTo>
                    <a:cubicBezTo>
                      <a:pt x="349" y="227"/>
                      <a:pt x="349" y="227"/>
                      <a:pt x="349" y="227"/>
                    </a:cubicBezTo>
                    <a:cubicBezTo>
                      <a:pt x="371" y="183"/>
                      <a:pt x="371" y="183"/>
                      <a:pt x="371" y="1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4" name="组合 13"/>
          <p:cNvGrpSpPr/>
          <p:nvPr userDrawn="1"/>
        </p:nvGrpSpPr>
        <p:grpSpPr>
          <a:xfrm>
            <a:off x="9922427" y="293364"/>
            <a:ext cx="439701" cy="459830"/>
            <a:chOff x="4102125" y="4265651"/>
            <a:chExt cx="414516" cy="414516"/>
          </a:xfrm>
        </p:grpSpPr>
        <p:sp>
          <p:nvSpPr>
            <p:cNvPr id="15" name="椭圆 14"/>
            <p:cNvSpPr/>
            <p:nvPr/>
          </p:nvSpPr>
          <p:spPr>
            <a:xfrm>
              <a:off x="4102125" y="4265651"/>
              <a:ext cx="414516" cy="414516"/>
            </a:xfrm>
            <a:prstGeom prst="ellipse">
              <a:avLst/>
            </a:prstGeom>
            <a:solidFill>
              <a:schemeClr val="accent2"/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25400" dir="13500000">
                <a:srgbClr val="000000">
                  <a:alpha val="43137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4199233" y="4358783"/>
              <a:ext cx="238761" cy="198211"/>
              <a:chOff x="3132963" y="3140191"/>
              <a:chExt cx="645573" cy="535933"/>
            </a:xfrm>
            <a:solidFill>
              <a:schemeClr val="bg1"/>
            </a:solidFill>
          </p:grpSpPr>
          <p:sp>
            <p:nvSpPr>
              <p:cNvPr id="17" name="Freeform 226"/>
              <p:cNvSpPr/>
              <p:nvPr/>
            </p:nvSpPr>
            <p:spPr bwMode="auto">
              <a:xfrm>
                <a:off x="3421629" y="3217854"/>
                <a:ext cx="356907" cy="392027"/>
              </a:xfrm>
              <a:custGeom>
                <a:avLst/>
                <a:gdLst>
                  <a:gd name="T0" fmla="*/ 0 w 529"/>
                  <a:gd name="T1" fmla="*/ 0 h 581"/>
                  <a:gd name="T2" fmla="*/ 2 w 529"/>
                  <a:gd name="T3" fmla="*/ 11 h 581"/>
                  <a:gd name="T4" fmla="*/ 25 w 529"/>
                  <a:gd name="T5" fmla="*/ 56 h 581"/>
                  <a:gd name="T6" fmla="*/ 473 w 529"/>
                  <a:gd name="T7" fmla="*/ 56 h 581"/>
                  <a:gd name="T8" fmla="*/ 473 w 529"/>
                  <a:gd name="T9" fmla="*/ 525 h 581"/>
                  <a:gd name="T10" fmla="*/ 127 w 529"/>
                  <a:gd name="T11" fmla="*/ 525 h 581"/>
                  <a:gd name="T12" fmla="*/ 127 w 529"/>
                  <a:gd name="T13" fmla="*/ 581 h 581"/>
                  <a:gd name="T14" fmla="*/ 529 w 529"/>
                  <a:gd name="T15" fmla="*/ 581 h 581"/>
                  <a:gd name="T16" fmla="*/ 529 w 529"/>
                  <a:gd name="T17" fmla="*/ 0 h 581"/>
                  <a:gd name="T18" fmla="*/ 0 w 529"/>
                  <a:gd name="T19" fmla="*/ 0 h 5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9" h="581">
                    <a:moveTo>
                      <a:pt x="0" y="0"/>
                    </a:moveTo>
                    <a:cubicBezTo>
                      <a:pt x="1" y="4"/>
                      <a:pt x="2" y="7"/>
                      <a:pt x="2" y="11"/>
                    </a:cubicBezTo>
                    <a:cubicBezTo>
                      <a:pt x="14" y="22"/>
                      <a:pt x="22" y="38"/>
                      <a:pt x="25" y="56"/>
                    </a:cubicBezTo>
                    <a:cubicBezTo>
                      <a:pt x="473" y="56"/>
                      <a:pt x="473" y="56"/>
                      <a:pt x="473" y="56"/>
                    </a:cubicBezTo>
                    <a:cubicBezTo>
                      <a:pt x="473" y="525"/>
                      <a:pt x="473" y="525"/>
                      <a:pt x="473" y="525"/>
                    </a:cubicBezTo>
                    <a:cubicBezTo>
                      <a:pt x="127" y="525"/>
                      <a:pt x="127" y="525"/>
                      <a:pt x="127" y="525"/>
                    </a:cubicBezTo>
                    <a:cubicBezTo>
                      <a:pt x="127" y="581"/>
                      <a:pt x="127" y="581"/>
                      <a:pt x="127" y="581"/>
                    </a:cubicBezTo>
                    <a:cubicBezTo>
                      <a:pt x="529" y="581"/>
                      <a:pt x="529" y="581"/>
                      <a:pt x="529" y="581"/>
                    </a:cubicBezTo>
                    <a:cubicBezTo>
                      <a:pt x="529" y="0"/>
                      <a:pt x="529" y="0"/>
                      <a:pt x="52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Freeform 227"/>
              <p:cNvSpPr/>
              <p:nvPr/>
            </p:nvSpPr>
            <p:spPr bwMode="auto">
              <a:xfrm>
                <a:off x="3198348" y="3140191"/>
                <a:ext cx="224709" cy="247551"/>
              </a:xfrm>
              <a:custGeom>
                <a:avLst/>
                <a:gdLst>
                  <a:gd name="T0" fmla="*/ 45 w 333"/>
                  <a:gd name="T1" fmla="*/ 243 h 367"/>
                  <a:gd name="T2" fmla="*/ 170 w 333"/>
                  <a:gd name="T3" fmla="*/ 367 h 367"/>
                  <a:gd name="T4" fmla="*/ 289 w 333"/>
                  <a:gd name="T5" fmla="*/ 243 h 367"/>
                  <a:gd name="T6" fmla="*/ 326 w 333"/>
                  <a:gd name="T7" fmla="*/ 203 h 367"/>
                  <a:gd name="T8" fmla="*/ 306 w 333"/>
                  <a:gd name="T9" fmla="*/ 142 h 367"/>
                  <a:gd name="T10" fmla="*/ 166 w 333"/>
                  <a:gd name="T11" fmla="*/ 0 h 367"/>
                  <a:gd name="T12" fmla="*/ 26 w 333"/>
                  <a:gd name="T13" fmla="*/ 142 h 367"/>
                  <a:gd name="T14" fmla="*/ 7 w 333"/>
                  <a:gd name="T15" fmla="*/ 203 h 367"/>
                  <a:gd name="T16" fmla="*/ 45 w 333"/>
                  <a:gd name="T17" fmla="*/ 243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3" h="367">
                    <a:moveTo>
                      <a:pt x="45" y="243"/>
                    </a:moveTo>
                    <a:cubicBezTo>
                      <a:pt x="71" y="308"/>
                      <a:pt x="118" y="367"/>
                      <a:pt x="170" y="367"/>
                    </a:cubicBezTo>
                    <a:cubicBezTo>
                      <a:pt x="222" y="367"/>
                      <a:pt x="266" y="308"/>
                      <a:pt x="289" y="243"/>
                    </a:cubicBezTo>
                    <a:cubicBezTo>
                      <a:pt x="305" y="242"/>
                      <a:pt x="320" y="226"/>
                      <a:pt x="326" y="203"/>
                    </a:cubicBezTo>
                    <a:cubicBezTo>
                      <a:pt x="333" y="176"/>
                      <a:pt x="324" y="149"/>
                      <a:pt x="306" y="142"/>
                    </a:cubicBezTo>
                    <a:cubicBezTo>
                      <a:pt x="302" y="63"/>
                      <a:pt x="241" y="0"/>
                      <a:pt x="166" y="0"/>
                    </a:cubicBezTo>
                    <a:cubicBezTo>
                      <a:pt x="92" y="0"/>
                      <a:pt x="31" y="63"/>
                      <a:pt x="26" y="142"/>
                    </a:cubicBezTo>
                    <a:cubicBezTo>
                      <a:pt x="9" y="149"/>
                      <a:pt x="0" y="176"/>
                      <a:pt x="7" y="203"/>
                    </a:cubicBezTo>
                    <a:cubicBezTo>
                      <a:pt x="13" y="227"/>
                      <a:pt x="29" y="243"/>
                      <a:pt x="45" y="2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Freeform 228"/>
              <p:cNvSpPr/>
              <p:nvPr/>
            </p:nvSpPr>
            <p:spPr bwMode="auto">
              <a:xfrm>
                <a:off x="3481875" y="3306367"/>
                <a:ext cx="233275" cy="180738"/>
              </a:xfrm>
              <a:custGeom>
                <a:avLst/>
                <a:gdLst>
                  <a:gd name="T0" fmla="*/ 41 w 346"/>
                  <a:gd name="T1" fmla="*/ 111 h 268"/>
                  <a:gd name="T2" fmla="*/ 0 w 346"/>
                  <a:gd name="T3" fmla="*/ 151 h 268"/>
                  <a:gd name="T4" fmla="*/ 90 w 346"/>
                  <a:gd name="T5" fmla="*/ 268 h 268"/>
                  <a:gd name="T6" fmla="*/ 254 w 346"/>
                  <a:gd name="T7" fmla="*/ 125 h 268"/>
                  <a:gd name="T8" fmla="*/ 284 w 346"/>
                  <a:gd name="T9" fmla="*/ 158 h 268"/>
                  <a:gd name="T10" fmla="*/ 346 w 346"/>
                  <a:gd name="T11" fmla="*/ 0 h 268"/>
                  <a:gd name="T12" fmla="*/ 184 w 346"/>
                  <a:gd name="T13" fmla="*/ 50 h 268"/>
                  <a:gd name="T14" fmla="*/ 218 w 346"/>
                  <a:gd name="T15" fmla="*/ 87 h 268"/>
                  <a:gd name="T16" fmla="*/ 99 w 346"/>
                  <a:gd name="T17" fmla="*/ 190 h 268"/>
                  <a:gd name="T18" fmla="*/ 41 w 346"/>
                  <a:gd name="T19" fmla="*/ 111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6" h="268">
                    <a:moveTo>
                      <a:pt x="41" y="111"/>
                    </a:moveTo>
                    <a:cubicBezTo>
                      <a:pt x="0" y="151"/>
                      <a:pt x="0" y="151"/>
                      <a:pt x="0" y="151"/>
                    </a:cubicBezTo>
                    <a:cubicBezTo>
                      <a:pt x="12" y="165"/>
                      <a:pt x="90" y="268"/>
                      <a:pt x="90" y="268"/>
                    </a:cubicBezTo>
                    <a:cubicBezTo>
                      <a:pt x="254" y="125"/>
                      <a:pt x="254" y="125"/>
                      <a:pt x="254" y="125"/>
                    </a:cubicBezTo>
                    <a:cubicBezTo>
                      <a:pt x="284" y="158"/>
                      <a:pt x="284" y="158"/>
                      <a:pt x="284" y="158"/>
                    </a:cubicBezTo>
                    <a:cubicBezTo>
                      <a:pt x="346" y="0"/>
                      <a:pt x="346" y="0"/>
                      <a:pt x="346" y="0"/>
                    </a:cubicBezTo>
                    <a:cubicBezTo>
                      <a:pt x="184" y="50"/>
                      <a:pt x="184" y="50"/>
                      <a:pt x="184" y="50"/>
                    </a:cubicBezTo>
                    <a:cubicBezTo>
                      <a:pt x="218" y="87"/>
                      <a:pt x="218" y="87"/>
                      <a:pt x="218" y="87"/>
                    </a:cubicBezTo>
                    <a:cubicBezTo>
                      <a:pt x="99" y="190"/>
                      <a:pt x="99" y="190"/>
                      <a:pt x="99" y="190"/>
                    </a:cubicBezTo>
                    <a:lnTo>
                      <a:pt x="41" y="1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Freeform 229"/>
              <p:cNvSpPr/>
              <p:nvPr/>
            </p:nvSpPr>
            <p:spPr bwMode="auto">
              <a:xfrm>
                <a:off x="3132963" y="3377178"/>
                <a:ext cx="355480" cy="298946"/>
              </a:xfrm>
              <a:custGeom>
                <a:avLst/>
                <a:gdLst>
                  <a:gd name="T0" fmla="*/ 407 w 527"/>
                  <a:gd name="T1" fmla="*/ 0 h 443"/>
                  <a:gd name="T2" fmla="*/ 294 w 527"/>
                  <a:gd name="T3" fmla="*/ 190 h 443"/>
                  <a:gd name="T4" fmla="*/ 280 w 527"/>
                  <a:gd name="T5" fmla="*/ 105 h 443"/>
                  <a:gd name="T6" fmla="*/ 295 w 527"/>
                  <a:gd name="T7" fmla="*/ 77 h 443"/>
                  <a:gd name="T8" fmla="*/ 263 w 527"/>
                  <a:gd name="T9" fmla="*/ 44 h 443"/>
                  <a:gd name="T10" fmla="*/ 230 w 527"/>
                  <a:gd name="T11" fmla="*/ 77 h 443"/>
                  <a:gd name="T12" fmla="*/ 246 w 527"/>
                  <a:gd name="T13" fmla="*/ 105 h 443"/>
                  <a:gd name="T14" fmla="*/ 232 w 527"/>
                  <a:gd name="T15" fmla="*/ 189 h 443"/>
                  <a:gd name="T16" fmla="*/ 120 w 527"/>
                  <a:gd name="T17" fmla="*/ 0 h 443"/>
                  <a:gd name="T18" fmla="*/ 2 w 527"/>
                  <a:gd name="T19" fmla="*/ 125 h 443"/>
                  <a:gd name="T20" fmla="*/ 0 w 527"/>
                  <a:gd name="T21" fmla="*/ 125 h 443"/>
                  <a:gd name="T22" fmla="*/ 0 w 527"/>
                  <a:gd name="T23" fmla="*/ 402 h 443"/>
                  <a:gd name="T24" fmla="*/ 1 w 527"/>
                  <a:gd name="T25" fmla="*/ 402 h 443"/>
                  <a:gd name="T26" fmla="*/ 263 w 527"/>
                  <a:gd name="T27" fmla="*/ 443 h 443"/>
                  <a:gd name="T28" fmla="*/ 526 w 527"/>
                  <a:gd name="T29" fmla="*/ 402 h 443"/>
                  <a:gd name="T30" fmla="*/ 527 w 527"/>
                  <a:gd name="T31" fmla="*/ 402 h 443"/>
                  <a:gd name="T32" fmla="*/ 527 w 527"/>
                  <a:gd name="T33" fmla="*/ 125 h 443"/>
                  <a:gd name="T34" fmla="*/ 525 w 527"/>
                  <a:gd name="T35" fmla="*/ 125 h 443"/>
                  <a:gd name="T36" fmla="*/ 407 w 527"/>
                  <a:gd name="T37" fmla="*/ 0 h 4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27" h="443">
                    <a:moveTo>
                      <a:pt x="407" y="0"/>
                    </a:moveTo>
                    <a:cubicBezTo>
                      <a:pt x="294" y="190"/>
                      <a:pt x="294" y="190"/>
                      <a:pt x="294" y="190"/>
                    </a:cubicBezTo>
                    <a:cubicBezTo>
                      <a:pt x="280" y="105"/>
                      <a:pt x="280" y="105"/>
                      <a:pt x="280" y="105"/>
                    </a:cubicBezTo>
                    <a:cubicBezTo>
                      <a:pt x="289" y="99"/>
                      <a:pt x="295" y="89"/>
                      <a:pt x="295" y="77"/>
                    </a:cubicBezTo>
                    <a:cubicBezTo>
                      <a:pt x="295" y="59"/>
                      <a:pt x="281" y="44"/>
                      <a:pt x="263" y="44"/>
                    </a:cubicBezTo>
                    <a:cubicBezTo>
                      <a:pt x="245" y="44"/>
                      <a:pt x="230" y="59"/>
                      <a:pt x="230" y="77"/>
                    </a:cubicBezTo>
                    <a:cubicBezTo>
                      <a:pt x="230" y="89"/>
                      <a:pt x="237" y="99"/>
                      <a:pt x="246" y="105"/>
                    </a:cubicBezTo>
                    <a:cubicBezTo>
                      <a:pt x="232" y="189"/>
                      <a:pt x="232" y="189"/>
                      <a:pt x="232" y="189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56" y="27"/>
                      <a:pt x="12" y="72"/>
                      <a:pt x="2" y="125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0" y="402"/>
                      <a:pt x="0" y="402"/>
                      <a:pt x="0" y="402"/>
                    </a:cubicBezTo>
                    <a:cubicBezTo>
                      <a:pt x="1" y="402"/>
                      <a:pt x="1" y="402"/>
                      <a:pt x="1" y="402"/>
                    </a:cubicBezTo>
                    <a:cubicBezTo>
                      <a:pt x="14" y="425"/>
                      <a:pt x="126" y="443"/>
                      <a:pt x="263" y="443"/>
                    </a:cubicBezTo>
                    <a:cubicBezTo>
                      <a:pt x="401" y="443"/>
                      <a:pt x="513" y="425"/>
                      <a:pt x="526" y="402"/>
                    </a:cubicBezTo>
                    <a:cubicBezTo>
                      <a:pt x="527" y="402"/>
                      <a:pt x="527" y="402"/>
                      <a:pt x="527" y="402"/>
                    </a:cubicBezTo>
                    <a:cubicBezTo>
                      <a:pt x="527" y="125"/>
                      <a:pt x="527" y="125"/>
                      <a:pt x="527" y="125"/>
                    </a:cubicBezTo>
                    <a:cubicBezTo>
                      <a:pt x="525" y="125"/>
                      <a:pt x="525" y="125"/>
                      <a:pt x="525" y="125"/>
                    </a:cubicBezTo>
                    <a:cubicBezTo>
                      <a:pt x="515" y="72"/>
                      <a:pt x="471" y="27"/>
                      <a:pt x="40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Freeform 230"/>
              <p:cNvSpPr/>
              <p:nvPr/>
            </p:nvSpPr>
            <p:spPr bwMode="auto">
              <a:xfrm>
                <a:off x="3598655" y="3487105"/>
                <a:ext cx="54536" cy="68241"/>
              </a:xfrm>
              <a:custGeom>
                <a:avLst/>
                <a:gdLst>
                  <a:gd name="T0" fmla="*/ 0 w 81"/>
                  <a:gd name="T1" fmla="*/ 0 h 101"/>
                  <a:gd name="T2" fmla="*/ 0 w 81"/>
                  <a:gd name="T3" fmla="*/ 55 h 101"/>
                  <a:gd name="T4" fmla="*/ 40 w 81"/>
                  <a:gd name="T5" fmla="*/ 101 h 101"/>
                  <a:gd name="T6" fmla="*/ 81 w 81"/>
                  <a:gd name="T7" fmla="*/ 56 h 101"/>
                  <a:gd name="T8" fmla="*/ 81 w 81"/>
                  <a:gd name="T9" fmla="*/ 0 h 101"/>
                  <a:gd name="T10" fmla="*/ 59 w 81"/>
                  <a:gd name="T11" fmla="*/ 0 h 101"/>
                  <a:gd name="T12" fmla="*/ 59 w 81"/>
                  <a:gd name="T13" fmla="*/ 57 h 101"/>
                  <a:gd name="T14" fmla="*/ 40 w 81"/>
                  <a:gd name="T15" fmla="*/ 83 h 101"/>
                  <a:gd name="T16" fmla="*/ 22 w 81"/>
                  <a:gd name="T17" fmla="*/ 57 h 101"/>
                  <a:gd name="T18" fmla="*/ 22 w 81"/>
                  <a:gd name="T19" fmla="*/ 0 h 101"/>
                  <a:gd name="T20" fmla="*/ 0 w 81"/>
                  <a:gd name="T21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1" h="101">
                    <a:moveTo>
                      <a:pt x="0" y="0"/>
                    </a:moveTo>
                    <a:cubicBezTo>
                      <a:pt x="0" y="55"/>
                      <a:pt x="0" y="55"/>
                      <a:pt x="0" y="55"/>
                    </a:cubicBezTo>
                    <a:cubicBezTo>
                      <a:pt x="0" y="87"/>
                      <a:pt x="15" y="101"/>
                      <a:pt x="40" y="101"/>
                    </a:cubicBezTo>
                    <a:cubicBezTo>
                      <a:pt x="65" y="101"/>
                      <a:pt x="81" y="86"/>
                      <a:pt x="81" y="56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57"/>
                      <a:pt x="59" y="57"/>
                      <a:pt x="59" y="57"/>
                    </a:cubicBezTo>
                    <a:cubicBezTo>
                      <a:pt x="59" y="75"/>
                      <a:pt x="52" y="83"/>
                      <a:pt x="40" y="83"/>
                    </a:cubicBezTo>
                    <a:cubicBezTo>
                      <a:pt x="29" y="83"/>
                      <a:pt x="22" y="74"/>
                      <a:pt x="22" y="57"/>
                    </a:cubicBezTo>
                    <a:cubicBezTo>
                      <a:pt x="22" y="0"/>
                      <a:pt x="22" y="0"/>
                      <a:pt x="2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Freeform 231"/>
              <p:cNvSpPr>
                <a:spLocks noEditPoints="1"/>
              </p:cNvSpPr>
              <p:nvPr/>
            </p:nvSpPr>
            <p:spPr bwMode="auto">
              <a:xfrm>
                <a:off x="3666040" y="3486534"/>
                <a:ext cx="47968" cy="67384"/>
              </a:xfrm>
              <a:custGeom>
                <a:avLst/>
                <a:gdLst>
                  <a:gd name="T0" fmla="*/ 31 w 71"/>
                  <a:gd name="T1" fmla="*/ 0 h 100"/>
                  <a:gd name="T2" fmla="*/ 0 w 71"/>
                  <a:gd name="T3" fmla="*/ 2 h 100"/>
                  <a:gd name="T4" fmla="*/ 0 w 71"/>
                  <a:gd name="T5" fmla="*/ 100 h 100"/>
                  <a:gd name="T6" fmla="*/ 23 w 71"/>
                  <a:gd name="T7" fmla="*/ 100 h 100"/>
                  <a:gd name="T8" fmla="*/ 23 w 71"/>
                  <a:gd name="T9" fmla="*/ 65 h 100"/>
                  <a:gd name="T10" fmla="*/ 30 w 71"/>
                  <a:gd name="T11" fmla="*/ 65 h 100"/>
                  <a:gd name="T12" fmla="*/ 62 w 71"/>
                  <a:gd name="T13" fmla="*/ 55 h 100"/>
                  <a:gd name="T14" fmla="*/ 71 w 71"/>
                  <a:gd name="T15" fmla="*/ 31 h 100"/>
                  <a:gd name="T16" fmla="*/ 61 w 71"/>
                  <a:gd name="T17" fmla="*/ 8 h 100"/>
                  <a:gd name="T18" fmla="*/ 31 w 71"/>
                  <a:gd name="T19" fmla="*/ 0 h 100"/>
                  <a:gd name="T20" fmla="*/ 30 w 71"/>
                  <a:gd name="T21" fmla="*/ 48 h 100"/>
                  <a:gd name="T22" fmla="*/ 23 w 71"/>
                  <a:gd name="T23" fmla="*/ 47 h 100"/>
                  <a:gd name="T24" fmla="*/ 23 w 71"/>
                  <a:gd name="T25" fmla="*/ 18 h 100"/>
                  <a:gd name="T26" fmla="*/ 32 w 71"/>
                  <a:gd name="T27" fmla="*/ 17 h 100"/>
                  <a:gd name="T28" fmla="*/ 49 w 71"/>
                  <a:gd name="T29" fmla="*/ 32 h 100"/>
                  <a:gd name="T30" fmla="*/ 30 w 71"/>
                  <a:gd name="T31" fmla="*/ 48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1" h="100">
                    <a:moveTo>
                      <a:pt x="31" y="0"/>
                    </a:moveTo>
                    <a:cubicBezTo>
                      <a:pt x="17" y="0"/>
                      <a:pt x="7" y="1"/>
                      <a:pt x="0" y="2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23" y="100"/>
                      <a:pt x="23" y="100"/>
                      <a:pt x="23" y="100"/>
                    </a:cubicBezTo>
                    <a:cubicBezTo>
                      <a:pt x="23" y="65"/>
                      <a:pt x="23" y="65"/>
                      <a:pt x="23" y="65"/>
                    </a:cubicBezTo>
                    <a:cubicBezTo>
                      <a:pt x="25" y="65"/>
                      <a:pt x="27" y="65"/>
                      <a:pt x="30" y="65"/>
                    </a:cubicBezTo>
                    <a:cubicBezTo>
                      <a:pt x="43" y="65"/>
                      <a:pt x="55" y="62"/>
                      <a:pt x="62" y="55"/>
                    </a:cubicBezTo>
                    <a:cubicBezTo>
                      <a:pt x="68" y="49"/>
                      <a:pt x="71" y="41"/>
                      <a:pt x="71" y="31"/>
                    </a:cubicBezTo>
                    <a:cubicBezTo>
                      <a:pt x="71" y="22"/>
                      <a:pt x="67" y="13"/>
                      <a:pt x="61" y="8"/>
                    </a:cubicBezTo>
                    <a:cubicBezTo>
                      <a:pt x="54" y="3"/>
                      <a:pt x="44" y="0"/>
                      <a:pt x="31" y="0"/>
                    </a:cubicBezTo>
                    <a:close/>
                    <a:moveTo>
                      <a:pt x="30" y="48"/>
                    </a:moveTo>
                    <a:cubicBezTo>
                      <a:pt x="27" y="48"/>
                      <a:pt x="24" y="48"/>
                      <a:pt x="23" y="47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4" y="18"/>
                      <a:pt x="27" y="17"/>
                      <a:pt x="32" y="17"/>
                    </a:cubicBezTo>
                    <a:cubicBezTo>
                      <a:pt x="43" y="17"/>
                      <a:pt x="49" y="23"/>
                      <a:pt x="49" y="32"/>
                    </a:cubicBezTo>
                    <a:cubicBezTo>
                      <a:pt x="49" y="42"/>
                      <a:pt x="42" y="48"/>
                      <a:pt x="30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23" name="组合 22"/>
          <p:cNvGrpSpPr/>
          <p:nvPr userDrawn="1"/>
        </p:nvGrpSpPr>
        <p:grpSpPr>
          <a:xfrm>
            <a:off x="11079206" y="293364"/>
            <a:ext cx="439701" cy="459830"/>
            <a:chOff x="5181486" y="4265651"/>
            <a:chExt cx="414516" cy="414516"/>
          </a:xfrm>
        </p:grpSpPr>
        <p:sp>
          <p:nvSpPr>
            <p:cNvPr id="24" name="椭圆 23"/>
            <p:cNvSpPr/>
            <p:nvPr/>
          </p:nvSpPr>
          <p:spPr>
            <a:xfrm>
              <a:off x="5181486" y="4265651"/>
              <a:ext cx="414516" cy="414516"/>
            </a:xfrm>
            <a:prstGeom prst="ellipse">
              <a:avLst/>
            </a:prstGeom>
            <a:solidFill>
              <a:schemeClr val="accent4"/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25400" dir="13500000">
                <a:srgbClr val="000000">
                  <a:alpha val="43137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5287222" y="4375239"/>
              <a:ext cx="253419" cy="172633"/>
              <a:chOff x="4895160" y="4287159"/>
              <a:chExt cx="571418" cy="389258"/>
            </a:xfrm>
            <a:solidFill>
              <a:schemeClr val="bg1"/>
            </a:solidFill>
          </p:grpSpPr>
          <p:sp>
            <p:nvSpPr>
              <p:cNvPr id="26" name="Freeform 327"/>
              <p:cNvSpPr>
                <a:spLocks noEditPoints="1"/>
              </p:cNvSpPr>
              <p:nvPr/>
            </p:nvSpPr>
            <p:spPr bwMode="auto">
              <a:xfrm>
                <a:off x="4895160" y="4287159"/>
                <a:ext cx="438051" cy="389258"/>
              </a:xfrm>
              <a:custGeom>
                <a:avLst/>
                <a:gdLst>
                  <a:gd name="T0" fmla="*/ 166 w 171"/>
                  <a:gd name="T1" fmla="*/ 0 h 152"/>
                  <a:gd name="T2" fmla="*/ 5 w 171"/>
                  <a:gd name="T3" fmla="*/ 0 h 152"/>
                  <a:gd name="T4" fmla="*/ 0 w 171"/>
                  <a:gd name="T5" fmla="*/ 5 h 152"/>
                  <a:gd name="T6" fmla="*/ 0 w 171"/>
                  <a:gd name="T7" fmla="*/ 146 h 152"/>
                  <a:gd name="T8" fmla="*/ 5 w 171"/>
                  <a:gd name="T9" fmla="*/ 152 h 152"/>
                  <a:gd name="T10" fmla="*/ 166 w 171"/>
                  <a:gd name="T11" fmla="*/ 152 h 152"/>
                  <a:gd name="T12" fmla="*/ 171 w 171"/>
                  <a:gd name="T13" fmla="*/ 146 h 152"/>
                  <a:gd name="T14" fmla="*/ 171 w 171"/>
                  <a:gd name="T15" fmla="*/ 5 h 152"/>
                  <a:gd name="T16" fmla="*/ 166 w 171"/>
                  <a:gd name="T17" fmla="*/ 0 h 152"/>
                  <a:gd name="T18" fmla="*/ 132 w 171"/>
                  <a:gd name="T19" fmla="*/ 12 h 152"/>
                  <a:gd name="T20" fmla="*/ 139 w 171"/>
                  <a:gd name="T21" fmla="*/ 19 h 152"/>
                  <a:gd name="T22" fmla="*/ 132 w 171"/>
                  <a:gd name="T23" fmla="*/ 26 h 152"/>
                  <a:gd name="T24" fmla="*/ 124 w 171"/>
                  <a:gd name="T25" fmla="*/ 19 h 152"/>
                  <a:gd name="T26" fmla="*/ 132 w 171"/>
                  <a:gd name="T27" fmla="*/ 12 h 152"/>
                  <a:gd name="T28" fmla="*/ 110 w 171"/>
                  <a:gd name="T29" fmla="*/ 12 h 152"/>
                  <a:gd name="T30" fmla="*/ 118 w 171"/>
                  <a:gd name="T31" fmla="*/ 19 h 152"/>
                  <a:gd name="T32" fmla="*/ 110 w 171"/>
                  <a:gd name="T33" fmla="*/ 26 h 152"/>
                  <a:gd name="T34" fmla="*/ 103 w 171"/>
                  <a:gd name="T35" fmla="*/ 19 h 152"/>
                  <a:gd name="T36" fmla="*/ 110 w 171"/>
                  <a:gd name="T37" fmla="*/ 12 h 152"/>
                  <a:gd name="T38" fmla="*/ 160 w 171"/>
                  <a:gd name="T39" fmla="*/ 141 h 152"/>
                  <a:gd name="T40" fmla="*/ 11 w 171"/>
                  <a:gd name="T41" fmla="*/ 141 h 152"/>
                  <a:gd name="T42" fmla="*/ 11 w 171"/>
                  <a:gd name="T43" fmla="*/ 38 h 152"/>
                  <a:gd name="T44" fmla="*/ 160 w 171"/>
                  <a:gd name="T45" fmla="*/ 38 h 152"/>
                  <a:gd name="T46" fmla="*/ 160 w 171"/>
                  <a:gd name="T47" fmla="*/ 141 h 152"/>
                  <a:gd name="T48" fmla="*/ 153 w 171"/>
                  <a:gd name="T49" fmla="*/ 26 h 152"/>
                  <a:gd name="T50" fmla="*/ 146 w 171"/>
                  <a:gd name="T51" fmla="*/ 19 h 152"/>
                  <a:gd name="T52" fmla="*/ 153 w 171"/>
                  <a:gd name="T53" fmla="*/ 12 h 152"/>
                  <a:gd name="T54" fmla="*/ 160 w 171"/>
                  <a:gd name="T55" fmla="*/ 19 h 152"/>
                  <a:gd name="T56" fmla="*/ 153 w 171"/>
                  <a:gd name="T57" fmla="*/ 26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71" h="152">
                    <a:moveTo>
                      <a:pt x="166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46"/>
                      <a:pt x="0" y="146"/>
                      <a:pt x="0" y="146"/>
                    </a:cubicBezTo>
                    <a:cubicBezTo>
                      <a:pt x="0" y="149"/>
                      <a:pt x="2" y="152"/>
                      <a:pt x="5" y="152"/>
                    </a:cubicBezTo>
                    <a:cubicBezTo>
                      <a:pt x="166" y="152"/>
                      <a:pt x="166" y="152"/>
                      <a:pt x="166" y="152"/>
                    </a:cubicBezTo>
                    <a:cubicBezTo>
                      <a:pt x="169" y="152"/>
                      <a:pt x="171" y="149"/>
                      <a:pt x="171" y="146"/>
                    </a:cubicBezTo>
                    <a:cubicBezTo>
                      <a:pt x="171" y="5"/>
                      <a:pt x="171" y="5"/>
                      <a:pt x="171" y="5"/>
                    </a:cubicBezTo>
                    <a:cubicBezTo>
                      <a:pt x="171" y="2"/>
                      <a:pt x="169" y="0"/>
                      <a:pt x="166" y="0"/>
                    </a:cubicBezTo>
                    <a:close/>
                    <a:moveTo>
                      <a:pt x="132" y="12"/>
                    </a:moveTo>
                    <a:cubicBezTo>
                      <a:pt x="136" y="12"/>
                      <a:pt x="139" y="15"/>
                      <a:pt x="139" y="19"/>
                    </a:cubicBezTo>
                    <a:cubicBezTo>
                      <a:pt x="139" y="23"/>
                      <a:pt x="136" y="26"/>
                      <a:pt x="132" y="26"/>
                    </a:cubicBezTo>
                    <a:cubicBezTo>
                      <a:pt x="128" y="26"/>
                      <a:pt x="124" y="23"/>
                      <a:pt x="124" y="19"/>
                    </a:cubicBezTo>
                    <a:cubicBezTo>
                      <a:pt x="124" y="15"/>
                      <a:pt x="128" y="12"/>
                      <a:pt x="132" y="12"/>
                    </a:cubicBezTo>
                    <a:close/>
                    <a:moveTo>
                      <a:pt x="110" y="12"/>
                    </a:moveTo>
                    <a:cubicBezTo>
                      <a:pt x="114" y="12"/>
                      <a:pt x="118" y="15"/>
                      <a:pt x="118" y="19"/>
                    </a:cubicBezTo>
                    <a:cubicBezTo>
                      <a:pt x="118" y="23"/>
                      <a:pt x="114" y="26"/>
                      <a:pt x="110" y="26"/>
                    </a:cubicBezTo>
                    <a:cubicBezTo>
                      <a:pt x="106" y="26"/>
                      <a:pt x="103" y="23"/>
                      <a:pt x="103" y="19"/>
                    </a:cubicBezTo>
                    <a:cubicBezTo>
                      <a:pt x="103" y="15"/>
                      <a:pt x="106" y="12"/>
                      <a:pt x="110" y="12"/>
                    </a:cubicBezTo>
                    <a:close/>
                    <a:moveTo>
                      <a:pt x="160" y="141"/>
                    </a:moveTo>
                    <a:cubicBezTo>
                      <a:pt x="11" y="141"/>
                      <a:pt x="11" y="141"/>
                      <a:pt x="11" y="141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60" y="38"/>
                      <a:pt x="160" y="38"/>
                      <a:pt x="160" y="38"/>
                    </a:cubicBezTo>
                    <a:lnTo>
                      <a:pt x="160" y="141"/>
                    </a:lnTo>
                    <a:close/>
                    <a:moveTo>
                      <a:pt x="153" y="26"/>
                    </a:moveTo>
                    <a:cubicBezTo>
                      <a:pt x="149" y="26"/>
                      <a:pt x="146" y="23"/>
                      <a:pt x="146" y="19"/>
                    </a:cubicBezTo>
                    <a:cubicBezTo>
                      <a:pt x="146" y="15"/>
                      <a:pt x="149" y="12"/>
                      <a:pt x="153" y="12"/>
                    </a:cubicBezTo>
                    <a:cubicBezTo>
                      <a:pt x="157" y="12"/>
                      <a:pt x="160" y="15"/>
                      <a:pt x="160" y="19"/>
                    </a:cubicBezTo>
                    <a:cubicBezTo>
                      <a:pt x="160" y="23"/>
                      <a:pt x="157" y="26"/>
                      <a:pt x="153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7" name="Rectangle 328"/>
              <p:cNvSpPr>
                <a:spLocks noChangeArrowheads="1"/>
              </p:cNvSpPr>
              <p:nvPr/>
            </p:nvSpPr>
            <p:spPr bwMode="auto">
              <a:xfrm>
                <a:off x="4953712" y="4417273"/>
                <a:ext cx="315527" cy="5963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8" name="Rectangle 329"/>
              <p:cNvSpPr>
                <a:spLocks noChangeArrowheads="1"/>
              </p:cNvSpPr>
              <p:nvPr/>
            </p:nvSpPr>
            <p:spPr bwMode="auto">
              <a:xfrm>
                <a:off x="4953712" y="4501847"/>
                <a:ext cx="99754" cy="10517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9" name="Rectangle 330"/>
              <p:cNvSpPr>
                <a:spLocks noChangeArrowheads="1"/>
              </p:cNvSpPr>
              <p:nvPr/>
            </p:nvSpPr>
            <p:spPr bwMode="auto">
              <a:xfrm>
                <a:off x="5071899" y="4505100"/>
                <a:ext cx="107344" cy="1301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0" name="Rectangle 331"/>
              <p:cNvSpPr>
                <a:spLocks noChangeArrowheads="1"/>
              </p:cNvSpPr>
              <p:nvPr/>
            </p:nvSpPr>
            <p:spPr bwMode="auto">
              <a:xfrm>
                <a:off x="5071899" y="4548471"/>
                <a:ext cx="107344" cy="1301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Rectangle 332"/>
              <p:cNvSpPr>
                <a:spLocks noChangeArrowheads="1"/>
              </p:cNvSpPr>
              <p:nvPr/>
            </p:nvSpPr>
            <p:spPr bwMode="auto">
              <a:xfrm>
                <a:off x="5071899" y="4589674"/>
                <a:ext cx="107344" cy="1518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Freeform 333"/>
              <p:cNvSpPr/>
              <p:nvPr/>
            </p:nvSpPr>
            <p:spPr bwMode="auto">
              <a:xfrm>
                <a:off x="5225867" y="4569073"/>
                <a:ext cx="40119" cy="41203"/>
              </a:xfrm>
              <a:custGeom>
                <a:avLst/>
                <a:gdLst>
                  <a:gd name="T0" fmla="*/ 11 w 37"/>
                  <a:gd name="T1" fmla="*/ 0 h 38"/>
                  <a:gd name="T2" fmla="*/ 11 w 37"/>
                  <a:gd name="T3" fmla="*/ 2 h 38"/>
                  <a:gd name="T4" fmla="*/ 0 w 37"/>
                  <a:gd name="T5" fmla="*/ 38 h 38"/>
                  <a:gd name="T6" fmla="*/ 35 w 37"/>
                  <a:gd name="T7" fmla="*/ 26 h 38"/>
                  <a:gd name="T8" fmla="*/ 37 w 37"/>
                  <a:gd name="T9" fmla="*/ 26 h 38"/>
                  <a:gd name="T10" fmla="*/ 11 w 37"/>
                  <a:gd name="T1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">
                    <a:moveTo>
                      <a:pt x="11" y="0"/>
                    </a:moveTo>
                    <a:lnTo>
                      <a:pt x="11" y="2"/>
                    </a:lnTo>
                    <a:lnTo>
                      <a:pt x="0" y="38"/>
                    </a:lnTo>
                    <a:lnTo>
                      <a:pt x="35" y="26"/>
                    </a:lnTo>
                    <a:lnTo>
                      <a:pt x="37" y="26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Freeform 334"/>
              <p:cNvSpPr/>
              <p:nvPr/>
            </p:nvSpPr>
            <p:spPr bwMode="auto">
              <a:xfrm>
                <a:off x="5389594" y="4366311"/>
                <a:ext cx="76984" cy="79153"/>
              </a:xfrm>
              <a:custGeom>
                <a:avLst/>
                <a:gdLst>
                  <a:gd name="T0" fmla="*/ 23 w 30"/>
                  <a:gd name="T1" fmla="*/ 31 h 31"/>
                  <a:gd name="T2" fmla="*/ 28 w 30"/>
                  <a:gd name="T3" fmla="*/ 25 h 31"/>
                  <a:gd name="T4" fmla="*/ 28 w 30"/>
                  <a:gd name="T5" fmla="*/ 18 h 31"/>
                  <a:gd name="T6" fmla="*/ 13 w 30"/>
                  <a:gd name="T7" fmla="*/ 2 h 31"/>
                  <a:gd name="T8" fmla="*/ 6 w 30"/>
                  <a:gd name="T9" fmla="*/ 2 h 31"/>
                  <a:gd name="T10" fmla="*/ 0 w 30"/>
                  <a:gd name="T11" fmla="*/ 8 h 31"/>
                  <a:gd name="T12" fmla="*/ 23 w 30"/>
                  <a:gd name="T1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31">
                    <a:moveTo>
                      <a:pt x="23" y="31"/>
                    </a:moveTo>
                    <a:cubicBezTo>
                      <a:pt x="28" y="25"/>
                      <a:pt x="28" y="25"/>
                      <a:pt x="28" y="25"/>
                    </a:cubicBezTo>
                    <a:cubicBezTo>
                      <a:pt x="30" y="23"/>
                      <a:pt x="30" y="20"/>
                      <a:pt x="28" y="18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1" y="0"/>
                      <a:pt x="8" y="0"/>
                      <a:pt x="6" y="2"/>
                    </a:cubicBezTo>
                    <a:cubicBezTo>
                      <a:pt x="0" y="8"/>
                      <a:pt x="0" y="8"/>
                      <a:pt x="0" y="8"/>
                    </a:cubicBezTo>
                    <a:lnTo>
                      <a:pt x="23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Freeform 335"/>
              <p:cNvSpPr/>
              <p:nvPr/>
            </p:nvSpPr>
            <p:spPr bwMode="auto">
              <a:xfrm>
                <a:off x="5258396" y="4394503"/>
                <a:ext cx="182160" cy="182160"/>
              </a:xfrm>
              <a:custGeom>
                <a:avLst/>
                <a:gdLst>
                  <a:gd name="T0" fmla="*/ 49 w 71"/>
                  <a:gd name="T1" fmla="*/ 0 h 71"/>
                  <a:gd name="T2" fmla="*/ 48 w 71"/>
                  <a:gd name="T3" fmla="*/ 0 h 71"/>
                  <a:gd name="T4" fmla="*/ 2 w 71"/>
                  <a:gd name="T5" fmla="*/ 47 h 71"/>
                  <a:gd name="T6" fmla="*/ 2 w 71"/>
                  <a:gd name="T7" fmla="*/ 54 h 71"/>
                  <a:gd name="T8" fmla="*/ 2 w 71"/>
                  <a:gd name="T9" fmla="*/ 55 h 71"/>
                  <a:gd name="T10" fmla="*/ 8 w 71"/>
                  <a:gd name="T11" fmla="*/ 56 h 71"/>
                  <a:gd name="T12" fmla="*/ 9 w 71"/>
                  <a:gd name="T13" fmla="*/ 62 h 71"/>
                  <a:gd name="T14" fmla="*/ 9 w 71"/>
                  <a:gd name="T15" fmla="*/ 62 h 71"/>
                  <a:gd name="T16" fmla="*/ 15 w 71"/>
                  <a:gd name="T17" fmla="*/ 63 h 71"/>
                  <a:gd name="T18" fmla="*/ 16 w 71"/>
                  <a:gd name="T19" fmla="*/ 69 h 71"/>
                  <a:gd name="T20" fmla="*/ 17 w 71"/>
                  <a:gd name="T21" fmla="*/ 69 h 71"/>
                  <a:gd name="T22" fmla="*/ 24 w 71"/>
                  <a:gd name="T23" fmla="*/ 69 h 71"/>
                  <a:gd name="T24" fmla="*/ 71 w 71"/>
                  <a:gd name="T25" fmla="*/ 23 h 71"/>
                  <a:gd name="T26" fmla="*/ 71 w 71"/>
                  <a:gd name="T27" fmla="*/ 22 h 71"/>
                  <a:gd name="T28" fmla="*/ 49 w 71"/>
                  <a:gd name="T29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1" h="71">
                    <a:moveTo>
                      <a:pt x="49" y="0"/>
                    </a:moveTo>
                    <a:cubicBezTo>
                      <a:pt x="49" y="0"/>
                      <a:pt x="48" y="0"/>
                      <a:pt x="48" y="0"/>
                    </a:cubicBezTo>
                    <a:cubicBezTo>
                      <a:pt x="2" y="47"/>
                      <a:pt x="2" y="47"/>
                      <a:pt x="2" y="47"/>
                    </a:cubicBezTo>
                    <a:cubicBezTo>
                      <a:pt x="0" y="49"/>
                      <a:pt x="0" y="52"/>
                      <a:pt x="2" y="54"/>
                    </a:cubicBezTo>
                    <a:cubicBezTo>
                      <a:pt x="2" y="55"/>
                      <a:pt x="2" y="55"/>
                      <a:pt x="2" y="55"/>
                    </a:cubicBezTo>
                    <a:cubicBezTo>
                      <a:pt x="4" y="56"/>
                      <a:pt x="6" y="57"/>
                      <a:pt x="8" y="56"/>
                    </a:cubicBezTo>
                    <a:cubicBezTo>
                      <a:pt x="7" y="58"/>
                      <a:pt x="7" y="60"/>
                      <a:pt x="9" y="62"/>
                    </a:cubicBezTo>
                    <a:cubicBezTo>
                      <a:pt x="9" y="62"/>
                      <a:pt x="9" y="62"/>
                      <a:pt x="9" y="62"/>
                    </a:cubicBezTo>
                    <a:cubicBezTo>
                      <a:pt x="11" y="64"/>
                      <a:pt x="13" y="64"/>
                      <a:pt x="15" y="63"/>
                    </a:cubicBezTo>
                    <a:cubicBezTo>
                      <a:pt x="14" y="65"/>
                      <a:pt x="15" y="67"/>
                      <a:pt x="16" y="69"/>
                    </a:cubicBezTo>
                    <a:cubicBezTo>
                      <a:pt x="17" y="69"/>
                      <a:pt x="17" y="69"/>
                      <a:pt x="17" y="69"/>
                    </a:cubicBezTo>
                    <a:cubicBezTo>
                      <a:pt x="19" y="71"/>
                      <a:pt x="22" y="71"/>
                      <a:pt x="24" y="69"/>
                    </a:cubicBezTo>
                    <a:cubicBezTo>
                      <a:pt x="71" y="23"/>
                      <a:pt x="71" y="23"/>
                      <a:pt x="71" y="23"/>
                    </a:cubicBezTo>
                    <a:cubicBezTo>
                      <a:pt x="71" y="23"/>
                      <a:pt x="71" y="22"/>
                      <a:pt x="71" y="22"/>
                    </a:cubicBezTo>
                    <a:lnTo>
                      <a:pt x="4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35" name="组合 34"/>
          <p:cNvGrpSpPr/>
          <p:nvPr userDrawn="1"/>
        </p:nvGrpSpPr>
        <p:grpSpPr>
          <a:xfrm>
            <a:off x="10500817" y="293364"/>
            <a:ext cx="439701" cy="459830"/>
            <a:chOff x="4626437" y="4265651"/>
            <a:chExt cx="414516" cy="414516"/>
          </a:xfrm>
        </p:grpSpPr>
        <p:sp>
          <p:nvSpPr>
            <p:cNvPr id="36" name="椭圆 35"/>
            <p:cNvSpPr/>
            <p:nvPr/>
          </p:nvSpPr>
          <p:spPr>
            <a:xfrm>
              <a:off x="4626437" y="4265651"/>
              <a:ext cx="414516" cy="414516"/>
            </a:xfrm>
            <a:prstGeom prst="ellipse">
              <a:avLst/>
            </a:prstGeom>
            <a:solidFill>
              <a:schemeClr val="accent3"/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25400" dir="13500000">
                <a:srgbClr val="000000">
                  <a:alpha val="43137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4710891" y="4356960"/>
              <a:ext cx="232896" cy="199705"/>
              <a:chOff x="3546346" y="2339026"/>
              <a:chExt cx="897787" cy="769842"/>
            </a:xfrm>
            <a:solidFill>
              <a:schemeClr val="bg1"/>
            </a:solidFill>
          </p:grpSpPr>
          <p:sp>
            <p:nvSpPr>
              <p:cNvPr id="38" name="Rectangle 227"/>
              <p:cNvSpPr>
                <a:spLocks noChangeArrowheads="1"/>
              </p:cNvSpPr>
              <p:nvPr/>
            </p:nvSpPr>
            <p:spPr bwMode="auto">
              <a:xfrm>
                <a:off x="3561526" y="3077423"/>
                <a:ext cx="882607" cy="3144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9" name="Freeform 228"/>
              <p:cNvSpPr/>
              <p:nvPr/>
            </p:nvSpPr>
            <p:spPr bwMode="auto">
              <a:xfrm>
                <a:off x="3617909" y="2844302"/>
                <a:ext cx="125777" cy="210351"/>
              </a:xfrm>
              <a:custGeom>
                <a:avLst/>
                <a:gdLst>
                  <a:gd name="T0" fmla="*/ 6 w 49"/>
                  <a:gd name="T1" fmla="*/ 82 h 82"/>
                  <a:gd name="T2" fmla="*/ 43 w 49"/>
                  <a:gd name="T3" fmla="*/ 82 h 82"/>
                  <a:gd name="T4" fmla="*/ 49 w 49"/>
                  <a:gd name="T5" fmla="*/ 76 h 82"/>
                  <a:gd name="T6" fmla="*/ 49 w 49"/>
                  <a:gd name="T7" fmla="*/ 0 h 82"/>
                  <a:gd name="T8" fmla="*/ 0 w 49"/>
                  <a:gd name="T9" fmla="*/ 49 h 82"/>
                  <a:gd name="T10" fmla="*/ 0 w 49"/>
                  <a:gd name="T11" fmla="*/ 76 h 82"/>
                  <a:gd name="T12" fmla="*/ 6 w 49"/>
                  <a:gd name="T13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82">
                    <a:moveTo>
                      <a:pt x="6" y="82"/>
                    </a:moveTo>
                    <a:cubicBezTo>
                      <a:pt x="43" y="82"/>
                      <a:pt x="43" y="82"/>
                      <a:pt x="43" y="82"/>
                    </a:cubicBezTo>
                    <a:cubicBezTo>
                      <a:pt x="46" y="82"/>
                      <a:pt x="49" y="79"/>
                      <a:pt x="49" y="76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79"/>
                      <a:pt x="3" y="82"/>
                      <a:pt x="6" y="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40" name="Freeform 229"/>
              <p:cNvSpPr/>
              <p:nvPr/>
            </p:nvSpPr>
            <p:spPr bwMode="auto">
              <a:xfrm>
                <a:off x="3779467" y="2682744"/>
                <a:ext cx="122524" cy="371910"/>
              </a:xfrm>
              <a:custGeom>
                <a:avLst/>
                <a:gdLst>
                  <a:gd name="T0" fmla="*/ 5 w 48"/>
                  <a:gd name="T1" fmla="*/ 145 h 145"/>
                  <a:gd name="T2" fmla="*/ 43 w 48"/>
                  <a:gd name="T3" fmla="*/ 145 h 145"/>
                  <a:gd name="T4" fmla="*/ 48 w 48"/>
                  <a:gd name="T5" fmla="*/ 139 h 145"/>
                  <a:gd name="T6" fmla="*/ 48 w 48"/>
                  <a:gd name="T7" fmla="*/ 0 h 145"/>
                  <a:gd name="T8" fmla="*/ 0 w 48"/>
                  <a:gd name="T9" fmla="*/ 49 h 145"/>
                  <a:gd name="T10" fmla="*/ 0 w 48"/>
                  <a:gd name="T11" fmla="*/ 139 h 145"/>
                  <a:gd name="T12" fmla="*/ 5 w 48"/>
                  <a:gd name="T13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145">
                    <a:moveTo>
                      <a:pt x="5" y="145"/>
                    </a:moveTo>
                    <a:cubicBezTo>
                      <a:pt x="43" y="145"/>
                      <a:pt x="43" y="145"/>
                      <a:pt x="43" y="145"/>
                    </a:cubicBezTo>
                    <a:cubicBezTo>
                      <a:pt x="46" y="145"/>
                      <a:pt x="48" y="142"/>
                      <a:pt x="48" y="139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139"/>
                      <a:pt x="0" y="139"/>
                      <a:pt x="0" y="139"/>
                    </a:cubicBezTo>
                    <a:cubicBezTo>
                      <a:pt x="0" y="142"/>
                      <a:pt x="2" y="145"/>
                      <a:pt x="5" y="1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41" name="Freeform 230"/>
              <p:cNvSpPr/>
              <p:nvPr/>
            </p:nvSpPr>
            <p:spPr bwMode="auto">
              <a:xfrm>
                <a:off x="3938857" y="2713104"/>
                <a:ext cx="124693" cy="341550"/>
              </a:xfrm>
              <a:custGeom>
                <a:avLst/>
                <a:gdLst>
                  <a:gd name="T0" fmla="*/ 22 w 49"/>
                  <a:gd name="T1" fmla="*/ 22 h 133"/>
                  <a:gd name="T2" fmla="*/ 0 w 49"/>
                  <a:gd name="T3" fmla="*/ 0 h 133"/>
                  <a:gd name="T4" fmla="*/ 0 w 49"/>
                  <a:gd name="T5" fmla="*/ 127 h 133"/>
                  <a:gd name="T6" fmla="*/ 6 w 49"/>
                  <a:gd name="T7" fmla="*/ 133 h 133"/>
                  <a:gd name="T8" fmla="*/ 43 w 49"/>
                  <a:gd name="T9" fmla="*/ 133 h 133"/>
                  <a:gd name="T10" fmla="*/ 49 w 49"/>
                  <a:gd name="T11" fmla="*/ 127 h 133"/>
                  <a:gd name="T12" fmla="*/ 49 w 49"/>
                  <a:gd name="T13" fmla="*/ 26 h 133"/>
                  <a:gd name="T14" fmla="*/ 38 w 49"/>
                  <a:gd name="T15" fmla="*/ 29 h 133"/>
                  <a:gd name="T16" fmla="*/ 22 w 49"/>
                  <a:gd name="T17" fmla="*/ 22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" h="133">
                    <a:moveTo>
                      <a:pt x="22" y="2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27"/>
                      <a:pt x="0" y="127"/>
                      <a:pt x="0" y="127"/>
                    </a:cubicBezTo>
                    <a:cubicBezTo>
                      <a:pt x="0" y="130"/>
                      <a:pt x="3" y="133"/>
                      <a:pt x="6" y="133"/>
                    </a:cubicBezTo>
                    <a:cubicBezTo>
                      <a:pt x="43" y="133"/>
                      <a:pt x="43" y="133"/>
                      <a:pt x="43" y="133"/>
                    </a:cubicBezTo>
                    <a:cubicBezTo>
                      <a:pt x="46" y="133"/>
                      <a:pt x="49" y="130"/>
                      <a:pt x="49" y="127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46" y="28"/>
                      <a:pt x="42" y="29"/>
                      <a:pt x="38" y="29"/>
                    </a:cubicBezTo>
                    <a:cubicBezTo>
                      <a:pt x="32" y="29"/>
                      <a:pt x="27" y="26"/>
                      <a:pt x="22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42" name="Freeform 231"/>
              <p:cNvSpPr/>
              <p:nvPr/>
            </p:nvSpPr>
            <p:spPr bwMode="auto">
              <a:xfrm>
                <a:off x="4100415" y="2624193"/>
                <a:ext cx="122524" cy="430461"/>
              </a:xfrm>
              <a:custGeom>
                <a:avLst/>
                <a:gdLst>
                  <a:gd name="T0" fmla="*/ 5 w 48"/>
                  <a:gd name="T1" fmla="*/ 168 h 168"/>
                  <a:gd name="T2" fmla="*/ 43 w 48"/>
                  <a:gd name="T3" fmla="*/ 168 h 168"/>
                  <a:gd name="T4" fmla="*/ 48 w 48"/>
                  <a:gd name="T5" fmla="*/ 162 h 168"/>
                  <a:gd name="T6" fmla="*/ 48 w 48"/>
                  <a:gd name="T7" fmla="*/ 0 h 168"/>
                  <a:gd name="T8" fmla="*/ 0 w 48"/>
                  <a:gd name="T9" fmla="*/ 48 h 168"/>
                  <a:gd name="T10" fmla="*/ 0 w 48"/>
                  <a:gd name="T11" fmla="*/ 162 h 168"/>
                  <a:gd name="T12" fmla="*/ 5 w 48"/>
                  <a:gd name="T13" fmla="*/ 16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168">
                    <a:moveTo>
                      <a:pt x="5" y="168"/>
                    </a:moveTo>
                    <a:cubicBezTo>
                      <a:pt x="43" y="168"/>
                      <a:pt x="43" y="168"/>
                      <a:pt x="43" y="168"/>
                    </a:cubicBezTo>
                    <a:cubicBezTo>
                      <a:pt x="46" y="168"/>
                      <a:pt x="48" y="165"/>
                      <a:pt x="48" y="162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162"/>
                      <a:pt x="0" y="162"/>
                      <a:pt x="0" y="162"/>
                    </a:cubicBezTo>
                    <a:cubicBezTo>
                      <a:pt x="0" y="165"/>
                      <a:pt x="2" y="168"/>
                      <a:pt x="5" y="1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43" name="Freeform 232"/>
              <p:cNvSpPr/>
              <p:nvPr/>
            </p:nvSpPr>
            <p:spPr bwMode="auto">
              <a:xfrm>
                <a:off x="4258721" y="2513596"/>
                <a:ext cx="125777" cy="541058"/>
              </a:xfrm>
              <a:custGeom>
                <a:avLst/>
                <a:gdLst>
                  <a:gd name="T0" fmla="*/ 29 w 49"/>
                  <a:gd name="T1" fmla="*/ 0 h 211"/>
                  <a:gd name="T2" fmla="*/ 0 w 49"/>
                  <a:gd name="T3" fmla="*/ 29 h 211"/>
                  <a:gd name="T4" fmla="*/ 0 w 49"/>
                  <a:gd name="T5" fmla="*/ 205 h 211"/>
                  <a:gd name="T6" fmla="*/ 6 w 49"/>
                  <a:gd name="T7" fmla="*/ 211 h 211"/>
                  <a:gd name="T8" fmla="*/ 43 w 49"/>
                  <a:gd name="T9" fmla="*/ 211 h 211"/>
                  <a:gd name="T10" fmla="*/ 49 w 49"/>
                  <a:gd name="T11" fmla="*/ 205 h 211"/>
                  <a:gd name="T12" fmla="*/ 49 w 49"/>
                  <a:gd name="T13" fmla="*/ 22 h 211"/>
                  <a:gd name="T14" fmla="*/ 29 w 49"/>
                  <a:gd name="T15" fmla="*/ 0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" h="211">
                    <a:moveTo>
                      <a:pt x="29" y="0"/>
                    </a:moveTo>
                    <a:cubicBezTo>
                      <a:pt x="0" y="29"/>
                      <a:pt x="0" y="29"/>
                      <a:pt x="0" y="29"/>
                    </a:cubicBezTo>
                    <a:cubicBezTo>
                      <a:pt x="0" y="205"/>
                      <a:pt x="0" y="205"/>
                      <a:pt x="0" y="205"/>
                    </a:cubicBezTo>
                    <a:cubicBezTo>
                      <a:pt x="0" y="208"/>
                      <a:pt x="3" y="211"/>
                      <a:pt x="6" y="211"/>
                    </a:cubicBezTo>
                    <a:cubicBezTo>
                      <a:pt x="43" y="211"/>
                      <a:pt x="43" y="211"/>
                      <a:pt x="43" y="211"/>
                    </a:cubicBezTo>
                    <a:cubicBezTo>
                      <a:pt x="46" y="211"/>
                      <a:pt x="49" y="208"/>
                      <a:pt x="49" y="205"/>
                    </a:cubicBezTo>
                    <a:cubicBezTo>
                      <a:pt x="49" y="22"/>
                      <a:pt x="49" y="22"/>
                      <a:pt x="49" y="22"/>
                    </a:cubicBezTo>
                    <a:cubicBezTo>
                      <a:pt x="38" y="21"/>
                      <a:pt x="29" y="12"/>
                      <a:pt x="2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44" name="Freeform 233"/>
              <p:cNvSpPr/>
              <p:nvPr/>
            </p:nvSpPr>
            <p:spPr bwMode="auto">
              <a:xfrm>
                <a:off x="3546346" y="2339026"/>
                <a:ext cx="871764" cy="610452"/>
              </a:xfrm>
              <a:custGeom>
                <a:avLst/>
                <a:gdLst>
                  <a:gd name="T0" fmla="*/ 20 w 340"/>
                  <a:gd name="T1" fmla="*/ 234 h 238"/>
                  <a:gd name="T2" fmla="*/ 140 w 340"/>
                  <a:gd name="T3" fmla="*/ 113 h 238"/>
                  <a:gd name="T4" fmla="*/ 183 w 340"/>
                  <a:gd name="T5" fmla="*/ 156 h 238"/>
                  <a:gd name="T6" fmla="*/ 199 w 340"/>
                  <a:gd name="T7" fmla="*/ 156 h 238"/>
                  <a:gd name="T8" fmla="*/ 318 w 340"/>
                  <a:gd name="T9" fmla="*/ 37 h 238"/>
                  <a:gd name="T10" fmla="*/ 318 w 340"/>
                  <a:gd name="T11" fmla="*/ 64 h 238"/>
                  <a:gd name="T12" fmla="*/ 329 w 340"/>
                  <a:gd name="T13" fmla="*/ 75 h 238"/>
                  <a:gd name="T14" fmla="*/ 340 w 340"/>
                  <a:gd name="T15" fmla="*/ 64 h 238"/>
                  <a:gd name="T16" fmla="*/ 340 w 340"/>
                  <a:gd name="T17" fmla="*/ 11 h 238"/>
                  <a:gd name="T18" fmla="*/ 337 w 340"/>
                  <a:gd name="T19" fmla="*/ 3 h 238"/>
                  <a:gd name="T20" fmla="*/ 329 w 340"/>
                  <a:gd name="T21" fmla="*/ 0 h 238"/>
                  <a:gd name="T22" fmla="*/ 276 w 340"/>
                  <a:gd name="T23" fmla="*/ 0 h 238"/>
                  <a:gd name="T24" fmla="*/ 265 w 340"/>
                  <a:gd name="T25" fmla="*/ 11 h 238"/>
                  <a:gd name="T26" fmla="*/ 276 w 340"/>
                  <a:gd name="T27" fmla="*/ 22 h 238"/>
                  <a:gd name="T28" fmla="*/ 302 w 340"/>
                  <a:gd name="T29" fmla="*/ 22 h 238"/>
                  <a:gd name="T30" fmla="*/ 191 w 340"/>
                  <a:gd name="T31" fmla="*/ 133 h 238"/>
                  <a:gd name="T32" fmla="*/ 148 w 340"/>
                  <a:gd name="T33" fmla="*/ 90 h 238"/>
                  <a:gd name="T34" fmla="*/ 133 w 340"/>
                  <a:gd name="T35" fmla="*/ 90 h 238"/>
                  <a:gd name="T36" fmla="*/ 4 w 340"/>
                  <a:gd name="T37" fmla="*/ 219 h 238"/>
                  <a:gd name="T38" fmla="*/ 4 w 340"/>
                  <a:gd name="T39" fmla="*/ 234 h 238"/>
                  <a:gd name="T40" fmla="*/ 20 w 340"/>
                  <a:gd name="T41" fmla="*/ 234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40" h="238">
                    <a:moveTo>
                      <a:pt x="20" y="234"/>
                    </a:moveTo>
                    <a:cubicBezTo>
                      <a:pt x="140" y="113"/>
                      <a:pt x="140" y="113"/>
                      <a:pt x="140" y="113"/>
                    </a:cubicBezTo>
                    <a:cubicBezTo>
                      <a:pt x="183" y="156"/>
                      <a:pt x="183" y="156"/>
                      <a:pt x="183" y="156"/>
                    </a:cubicBezTo>
                    <a:cubicBezTo>
                      <a:pt x="188" y="160"/>
                      <a:pt x="195" y="160"/>
                      <a:pt x="199" y="156"/>
                    </a:cubicBezTo>
                    <a:cubicBezTo>
                      <a:pt x="318" y="37"/>
                      <a:pt x="318" y="37"/>
                      <a:pt x="318" y="37"/>
                    </a:cubicBezTo>
                    <a:cubicBezTo>
                      <a:pt x="318" y="64"/>
                      <a:pt x="318" y="64"/>
                      <a:pt x="318" y="64"/>
                    </a:cubicBezTo>
                    <a:cubicBezTo>
                      <a:pt x="318" y="70"/>
                      <a:pt x="323" y="75"/>
                      <a:pt x="329" y="75"/>
                    </a:cubicBezTo>
                    <a:cubicBezTo>
                      <a:pt x="335" y="75"/>
                      <a:pt x="340" y="70"/>
                      <a:pt x="340" y="64"/>
                    </a:cubicBezTo>
                    <a:cubicBezTo>
                      <a:pt x="340" y="11"/>
                      <a:pt x="340" y="11"/>
                      <a:pt x="340" y="11"/>
                    </a:cubicBezTo>
                    <a:cubicBezTo>
                      <a:pt x="340" y="8"/>
                      <a:pt x="339" y="5"/>
                      <a:pt x="337" y="3"/>
                    </a:cubicBezTo>
                    <a:cubicBezTo>
                      <a:pt x="335" y="1"/>
                      <a:pt x="332" y="0"/>
                      <a:pt x="329" y="0"/>
                    </a:cubicBezTo>
                    <a:cubicBezTo>
                      <a:pt x="276" y="0"/>
                      <a:pt x="276" y="0"/>
                      <a:pt x="276" y="0"/>
                    </a:cubicBezTo>
                    <a:cubicBezTo>
                      <a:pt x="270" y="0"/>
                      <a:pt x="265" y="4"/>
                      <a:pt x="265" y="11"/>
                    </a:cubicBezTo>
                    <a:cubicBezTo>
                      <a:pt x="265" y="17"/>
                      <a:pt x="270" y="22"/>
                      <a:pt x="276" y="22"/>
                    </a:cubicBezTo>
                    <a:cubicBezTo>
                      <a:pt x="302" y="22"/>
                      <a:pt x="302" y="22"/>
                      <a:pt x="302" y="22"/>
                    </a:cubicBezTo>
                    <a:cubicBezTo>
                      <a:pt x="191" y="133"/>
                      <a:pt x="191" y="133"/>
                      <a:pt x="191" y="133"/>
                    </a:cubicBezTo>
                    <a:cubicBezTo>
                      <a:pt x="148" y="90"/>
                      <a:pt x="148" y="90"/>
                      <a:pt x="148" y="90"/>
                    </a:cubicBezTo>
                    <a:cubicBezTo>
                      <a:pt x="144" y="86"/>
                      <a:pt x="137" y="86"/>
                      <a:pt x="133" y="90"/>
                    </a:cubicBezTo>
                    <a:cubicBezTo>
                      <a:pt x="4" y="219"/>
                      <a:pt x="4" y="219"/>
                      <a:pt x="4" y="219"/>
                    </a:cubicBezTo>
                    <a:cubicBezTo>
                      <a:pt x="0" y="223"/>
                      <a:pt x="0" y="230"/>
                      <a:pt x="4" y="234"/>
                    </a:cubicBezTo>
                    <a:cubicBezTo>
                      <a:pt x="8" y="238"/>
                      <a:pt x="15" y="238"/>
                      <a:pt x="20" y="2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12061" y="288370"/>
            <a:ext cx="11017092" cy="1200150"/>
          </a:xfrm>
          <a:prstGeom prst="rect">
            <a:avLst/>
          </a:prstGeom>
        </p:spPr>
        <p:txBody>
          <a:bodyPr vert="horz" lIns="124398" tIns="62199" rIns="124398" bIns="62199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12061" y="1680213"/>
            <a:ext cx="11017092" cy="4752261"/>
          </a:xfrm>
          <a:prstGeom prst="rect">
            <a:avLst/>
          </a:prstGeom>
        </p:spPr>
        <p:txBody>
          <a:bodyPr vert="horz" lIns="124398" tIns="62199" rIns="124398" bIns="62199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12060" y="6674168"/>
            <a:ext cx="2856283" cy="383382"/>
          </a:xfrm>
          <a:prstGeom prst="rect">
            <a:avLst/>
          </a:prstGeom>
        </p:spPr>
        <p:txBody>
          <a:bodyPr vert="horz" lIns="124398" tIns="62199" rIns="124398" bIns="62199" rtlCol="0" anchor="ctr"/>
          <a:lstStyle>
            <a:lvl1pPr algn="l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82415" y="6674168"/>
            <a:ext cx="3876385" cy="383382"/>
          </a:xfrm>
          <a:prstGeom prst="rect">
            <a:avLst/>
          </a:prstGeom>
        </p:spPr>
        <p:txBody>
          <a:bodyPr vert="horz" lIns="124398" tIns="62199" rIns="124398" bIns="62199" rtlCol="0" anchor="ctr"/>
          <a:lstStyle>
            <a:lvl1pPr algn="ct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72870" y="6674168"/>
            <a:ext cx="2856283" cy="383382"/>
          </a:xfrm>
          <a:prstGeom prst="rect">
            <a:avLst/>
          </a:prstGeom>
        </p:spPr>
        <p:txBody>
          <a:bodyPr vert="horz" lIns="124398" tIns="62199" rIns="124398" bIns="62199" rtlCol="0" anchor="ctr"/>
          <a:lstStyle>
            <a:lvl1pPr algn="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txStyles>
    <p:titleStyle>
      <a:lvl1pPr algn="ctr" defTabSz="1243965" rtl="0" eaLnBrk="1" latinLnBrk="0" hangingPunct="1">
        <a:spcBef>
          <a:spcPct val="0"/>
        </a:spcBef>
        <a:buNone/>
        <a:defRPr sz="6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66725" indent="-466725" algn="l" defTabSz="12439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400" kern="1200">
          <a:solidFill>
            <a:schemeClr val="tx1"/>
          </a:solidFill>
          <a:latin typeface="+mn-lt"/>
          <a:ea typeface="+mn-ea"/>
          <a:cs typeface="+mn-cs"/>
        </a:defRPr>
      </a:lvl1pPr>
      <a:lvl2pPr marL="1010920" indent="-388620" algn="l" defTabSz="12439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55115" indent="-311150" algn="l" defTabSz="12439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300" kern="1200">
          <a:solidFill>
            <a:schemeClr val="tx1"/>
          </a:solidFill>
          <a:latin typeface="+mn-lt"/>
          <a:ea typeface="+mn-ea"/>
          <a:cs typeface="+mn-cs"/>
        </a:defRPr>
      </a:lvl3pPr>
      <a:lvl4pPr marL="2176780" indent="-311150" algn="l" defTabSz="12439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799080" indent="-311150" algn="l" defTabSz="1243965" rtl="0" eaLnBrk="1" latinLnBrk="0" hangingPunct="1">
        <a:spcBef>
          <a:spcPct val="20000"/>
        </a:spcBef>
        <a:buFont typeface="Arial" panose="020B0604020202020204" pitchFamily="34" charset="0"/>
        <a:buChar char="»"/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420745" indent="-311150" algn="l" defTabSz="12439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043045" indent="-311150" algn="l" defTabSz="12439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4664710" indent="-311150" algn="l" defTabSz="12439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287010" indent="-311150" algn="l" defTabSz="12439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43965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622300" algn="l" defTabSz="1243965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243965" algn="l" defTabSz="1243965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866265" algn="l" defTabSz="1243965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487930" algn="l" defTabSz="1243965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110230" algn="l" defTabSz="1243965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731895" algn="l" defTabSz="1243965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354195" algn="l" defTabSz="1243965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975860" algn="l" defTabSz="1243965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jpeg"/><Relationship Id="rId1" Type="http://schemas.openxmlformats.org/officeDocument/2006/relationships/hyperlink" Target="&#30913;&#24748;&#28014;&#21015;&#36710;%20&#36807;&#36947;&#23700;_&#26631;&#28165;.flv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8.png"/><Relationship Id="rId2" Type="http://schemas.openxmlformats.org/officeDocument/2006/relationships/image" Target="../media/image17.emf"/><Relationship Id="rId1" Type="http://schemas.openxmlformats.org/officeDocument/2006/relationships/oleObject" Target="../embeddings/oleObject1.bin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1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jpeg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jpe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2.v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3.wmf"/><Relationship Id="rId4" Type="http://schemas.openxmlformats.org/officeDocument/2006/relationships/oleObject" Target="../embeddings/oleObject3.bin"/><Relationship Id="rId3" Type="http://schemas.openxmlformats.org/officeDocument/2006/relationships/image" Target="../media/image32.wmf"/><Relationship Id="rId2" Type="http://schemas.openxmlformats.org/officeDocument/2006/relationships/oleObject" Target="../embeddings/oleObject2.bin"/><Relationship Id="rId1" Type="http://schemas.openxmlformats.org/officeDocument/2006/relationships/image" Target="../media/image31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5.png"/><Relationship Id="rId1" Type="http://schemas.openxmlformats.org/officeDocument/2006/relationships/image" Target="../media/image3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7.png"/><Relationship Id="rId1" Type="http://schemas.openxmlformats.org/officeDocument/2006/relationships/image" Target="../media/image36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8.png"/><Relationship Id="rId1" Type="http://schemas.openxmlformats.org/officeDocument/2006/relationships/image" Target="../media/image36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0.jpeg"/><Relationship Id="rId1" Type="http://schemas.openxmlformats.org/officeDocument/2006/relationships/image" Target="../media/image39.jpeg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3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2.png"/><Relationship Id="rId2" Type="http://schemas.openxmlformats.org/officeDocument/2006/relationships/oleObject" Target="../embeddings/oleObject4.bin"/><Relationship Id="rId1" Type="http://schemas.openxmlformats.org/officeDocument/2006/relationships/image" Target="../media/image41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3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4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7.jpeg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8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jpeg"/><Relationship Id="rId2" Type="http://schemas.openxmlformats.org/officeDocument/2006/relationships/image" Target="../media/image50.png"/><Relationship Id="rId1" Type="http://schemas.openxmlformats.org/officeDocument/2006/relationships/image" Target="../media/image4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jpeg"/><Relationship Id="rId1" Type="http://schemas.openxmlformats.org/officeDocument/2006/relationships/image" Target="../media/image7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1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3.jpeg"/><Relationship Id="rId1" Type="http://schemas.openxmlformats.org/officeDocument/2006/relationships/image" Target="../media/image52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5.jpeg"/><Relationship Id="rId1" Type="http://schemas.openxmlformats.org/officeDocument/2006/relationships/image" Target="../media/image54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4.png"/><Relationship Id="rId1" Type="http://schemas.openxmlformats.org/officeDocument/2006/relationships/tags" Target="../tags/tag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6.jpeg"/><Relationship Id="rId1" Type="http://schemas.openxmlformats.org/officeDocument/2006/relationships/image" Target="../media/image54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7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7.png"/><Relationship Id="rId1" Type="http://schemas.openxmlformats.org/officeDocument/2006/relationships/image" Target="../media/image5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image" Target="../media/image8.png"/><Relationship Id="rId1" Type="http://schemas.openxmlformats.org/officeDocument/2006/relationships/tags" Target="../tags/tag1.xml"/></Relationships>
</file>

<file path=ppt/slides/_rels/slide5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image" Target="../media/image54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1.jpeg"/><Relationship Id="rId1" Type="http://schemas.openxmlformats.org/officeDocument/2006/relationships/image" Target="../media/image60.jpeg"/></Relationships>
</file>

<file path=ppt/slides/_rels/slide5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4.png"/><Relationship Id="rId2" Type="http://schemas.openxmlformats.org/officeDocument/2006/relationships/image" Target="../media/image63.jpeg"/><Relationship Id="rId1" Type="http://schemas.openxmlformats.org/officeDocument/2006/relationships/image" Target="../media/image62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6.jpeg"/><Relationship Id="rId1" Type="http://schemas.openxmlformats.org/officeDocument/2006/relationships/image" Target="../media/image65.jpe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7.jpe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8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9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1.jpeg"/><Relationship Id="rId1" Type="http://schemas.openxmlformats.org/officeDocument/2006/relationships/image" Target="../media/image70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0.jpeg"/><Relationship Id="rId1" Type="http://schemas.openxmlformats.org/officeDocument/2006/relationships/image" Target="../media/image72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4.png"/><Relationship Id="rId1" Type="http://schemas.openxmlformats.org/officeDocument/2006/relationships/image" Target="../media/image7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6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8.png"/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image" Target="../media/image75.jpe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9.jpeg"/></Relationships>
</file>

<file path=ppt/slides/_rels/slide6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2.jpeg"/><Relationship Id="rId2" Type="http://schemas.openxmlformats.org/officeDocument/2006/relationships/image" Target="../media/image81.png"/><Relationship Id="rId1" Type="http://schemas.openxmlformats.org/officeDocument/2006/relationships/image" Target="../media/image80.jpe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3.jpeg"/></Relationships>
</file>

<file path=ppt/slides/_rels/slide6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4.jpeg"/><Relationship Id="rId1" Type="http://schemas.openxmlformats.org/officeDocument/2006/relationships/image" Target="../media/image75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5.jpeg"/><Relationship Id="rId1" Type="http://schemas.openxmlformats.org/officeDocument/2006/relationships/image" Target="../media/image75.jpe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7.png"/><Relationship Id="rId1" Type="http://schemas.openxmlformats.org/officeDocument/2006/relationships/image" Target="../media/image86.pn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8.jpe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8.jpe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8.jpe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9.jpeg"/><Relationship Id="rId1" Type="http://schemas.openxmlformats.org/officeDocument/2006/relationships/hyperlink" Target="&#22235;&#32447;&#21046;&#21333;&#21160;&#36947;&#23700;&#25511;&#21046;&#30005;&#36335;.flv" TargetMode="Externa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0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2.jpeg"/><Relationship Id="rId1" Type="http://schemas.openxmlformats.org/officeDocument/2006/relationships/image" Target="../media/image91.jpeg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3.png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4.png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5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7.png"/><Relationship Id="rId1" Type="http://schemas.openxmlformats.org/officeDocument/2006/relationships/image" Target="../media/image96.png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jpeg"/><Relationship Id="rId1" Type="http://schemas.openxmlformats.org/officeDocument/2006/relationships/image" Target="../media/image10.jpeg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9.png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0.png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2.jpeg"/><Relationship Id="rId1" Type="http://schemas.openxmlformats.org/officeDocument/2006/relationships/image" Target="../media/image101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jpeg"/><Relationship Id="rId1" Type="http://schemas.openxmlformats.org/officeDocument/2006/relationships/image" Target="../media/image9.jpeg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3.png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3.png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3.png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3.png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3.png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4.wmf"/><Relationship Id="rId1" Type="http://schemas.openxmlformats.org/officeDocument/2006/relationships/oleObject" Target="../embeddings/Document1.doc"/></Relationships>
</file>

<file path=ppt/slides/_rels/slide9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7.png"/><Relationship Id="rId2" Type="http://schemas.openxmlformats.org/officeDocument/2006/relationships/image" Target="../media/image106.png"/><Relationship Id="rId1" Type="http://schemas.openxmlformats.org/officeDocument/2006/relationships/image" Target="../media/image105.png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4886334"/>
            <a:ext cx="12241213" cy="231456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4398" tIns="62199" rIns="124398" bIns="62199" rtlCol="0" anchor="ctr"/>
          <a:lstStyle/>
          <a:p>
            <a:pPr algn="ctr"/>
            <a:endParaRPr lang="zh-CN" altLang="en-US"/>
          </a:p>
        </p:txBody>
      </p:sp>
      <p:sp>
        <p:nvSpPr>
          <p:cNvPr id="6" name="TextBox 7"/>
          <p:cNvSpPr txBox="1">
            <a:spLocks noChangeArrowheads="1"/>
          </p:cNvSpPr>
          <p:nvPr/>
        </p:nvSpPr>
        <p:spPr bwMode="auto">
          <a:xfrm>
            <a:off x="1119946" y="2100252"/>
            <a:ext cx="9826974" cy="964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4398" tIns="62199" rIns="124398" bIns="62199">
            <a:spAutoFit/>
          </a:bodyPr>
          <a:lstStyle/>
          <a:p>
            <a:pPr marL="466725" indent="-466725" algn="ctr">
              <a:lnSpc>
                <a:spcPts val="7345"/>
              </a:lnSpc>
              <a:spcBef>
                <a:spcPct val="0"/>
              </a:spcBef>
              <a:defRPr/>
            </a:pPr>
            <a:r>
              <a:rPr lang="zh-CN" altLang="en-US" sz="49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城市轨道交通信号基础</a:t>
            </a:r>
            <a:endParaRPr lang="zh-CN" altLang="en-US" sz="38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5549102" y="3529012"/>
            <a:ext cx="6500858" cy="13134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4398" tIns="62199" rIns="124398" bIns="62199" anchor="ctr"/>
          <a:lstStyle/>
          <a:p>
            <a:pPr algn="ctr">
              <a:spcBef>
                <a:spcPct val="0"/>
              </a:spcBef>
            </a:pPr>
            <a:r>
              <a:rPr lang="zh-CN" altLang="en-US" sz="3800" b="1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制作人：</a:t>
            </a:r>
            <a:r>
              <a:rPr lang="en-US" altLang="zh-CN" sz="3800" b="1" smtClean="0">
                <a:solidFill>
                  <a:srgbClr val="000000"/>
                </a:solidFill>
                <a:latin typeface="Vivaldi" panose="03020602050506090804" pitchFamily="66" charset="0"/>
                <a:ea typeface="华文新魏" panose="02010800040101010101" pitchFamily="2" charset="-122"/>
              </a:rPr>
              <a:t>TLN</a:t>
            </a:r>
            <a:endParaRPr lang="zh-CN" altLang="en-US" sz="3800" smtClean="0">
              <a:solidFill>
                <a:srgbClr val="000000"/>
              </a:solidFill>
              <a:latin typeface="Vivaldi" panose="03020602050506090804" pitchFamily="66" charset="0"/>
              <a:ea typeface="华文新魏" panose="02010800040101010101" pitchFamily="2" charset="-122"/>
            </a:endParaRPr>
          </a:p>
        </p:txBody>
      </p:sp>
      <p:pic>
        <p:nvPicPr>
          <p:cNvPr id="46081" name="Picture 1" descr="C:\Users\Administrator\Desktop\地铁1号线照片\64058418740867923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62690" y="5100648"/>
            <a:ext cx="3714776" cy="17977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6082" name="Picture 2" descr="C:\Users\Administrator\Desktop\地铁1号线照片\72860685735581683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91780" y="5100648"/>
            <a:ext cx="3857652" cy="1814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6083" name="Picture 3" descr="C:\Users\Administrator\AppData\Roaming\Tencent\Users\603359521\QQ\WinTemp\RichOle\N7~6Z6}]4[LR(G]`L{7EQPA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63746" y="5100648"/>
            <a:ext cx="3714776" cy="18223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0418" name="Picture 2" descr="C:\Users\Administrator\Desktop\信号基础课程材料\微信图片_2018122014180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9814" y="314302"/>
            <a:ext cx="4643470" cy="1032797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>
        <p:fade/>
      </p:transition>
    </mc:Choice>
    <mc:Fallback>
      <p:transition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7070" y="314302"/>
            <a:ext cx="3130219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2.4.1  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道岔的组成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05632" y="1171558"/>
            <a:ext cx="50006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01AEEE"/>
                </a:solidFill>
              </a:rPr>
              <a:t>1</a:t>
            </a:r>
            <a:r>
              <a:rPr lang="zh-CN" altLang="en-US" sz="2400" b="1" dirty="0" smtClean="0">
                <a:solidFill>
                  <a:srgbClr val="01AEEE"/>
                </a:solidFill>
              </a:rPr>
              <a:t>、道岔的结构</a:t>
            </a:r>
            <a:r>
              <a:rPr lang="en-US" altLang="zh-CN" sz="2400" b="1" dirty="0" smtClean="0">
                <a:solidFill>
                  <a:srgbClr val="01AEEE"/>
                </a:solidFill>
              </a:rPr>
              <a:t>—</a:t>
            </a:r>
            <a:r>
              <a:rPr lang="zh-CN" altLang="en-US" sz="2400" b="1" dirty="0" smtClean="0"/>
              <a:t>连接部分</a:t>
            </a:r>
            <a:endParaRPr lang="zh-CN" altLang="en-US" sz="2400" b="1" dirty="0"/>
          </a:p>
        </p:txBody>
      </p:sp>
      <p:sp>
        <p:nvSpPr>
          <p:cNvPr id="4" name="燕尾形 3"/>
          <p:cNvSpPr/>
          <p:nvPr/>
        </p:nvSpPr>
        <p:spPr>
          <a:xfrm>
            <a:off x="619880" y="1242996"/>
            <a:ext cx="214314" cy="28575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燕尾形 4"/>
          <p:cNvSpPr/>
          <p:nvPr/>
        </p:nvSpPr>
        <p:spPr>
          <a:xfrm>
            <a:off x="405566" y="1242996"/>
            <a:ext cx="214314" cy="28575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6" name="Picture 16" descr="DSCN075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691846" y="1743062"/>
            <a:ext cx="6431780" cy="51365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357188" y="3143250"/>
            <a:ext cx="397746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dirty="0">
                <a:solidFill>
                  <a:srgbClr val="333399"/>
                </a:solidFill>
                <a:latin typeface="+mj-ea"/>
                <a:ea typeface="+mj-ea"/>
              </a:rPr>
              <a:t>    由导轨、基本轨组成，</a:t>
            </a:r>
            <a:r>
              <a:rPr lang="zh-CN" altLang="en-US" sz="2400" b="1" kern="0" dirty="0">
                <a:latin typeface="+mj-ea"/>
                <a:ea typeface="+mj-ea"/>
              </a:rPr>
              <a:t>它将转辙部分和辙叉部分连成一组完整的道岔</a:t>
            </a:r>
            <a:r>
              <a:rPr lang="zh-CN" altLang="en-US" sz="2400" b="1" kern="0" dirty="0">
                <a:solidFill>
                  <a:srgbClr val="333399"/>
                </a:solidFill>
                <a:latin typeface="+mj-ea"/>
                <a:ea typeface="+mj-ea"/>
              </a:rPr>
              <a:t>。</a:t>
            </a:r>
            <a:endParaRPr lang="zh-CN" altLang="en-US" sz="2400" b="1" kern="0" dirty="0">
              <a:solidFill>
                <a:srgbClr val="333399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77070" y="314302"/>
            <a:ext cx="3130219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2.4.1  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道岔的组成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905632" y="1171558"/>
            <a:ext cx="47149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01AEEE"/>
                </a:solidFill>
              </a:rPr>
              <a:t>1</a:t>
            </a:r>
            <a:r>
              <a:rPr lang="zh-CN" altLang="en-US" sz="2400" b="1" dirty="0" smtClean="0">
                <a:solidFill>
                  <a:srgbClr val="01AEEE"/>
                </a:solidFill>
              </a:rPr>
              <a:t>、道岔的结构</a:t>
            </a:r>
            <a:r>
              <a:rPr lang="en-US" altLang="zh-CN" sz="2400" b="1" dirty="0" smtClean="0">
                <a:solidFill>
                  <a:srgbClr val="01AEEE"/>
                </a:solidFill>
              </a:rPr>
              <a:t>—</a:t>
            </a:r>
            <a:r>
              <a:rPr lang="zh-CN" altLang="en-US" sz="2400" b="1" dirty="0" smtClean="0"/>
              <a:t>辙叉部分</a:t>
            </a:r>
            <a:endParaRPr lang="zh-CN" altLang="en-US" sz="2400" b="1" dirty="0">
              <a:solidFill>
                <a:srgbClr val="01AEEE"/>
              </a:solidFill>
            </a:endParaRPr>
          </a:p>
        </p:txBody>
      </p:sp>
      <p:sp>
        <p:nvSpPr>
          <p:cNvPr id="103" name="燕尾形 102"/>
          <p:cNvSpPr/>
          <p:nvPr/>
        </p:nvSpPr>
        <p:spPr>
          <a:xfrm>
            <a:off x="619880" y="1242996"/>
            <a:ext cx="214314" cy="28575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4" name="燕尾形 103"/>
          <p:cNvSpPr/>
          <p:nvPr/>
        </p:nvSpPr>
        <p:spPr>
          <a:xfrm>
            <a:off x="405566" y="1242996"/>
            <a:ext cx="214314" cy="28575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02" name="图片 101" descr="C:\Users\Administrator\AppData\Roaming\Tencent\Users\603359521\QQ\WinTemp\RichOle\7RD751AHPMJBL$2][}VBV8M.png"/>
          <p:cNvPicPr/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620012" y="1957376"/>
            <a:ext cx="9001188" cy="4486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5" name="任意多边形 104"/>
          <p:cNvSpPr/>
          <p:nvPr/>
        </p:nvSpPr>
        <p:spPr>
          <a:xfrm>
            <a:off x="4434214" y="1816274"/>
            <a:ext cx="0" cy="4308953"/>
          </a:xfrm>
          <a:custGeom>
            <a:avLst/>
            <a:gdLst>
              <a:gd name="connsiteX0" fmla="*/ 0 w 0"/>
              <a:gd name="connsiteY0" fmla="*/ 0 h 4308953"/>
              <a:gd name="connsiteX1" fmla="*/ 0 w 0"/>
              <a:gd name="connsiteY1" fmla="*/ 4308953 h 4308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4308953">
                <a:moveTo>
                  <a:pt x="0" y="0"/>
                </a:moveTo>
                <a:lnTo>
                  <a:pt x="0" y="4308953"/>
                </a:lnTo>
              </a:path>
            </a:pathLst>
          </a:custGeom>
          <a:ln w="38100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任意多边形 106"/>
          <p:cNvSpPr/>
          <p:nvPr/>
        </p:nvSpPr>
        <p:spPr>
          <a:xfrm>
            <a:off x="6288066" y="1728592"/>
            <a:ext cx="789139" cy="4572000"/>
          </a:xfrm>
          <a:custGeom>
            <a:avLst/>
            <a:gdLst>
              <a:gd name="connsiteX0" fmla="*/ 789139 w 789139"/>
              <a:gd name="connsiteY0" fmla="*/ 0 h 4572000"/>
              <a:gd name="connsiteX1" fmla="*/ 789139 w 789139"/>
              <a:gd name="connsiteY1" fmla="*/ 1741118 h 4572000"/>
              <a:gd name="connsiteX2" fmla="*/ 0 w 789139"/>
              <a:gd name="connsiteY2" fmla="*/ 4572000 h 457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9139" h="4572000">
                <a:moveTo>
                  <a:pt x="789139" y="0"/>
                </a:moveTo>
                <a:lnTo>
                  <a:pt x="789139" y="1741118"/>
                </a:lnTo>
                <a:lnTo>
                  <a:pt x="0" y="4572000"/>
                </a:lnTo>
              </a:path>
            </a:pathLst>
          </a:custGeom>
          <a:ln w="38100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619880" y="6529408"/>
            <a:ext cx="99298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/>
              <a:t>辙叉部分：基本轨一对、翼轨一对、护轨一对、辙叉心</a:t>
            </a:r>
            <a:endParaRPr lang="zh-CN" altLang="en-US" sz="2400" b="1" dirty="0"/>
          </a:p>
        </p:txBody>
      </p:sp>
      <p:sp>
        <p:nvSpPr>
          <p:cNvPr id="11" name="任意多边形 10"/>
          <p:cNvSpPr/>
          <p:nvPr/>
        </p:nvSpPr>
        <p:spPr>
          <a:xfrm>
            <a:off x="1803748" y="3156559"/>
            <a:ext cx="2530257" cy="0"/>
          </a:xfrm>
          <a:custGeom>
            <a:avLst/>
            <a:gdLst>
              <a:gd name="connsiteX0" fmla="*/ 0 w 2530257"/>
              <a:gd name="connsiteY0" fmla="*/ 0 h 0"/>
              <a:gd name="connsiteX1" fmla="*/ 2530257 w 253025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530257">
                <a:moveTo>
                  <a:pt x="0" y="0"/>
                </a:moveTo>
                <a:lnTo>
                  <a:pt x="2530257" y="0"/>
                </a:lnTo>
              </a:path>
            </a:pathLst>
          </a:custGeom>
          <a:ln w="76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1803748" y="4484318"/>
            <a:ext cx="2542784" cy="112734"/>
          </a:xfrm>
          <a:custGeom>
            <a:avLst/>
            <a:gdLst>
              <a:gd name="connsiteX0" fmla="*/ 0 w 2542784"/>
              <a:gd name="connsiteY0" fmla="*/ 0 h 112734"/>
              <a:gd name="connsiteX1" fmla="*/ 1766170 w 2542784"/>
              <a:gd name="connsiteY1" fmla="*/ 0 h 112734"/>
              <a:gd name="connsiteX2" fmla="*/ 2542784 w 2542784"/>
              <a:gd name="connsiteY2" fmla="*/ 112734 h 112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42784" h="112734">
                <a:moveTo>
                  <a:pt x="0" y="0"/>
                </a:moveTo>
                <a:lnTo>
                  <a:pt x="1766170" y="0"/>
                </a:lnTo>
                <a:lnTo>
                  <a:pt x="2542784" y="112734"/>
                </a:lnTo>
              </a:path>
            </a:pathLst>
          </a:custGeom>
          <a:ln w="76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 animBg="1"/>
      <p:bldP spid="104" grpId="0" animBg="1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7070" y="314302"/>
            <a:ext cx="3130219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2.4.1  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道岔的组成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05632" y="1171558"/>
            <a:ext cx="30718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01AEEE"/>
                </a:solidFill>
              </a:rPr>
              <a:t>1</a:t>
            </a:r>
            <a:r>
              <a:rPr lang="zh-CN" altLang="en-US" sz="2400" b="1" dirty="0" smtClean="0">
                <a:solidFill>
                  <a:srgbClr val="01AEEE"/>
                </a:solidFill>
              </a:rPr>
              <a:t>、道岔的结构</a:t>
            </a:r>
            <a:endParaRPr lang="zh-CN" altLang="en-US" sz="2400" b="1" dirty="0">
              <a:solidFill>
                <a:srgbClr val="01AEEE"/>
              </a:solidFill>
            </a:endParaRPr>
          </a:p>
        </p:txBody>
      </p:sp>
      <p:sp>
        <p:nvSpPr>
          <p:cNvPr id="4" name="燕尾形 3"/>
          <p:cNvSpPr/>
          <p:nvPr/>
        </p:nvSpPr>
        <p:spPr>
          <a:xfrm>
            <a:off x="619880" y="1242996"/>
            <a:ext cx="214314" cy="28575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燕尾形 4"/>
          <p:cNvSpPr/>
          <p:nvPr/>
        </p:nvSpPr>
        <p:spPr>
          <a:xfrm>
            <a:off x="405566" y="1242996"/>
            <a:ext cx="214314" cy="28575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6" name="Picture 2" descr="d:\360浏~1\360\360se\360se6\USERDA~1\Temp\T01220~1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262822" y="1957376"/>
            <a:ext cx="8443823" cy="4686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AutoShape 4"/>
          <p:cNvSpPr>
            <a:spLocks noChangeArrowheads="1"/>
          </p:cNvSpPr>
          <p:nvPr/>
        </p:nvSpPr>
        <p:spPr bwMode="auto">
          <a:xfrm>
            <a:off x="334128" y="3457574"/>
            <a:ext cx="1447800" cy="457200"/>
          </a:xfrm>
          <a:prstGeom prst="wedgeRoundRectCallout">
            <a:avLst>
              <a:gd name="adj1" fmla="val 124443"/>
              <a:gd name="adj2" fmla="val 239893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 lIns="72000" tIns="36000" rIns="72000" bIns="36000" anchor="ctr"/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 smtClean="0">
                <a:solidFill>
                  <a:srgbClr val="333399"/>
                </a:solidFill>
                <a:latin typeface="+mj-ea"/>
                <a:ea typeface="+mj-ea"/>
              </a:rPr>
              <a:t>辙叉心</a:t>
            </a:r>
            <a:endParaRPr lang="zh-CN" altLang="en-US" sz="2400" b="1" dirty="0">
              <a:solidFill>
                <a:srgbClr val="333399"/>
              </a:solidFill>
              <a:latin typeface="+mj-ea"/>
              <a:ea typeface="+mj-ea"/>
            </a:endParaRPr>
          </a:p>
        </p:txBody>
      </p:sp>
      <p:sp>
        <p:nvSpPr>
          <p:cNvPr id="8" name="AutoShape 5"/>
          <p:cNvSpPr>
            <a:spLocks noChangeArrowheads="1"/>
          </p:cNvSpPr>
          <p:nvPr/>
        </p:nvSpPr>
        <p:spPr bwMode="auto">
          <a:xfrm>
            <a:off x="262690" y="2171690"/>
            <a:ext cx="1371600" cy="457200"/>
          </a:xfrm>
          <a:prstGeom prst="wedgeRoundRectCallout">
            <a:avLst>
              <a:gd name="adj1" fmla="val 283090"/>
              <a:gd name="adj2" fmla="val 289312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 lIns="72000" tIns="36000" rIns="72000" bIns="36000" anchor="ctr"/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 smtClean="0">
                <a:solidFill>
                  <a:srgbClr val="333399"/>
                </a:solidFill>
                <a:latin typeface="+mj-ea"/>
                <a:ea typeface="+mj-ea"/>
              </a:rPr>
              <a:t>翼轨</a:t>
            </a:r>
            <a:endParaRPr lang="zh-CN" altLang="en-US" sz="2400" b="1" dirty="0">
              <a:solidFill>
                <a:srgbClr val="333399"/>
              </a:solidFill>
              <a:latin typeface="+mj-ea"/>
              <a:ea typeface="+mj-ea"/>
            </a:endParaRPr>
          </a:p>
        </p:txBody>
      </p:sp>
      <p:sp>
        <p:nvSpPr>
          <p:cNvPr id="9" name="AutoShape 6"/>
          <p:cNvSpPr>
            <a:spLocks noChangeArrowheads="1"/>
          </p:cNvSpPr>
          <p:nvPr/>
        </p:nvSpPr>
        <p:spPr bwMode="auto">
          <a:xfrm>
            <a:off x="10049696" y="3743326"/>
            <a:ext cx="1295400" cy="457200"/>
          </a:xfrm>
          <a:prstGeom prst="wedgeRoundRectCallout">
            <a:avLst>
              <a:gd name="adj1" fmla="val -192319"/>
              <a:gd name="adj2" fmla="val 221474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 lIns="72000" tIns="0" rIns="72000" bIns="0" anchor="ctr"/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333399"/>
                </a:solidFill>
                <a:latin typeface="+mj-ea"/>
                <a:ea typeface="+mj-ea"/>
              </a:rPr>
              <a:t>基本轨</a:t>
            </a:r>
            <a:endParaRPr lang="zh-CN" altLang="en-US" sz="2400" b="1" dirty="0">
              <a:solidFill>
                <a:srgbClr val="333399"/>
              </a:solidFill>
              <a:latin typeface="+mj-ea"/>
              <a:ea typeface="+mj-ea"/>
            </a:endParaRPr>
          </a:p>
        </p:txBody>
      </p:sp>
      <p:sp>
        <p:nvSpPr>
          <p:cNvPr id="10" name="AutoShape 7"/>
          <p:cNvSpPr>
            <a:spLocks noChangeArrowheads="1"/>
          </p:cNvSpPr>
          <p:nvPr/>
        </p:nvSpPr>
        <p:spPr bwMode="auto">
          <a:xfrm>
            <a:off x="9835382" y="1528748"/>
            <a:ext cx="1562122" cy="619125"/>
          </a:xfrm>
          <a:prstGeom prst="wedgeRoundRectCallout">
            <a:avLst>
              <a:gd name="adj1" fmla="val -149983"/>
              <a:gd name="adj2" fmla="val 361930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 lIns="72000" tIns="36000" rIns="72000" bIns="36000" anchor="ctr"/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 smtClean="0">
                <a:solidFill>
                  <a:srgbClr val="333399"/>
                </a:solidFill>
                <a:latin typeface="+mj-ea"/>
                <a:ea typeface="+mj-ea"/>
              </a:rPr>
              <a:t>护轨</a:t>
            </a:r>
            <a:endParaRPr lang="zh-CN" altLang="en-US" sz="2400" b="1" dirty="0">
              <a:solidFill>
                <a:srgbClr val="333399"/>
              </a:solidFill>
              <a:latin typeface="+mj-ea"/>
              <a:ea typeface="+mj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05632" y="1171558"/>
            <a:ext cx="47149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01AEEE"/>
                </a:solidFill>
              </a:rPr>
              <a:t>1</a:t>
            </a:r>
            <a:r>
              <a:rPr lang="zh-CN" altLang="en-US" sz="2400" b="1" dirty="0" smtClean="0">
                <a:solidFill>
                  <a:srgbClr val="01AEEE"/>
                </a:solidFill>
              </a:rPr>
              <a:t>、道岔的结构</a:t>
            </a:r>
            <a:r>
              <a:rPr lang="en-US" altLang="zh-CN" sz="2400" b="1" dirty="0" smtClean="0">
                <a:solidFill>
                  <a:srgbClr val="01AEEE"/>
                </a:solidFill>
              </a:rPr>
              <a:t>—</a:t>
            </a:r>
            <a:r>
              <a:rPr lang="zh-CN" altLang="en-US" sz="2400" b="1" dirty="0" smtClean="0"/>
              <a:t>辙叉部分</a:t>
            </a:r>
            <a:endParaRPr lang="zh-CN" altLang="en-US" sz="2400" b="1" dirty="0">
              <a:solidFill>
                <a:srgbClr val="01AEE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 txBox="1">
            <a:spLocks noRot="1" noChangeArrowheads="1"/>
          </p:cNvSpPr>
          <p:nvPr/>
        </p:nvSpPr>
        <p:spPr bwMode="auto">
          <a:xfrm>
            <a:off x="2548706" y="1957376"/>
            <a:ext cx="1471612" cy="644525"/>
          </a:xfrm>
          <a:prstGeom prst="rect">
            <a:avLst/>
          </a:prstGeom>
          <a:noFill/>
          <a:ln>
            <a:miter lim="800000"/>
          </a:ln>
        </p:spPr>
        <p:txBody>
          <a:bodyPr anchor="ctr"/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333399"/>
                </a:solidFill>
                <a:latin typeface="+mj-ea"/>
                <a:ea typeface="+mj-ea"/>
                <a:cs typeface="+mj-cs"/>
              </a:rPr>
              <a:t>固定辙叉</a:t>
            </a:r>
            <a:endParaRPr lang="zh-CN" altLang="en-US" sz="2400" b="1" dirty="0">
              <a:solidFill>
                <a:srgbClr val="333399"/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3" name="Picture 11" descr="DSCN076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48574" y="2528880"/>
            <a:ext cx="3730625" cy="405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2" descr="可动心轨"/>
          <p:cNvPicPr>
            <a:picLocks noChangeAspect="1" noChangeArrowheads="1"/>
          </p:cNvPicPr>
          <p:nvPr/>
        </p:nvPicPr>
        <p:blipFill>
          <a:blip r:embed="rId2"/>
          <a:srcRect r="18503" b="4114"/>
          <a:stretch>
            <a:fillRect/>
          </a:stretch>
        </p:blipFill>
        <p:spPr bwMode="auto">
          <a:xfrm>
            <a:off x="6433315" y="2501892"/>
            <a:ext cx="3643313" cy="409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7406490" y="2100252"/>
            <a:ext cx="1522413" cy="40640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L="342900" indent="-342900" fontAlgn="ctr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zh-CN" altLang="en-US" sz="2400" b="1" dirty="0">
                <a:solidFill>
                  <a:srgbClr val="333399"/>
                </a:solidFill>
                <a:latin typeface="+mj-ea"/>
                <a:ea typeface="+mj-ea"/>
              </a:rPr>
              <a:t>可动心轨</a:t>
            </a:r>
            <a:endParaRPr lang="zh-CN" altLang="en-US" sz="2400" b="1" dirty="0">
              <a:solidFill>
                <a:srgbClr val="333399"/>
              </a:solidFill>
              <a:latin typeface="+mj-ea"/>
              <a:ea typeface="+mj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05632" y="1171558"/>
            <a:ext cx="47149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01AEEE"/>
                </a:solidFill>
              </a:rPr>
              <a:t>1</a:t>
            </a:r>
            <a:r>
              <a:rPr lang="zh-CN" altLang="en-US" sz="2400" b="1" dirty="0" smtClean="0">
                <a:solidFill>
                  <a:srgbClr val="01AEEE"/>
                </a:solidFill>
              </a:rPr>
              <a:t>、道岔的结构</a:t>
            </a:r>
            <a:r>
              <a:rPr lang="en-US" altLang="zh-CN" sz="2400" b="1" dirty="0" smtClean="0">
                <a:solidFill>
                  <a:srgbClr val="01AEEE"/>
                </a:solidFill>
              </a:rPr>
              <a:t>—</a:t>
            </a:r>
            <a:r>
              <a:rPr lang="zh-CN" altLang="en-US" sz="2400" b="1" dirty="0" smtClean="0"/>
              <a:t>辙叉部分</a:t>
            </a:r>
            <a:endParaRPr lang="zh-CN" altLang="en-US" sz="2400" b="1" dirty="0">
              <a:solidFill>
                <a:srgbClr val="01AEEE"/>
              </a:solidFill>
            </a:endParaRPr>
          </a:p>
        </p:txBody>
      </p:sp>
      <p:sp>
        <p:nvSpPr>
          <p:cNvPr id="7" name="燕尾形 6"/>
          <p:cNvSpPr/>
          <p:nvPr/>
        </p:nvSpPr>
        <p:spPr>
          <a:xfrm>
            <a:off x="619880" y="1242996"/>
            <a:ext cx="214314" cy="28575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燕尾形 7"/>
          <p:cNvSpPr/>
          <p:nvPr/>
        </p:nvSpPr>
        <p:spPr>
          <a:xfrm>
            <a:off x="405566" y="1242996"/>
            <a:ext cx="214314" cy="28575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77070" y="314302"/>
            <a:ext cx="3130219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2.4.1  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道岔的组成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7070" y="314302"/>
            <a:ext cx="3130219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2.4.1  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道岔的组成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05632" y="1171558"/>
            <a:ext cx="47149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01AEEE"/>
                </a:solidFill>
              </a:rPr>
              <a:t>2</a:t>
            </a:r>
            <a:r>
              <a:rPr lang="zh-CN" altLang="en-US" sz="2400" b="1" dirty="0" smtClean="0">
                <a:solidFill>
                  <a:srgbClr val="01AEEE"/>
                </a:solidFill>
              </a:rPr>
              <a:t>、道岔的定位和反位</a:t>
            </a:r>
            <a:r>
              <a:rPr lang="zh-CN" altLang="en-US" sz="2400" b="1" dirty="0" smtClean="0"/>
              <a:t>（举例研讨）</a:t>
            </a:r>
            <a:endParaRPr lang="zh-CN" altLang="en-US" sz="2400" b="1" dirty="0"/>
          </a:p>
        </p:txBody>
      </p:sp>
      <p:sp>
        <p:nvSpPr>
          <p:cNvPr id="4" name="燕尾形 3"/>
          <p:cNvSpPr/>
          <p:nvPr/>
        </p:nvSpPr>
        <p:spPr>
          <a:xfrm>
            <a:off x="619880" y="1242996"/>
            <a:ext cx="214314" cy="28575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燕尾形 4"/>
          <p:cNvSpPr/>
          <p:nvPr/>
        </p:nvSpPr>
        <p:spPr>
          <a:xfrm>
            <a:off x="405566" y="1242996"/>
            <a:ext cx="214314" cy="28575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6" name="组合 16"/>
          <p:cNvGrpSpPr/>
          <p:nvPr/>
        </p:nvGrpSpPr>
        <p:grpSpPr bwMode="auto">
          <a:xfrm>
            <a:off x="477004" y="1814500"/>
            <a:ext cx="10644262" cy="1714500"/>
            <a:chOff x="500034" y="1785926"/>
            <a:chExt cx="8143932" cy="1714512"/>
          </a:xfrm>
        </p:grpSpPr>
        <p:sp>
          <p:nvSpPr>
            <p:cNvPr id="7" name="图文框 6"/>
            <p:cNvSpPr/>
            <p:nvPr/>
          </p:nvSpPr>
          <p:spPr>
            <a:xfrm>
              <a:off x="500034" y="1785926"/>
              <a:ext cx="8143932" cy="1714512"/>
            </a:xfrm>
            <a:prstGeom prst="frame">
              <a:avLst>
                <a:gd name="adj1" fmla="val 8962"/>
              </a:avLst>
            </a:prstGeom>
            <a:solidFill>
              <a:srgbClr val="FFC000"/>
            </a:solidFill>
            <a:ln w="12700" cap="flat" cmpd="sng" algn="ctr">
              <a:noFill/>
              <a:prstDash val="soli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Perpetua" panose="02020502060401020303"/>
                <a:ea typeface="宋体" panose="02010600030101010101" pitchFamily="2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785786" y="2014528"/>
              <a:ext cx="7643865" cy="120015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kern="0" dirty="0">
                  <a:solidFill>
                    <a:srgbClr val="333399"/>
                  </a:solidFill>
                  <a:latin typeface="+mj-ea"/>
                  <a:ea typeface="+mj-ea"/>
                </a:rPr>
                <a:t>    道岔有两根可以移动的尖轨，一根密贴于基本轨，另一根尖轨离开基本轨，可以同时改变两根尖轨的位置，使原来密贴的分离，分离的密贴，可见道岔有两个状态。</a:t>
              </a:r>
              <a:endParaRPr lang="zh-CN" altLang="en-US" sz="2400" b="1" kern="0" dirty="0">
                <a:solidFill>
                  <a:srgbClr val="333399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" name="组合 19"/>
          <p:cNvGrpSpPr/>
          <p:nvPr/>
        </p:nvGrpSpPr>
        <p:grpSpPr bwMode="auto">
          <a:xfrm>
            <a:off x="619880" y="4243392"/>
            <a:ext cx="4357688" cy="785813"/>
            <a:chOff x="714348" y="4500570"/>
            <a:chExt cx="4357718" cy="785818"/>
          </a:xfrm>
        </p:grpSpPr>
        <p:sp>
          <p:nvSpPr>
            <p:cNvPr id="10" name="圆角矩形 9"/>
            <p:cNvSpPr/>
            <p:nvPr/>
          </p:nvSpPr>
          <p:spPr>
            <a:xfrm>
              <a:off x="714348" y="4500570"/>
              <a:ext cx="2714644" cy="785818"/>
            </a:xfrm>
            <a:prstGeom prst="roundRect">
              <a:avLst/>
            </a:prstGeom>
            <a:solidFill>
              <a:srgbClr val="00B050"/>
            </a:solidFill>
            <a:ln w="12700" cap="flat" cmpd="sng" algn="ctr">
              <a:noFill/>
              <a:prstDash val="soli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ysClr val="window" lastClr="FFFFFF"/>
                </a:solidFill>
                <a:latin typeface="+mj-ea"/>
                <a:ea typeface="+mj-ea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928662" y="4681546"/>
              <a:ext cx="2357453" cy="46196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kern="0" dirty="0">
                  <a:solidFill>
                    <a:sysClr val="window" lastClr="FFFFFF"/>
                  </a:solidFill>
                  <a:latin typeface="+mj-ea"/>
                  <a:ea typeface="+mj-ea"/>
                  <a:cs typeface="Times New Roman" panose="02020603050405020304" pitchFamily="18" charset="0"/>
                </a:rPr>
                <a:t>经常所处的位置</a:t>
              </a:r>
              <a:endParaRPr lang="zh-CN" altLang="en-US" sz="2400" b="1" kern="0" dirty="0">
                <a:solidFill>
                  <a:sysClr val="window" lastClr="FFFFFF"/>
                </a:solidFill>
                <a:latin typeface="+mj-ea"/>
                <a:ea typeface="+mj-ea"/>
                <a:cs typeface="Times New Roman" panose="02020603050405020304" pitchFamily="18" charset="0"/>
              </a:endParaRPr>
            </a:p>
          </p:txBody>
        </p:sp>
        <p:sp>
          <p:nvSpPr>
            <p:cNvPr id="12" name="右箭头 11"/>
            <p:cNvSpPr/>
            <p:nvPr/>
          </p:nvSpPr>
          <p:spPr>
            <a:xfrm>
              <a:off x="3509954" y="4714884"/>
              <a:ext cx="571504" cy="357190"/>
            </a:xfrm>
            <a:prstGeom prst="rightArrow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+mj-ea"/>
                <a:ea typeface="+mj-ea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152897" y="4643446"/>
              <a:ext cx="919169" cy="46196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kern="0" dirty="0">
                  <a:solidFill>
                    <a:srgbClr val="333399"/>
                  </a:solidFill>
                  <a:latin typeface="+mj-ea"/>
                  <a:ea typeface="+mj-ea"/>
                  <a:cs typeface="Times New Roman" panose="02020603050405020304" pitchFamily="18" charset="0"/>
                </a:rPr>
                <a:t>定位</a:t>
              </a:r>
              <a:endParaRPr lang="zh-CN" altLang="en-US" sz="2400" b="1" kern="0" dirty="0">
                <a:solidFill>
                  <a:srgbClr val="333399"/>
                </a:solidFill>
                <a:latin typeface="+mj-ea"/>
                <a:ea typeface="+mj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4" name="组合 24"/>
          <p:cNvGrpSpPr/>
          <p:nvPr/>
        </p:nvGrpSpPr>
        <p:grpSpPr bwMode="auto">
          <a:xfrm>
            <a:off x="619880" y="5672152"/>
            <a:ext cx="4714875" cy="785813"/>
            <a:chOff x="2224070" y="5286388"/>
            <a:chExt cx="4714908" cy="785818"/>
          </a:xfrm>
        </p:grpSpPr>
        <p:sp>
          <p:nvSpPr>
            <p:cNvPr id="15" name="圆角矩形 14"/>
            <p:cNvSpPr/>
            <p:nvPr/>
          </p:nvSpPr>
          <p:spPr>
            <a:xfrm>
              <a:off x="2224070" y="5286388"/>
              <a:ext cx="3000396" cy="785818"/>
            </a:xfrm>
            <a:prstGeom prst="roundRect">
              <a:avLst/>
            </a:prstGeom>
            <a:solidFill>
              <a:srgbClr val="00B050"/>
            </a:solidFill>
            <a:ln w="12700" cap="flat" cmpd="sng" algn="ctr">
              <a:noFill/>
              <a:prstDash val="soli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ysClr val="window" lastClr="FFFFFF"/>
                </a:solidFill>
                <a:latin typeface="+mj-ea"/>
                <a:ea typeface="+mj-ea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224070" y="5467364"/>
              <a:ext cx="3000396" cy="46196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kern="0" dirty="0">
                  <a:solidFill>
                    <a:sysClr val="window" lastClr="FFFFFF"/>
                  </a:solidFill>
                  <a:latin typeface="+mj-ea"/>
                  <a:ea typeface="+mj-ea"/>
                  <a:cs typeface="Times New Roman" panose="02020603050405020304" pitchFamily="18" charset="0"/>
                </a:rPr>
                <a:t>临时需要改变的位置</a:t>
              </a:r>
              <a:endParaRPr lang="zh-CN" altLang="en-US" sz="2400" b="1" kern="0" dirty="0">
                <a:solidFill>
                  <a:sysClr val="window" lastClr="FFFFFF"/>
                </a:solidFill>
                <a:latin typeface="+mj-ea"/>
                <a:ea typeface="+mj-ea"/>
                <a:cs typeface="Times New Roman" panose="02020603050405020304" pitchFamily="18" charset="0"/>
              </a:endParaRPr>
            </a:p>
          </p:txBody>
        </p:sp>
        <p:sp>
          <p:nvSpPr>
            <p:cNvPr id="17" name="右箭头 16"/>
            <p:cNvSpPr/>
            <p:nvPr/>
          </p:nvSpPr>
          <p:spPr>
            <a:xfrm>
              <a:off x="5295904" y="5500702"/>
              <a:ext cx="571504" cy="357190"/>
            </a:xfrm>
            <a:prstGeom prst="rightArrow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+mj-ea"/>
                <a:ea typeface="+mj-ea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5938846" y="5429264"/>
              <a:ext cx="1000132" cy="46196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kern="0" dirty="0">
                  <a:solidFill>
                    <a:srgbClr val="333399"/>
                  </a:solidFill>
                  <a:latin typeface="+mj-ea"/>
                  <a:ea typeface="+mj-ea"/>
                  <a:cs typeface="Times New Roman" panose="02020603050405020304" pitchFamily="18" charset="0"/>
                </a:rPr>
                <a:t>反位</a:t>
              </a:r>
              <a:endParaRPr lang="zh-CN" altLang="en-US" sz="2400" b="1" kern="0" dirty="0">
                <a:solidFill>
                  <a:srgbClr val="333399"/>
                </a:solidFill>
                <a:latin typeface="+mj-ea"/>
                <a:ea typeface="+mj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906292" y="1457310"/>
            <a:ext cx="5286412" cy="5500726"/>
            <a:chOff x="6834986" y="1885938"/>
            <a:chExt cx="4500594" cy="5072098"/>
          </a:xfrm>
          <a:solidFill>
            <a:schemeClr val="bg1"/>
          </a:solidFill>
        </p:grpSpPr>
        <p:sp>
          <p:nvSpPr>
            <p:cNvPr id="23" name="矩形 22"/>
            <p:cNvSpPr/>
            <p:nvPr/>
          </p:nvSpPr>
          <p:spPr>
            <a:xfrm>
              <a:off x="8406622" y="3671888"/>
              <a:ext cx="803425" cy="461665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kern="0" dirty="0" smtClean="0">
                  <a:solidFill>
                    <a:srgbClr val="333399"/>
                  </a:solidFill>
                  <a:latin typeface="+mj-ea"/>
                  <a:cs typeface="Times New Roman" panose="02020603050405020304" pitchFamily="18" charset="0"/>
                </a:rPr>
                <a:t>定位</a:t>
              </a:r>
              <a:endParaRPr lang="zh-CN" altLang="en-US" sz="2400" b="1" kern="0" dirty="0">
                <a:solidFill>
                  <a:srgbClr val="333399"/>
                </a:solidFill>
                <a:latin typeface="+mj-ea"/>
                <a:cs typeface="Times New Roman" panose="02020603050405020304" pitchFamily="18" charset="0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6834986" y="1885938"/>
              <a:ext cx="4500594" cy="5072098"/>
            </a:xfrm>
            <a:prstGeom prst="rect">
              <a:avLst/>
            </a:prstGeom>
            <a:grpFill/>
            <a:ln>
              <a:solidFill>
                <a:srgbClr val="00AEE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pic>
          <p:nvPicPr>
            <p:cNvPr id="21" name="Picture 3" descr="C:\Users\Administrator\AppData\Roaming\Tencent\Users\603359521\QQ\WinTemp\RichOle\]L{J)BT10T1@7_M9LN6LB]W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6906424" y="4886334"/>
              <a:ext cx="4067175" cy="172878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4" descr="C:\Users\Administrator\AppData\Roaming\Tencent\Users\603359521\QQ\WinTemp\RichOle\1ISAU%OYSSDY9`YE4O]PR}5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834986" y="1957376"/>
              <a:ext cx="4068762" cy="18002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</p:pic>
        <p:sp>
          <p:nvSpPr>
            <p:cNvPr id="24" name="矩形 23"/>
            <p:cNvSpPr/>
            <p:nvPr/>
          </p:nvSpPr>
          <p:spPr>
            <a:xfrm>
              <a:off x="8478060" y="6457970"/>
              <a:ext cx="803425" cy="461665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kern="0" dirty="0" smtClean="0">
                  <a:solidFill>
                    <a:srgbClr val="333399"/>
                  </a:solidFill>
                  <a:latin typeface="+mj-ea"/>
                  <a:cs typeface="Times New Roman" panose="02020603050405020304" pitchFamily="18" charset="0"/>
                </a:rPr>
                <a:t>反位</a:t>
              </a:r>
              <a:endParaRPr lang="zh-CN" altLang="en-US" sz="2400" b="1" kern="0" dirty="0">
                <a:solidFill>
                  <a:srgbClr val="333399"/>
                </a:solidFill>
                <a:latin typeface="+mj-ea"/>
                <a:cs typeface="Times New Roman" panose="02020603050405020304" pitchFamily="18" charset="0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7906556" y="3743326"/>
            <a:ext cx="803425" cy="4616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dirty="0" smtClean="0">
                <a:solidFill>
                  <a:srgbClr val="333399"/>
                </a:solidFill>
                <a:latin typeface="+mj-ea"/>
                <a:cs typeface="Times New Roman" panose="02020603050405020304" pitchFamily="18" charset="0"/>
              </a:rPr>
              <a:t>定位</a:t>
            </a:r>
            <a:endParaRPr lang="zh-CN" altLang="en-US" sz="2400" b="1" kern="0" dirty="0">
              <a:solidFill>
                <a:srgbClr val="333399"/>
              </a:solidFill>
              <a:latin typeface="+mj-ea"/>
              <a:cs typeface="Times New Roman" panose="02020603050405020304" pitchFamily="18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1335580" y="2886070"/>
            <a:ext cx="500066" cy="304698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dirty="0" smtClean="0">
                <a:solidFill>
                  <a:srgbClr val="333399"/>
                </a:solidFill>
                <a:latin typeface="+mj-ea"/>
                <a:cs typeface="Times New Roman" panose="02020603050405020304" pitchFamily="18" charset="0"/>
              </a:rPr>
              <a:t>一般情况直股定位</a:t>
            </a:r>
            <a:endParaRPr lang="zh-CN" altLang="en-US" sz="2400" b="1" kern="0" dirty="0">
              <a:solidFill>
                <a:srgbClr val="333399"/>
              </a:solidFill>
              <a:latin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7070" y="314302"/>
            <a:ext cx="3130219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2.4.1  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道岔的组成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05632" y="1171558"/>
            <a:ext cx="47149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01AEEE"/>
                </a:solidFill>
              </a:rPr>
              <a:t>2</a:t>
            </a:r>
            <a:r>
              <a:rPr lang="zh-CN" altLang="en-US" sz="2400" b="1" dirty="0" smtClean="0">
                <a:solidFill>
                  <a:srgbClr val="01AEEE"/>
                </a:solidFill>
              </a:rPr>
              <a:t>、道岔的定位和反位</a:t>
            </a:r>
            <a:r>
              <a:rPr lang="zh-CN" altLang="en-US" sz="2400" b="1" dirty="0" smtClean="0"/>
              <a:t>（举例研讨）</a:t>
            </a:r>
            <a:endParaRPr lang="zh-CN" altLang="en-US" sz="2400" b="1" dirty="0"/>
          </a:p>
        </p:txBody>
      </p:sp>
      <p:sp>
        <p:nvSpPr>
          <p:cNvPr id="4" name="燕尾形 3"/>
          <p:cNvSpPr/>
          <p:nvPr/>
        </p:nvSpPr>
        <p:spPr>
          <a:xfrm>
            <a:off x="619880" y="1242996"/>
            <a:ext cx="214314" cy="28575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燕尾形 4"/>
          <p:cNvSpPr/>
          <p:nvPr/>
        </p:nvSpPr>
        <p:spPr>
          <a:xfrm>
            <a:off x="405566" y="1242996"/>
            <a:ext cx="214314" cy="28575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6" name="Picture 2" descr="E:\NY\课程\城市轨道交通通信与信号\图片\长春站轻轨道岔.jpg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print"/>
          <a:srcRect l="11142" b="10297"/>
          <a:stretch>
            <a:fillRect/>
          </a:stretch>
        </p:blipFill>
        <p:spPr bwMode="auto">
          <a:xfrm>
            <a:off x="2191516" y="1885938"/>
            <a:ext cx="7929618" cy="4895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/>
          <p:cNvSpPr/>
          <p:nvPr/>
        </p:nvSpPr>
        <p:spPr>
          <a:xfrm>
            <a:off x="977070" y="3314698"/>
            <a:ext cx="500066" cy="156966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dirty="0" smtClean="0">
                <a:solidFill>
                  <a:srgbClr val="333399"/>
                </a:solidFill>
                <a:latin typeface="+mj-ea"/>
                <a:cs typeface="Times New Roman" panose="02020603050405020304" pitchFamily="18" charset="0"/>
              </a:rPr>
              <a:t>特殊情况</a:t>
            </a:r>
            <a:endParaRPr lang="zh-CN" altLang="en-US" sz="2400" b="1" kern="0" dirty="0">
              <a:solidFill>
                <a:srgbClr val="333399"/>
              </a:solidFill>
              <a:latin typeface="+mj-ea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264010" y="5314962"/>
            <a:ext cx="500066" cy="120032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dirty="0" smtClean="0">
                <a:solidFill>
                  <a:srgbClr val="C00000"/>
                </a:solidFill>
                <a:latin typeface="+mj-ea"/>
                <a:cs typeface="Times New Roman" panose="02020603050405020304" pitchFamily="18" charset="0"/>
              </a:rPr>
              <a:t>终点站</a:t>
            </a:r>
            <a:endParaRPr lang="zh-CN" altLang="en-US" sz="2400" b="1" kern="0" dirty="0">
              <a:solidFill>
                <a:srgbClr val="C00000"/>
              </a:solidFill>
              <a:latin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7070" y="314302"/>
            <a:ext cx="3130219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2.4.1  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道岔的组成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05632" y="1171558"/>
            <a:ext cx="61436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01AEEE"/>
                </a:solidFill>
              </a:rPr>
              <a:t>3</a:t>
            </a:r>
            <a:r>
              <a:rPr lang="zh-CN" altLang="en-US" sz="2400" b="1" dirty="0" smtClean="0">
                <a:solidFill>
                  <a:srgbClr val="01AEEE"/>
                </a:solidFill>
              </a:rPr>
              <a:t>、单动道岔和双动道岔</a:t>
            </a:r>
            <a:r>
              <a:rPr lang="zh-CN" altLang="en-US" sz="2400" b="1" dirty="0" smtClean="0"/>
              <a:t>（举例研讨）</a:t>
            </a:r>
            <a:endParaRPr lang="zh-CN" altLang="en-US" sz="2400" b="1" dirty="0"/>
          </a:p>
        </p:txBody>
      </p:sp>
      <p:sp>
        <p:nvSpPr>
          <p:cNvPr id="4" name="燕尾形 3"/>
          <p:cNvSpPr/>
          <p:nvPr/>
        </p:nvSpPr>
        <p:spPr>
          <a:xfrm>
            <a:off x="619880" y="1242996"/>
            <a:ext cx="214314" cy="28575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燕尾形 4"/>
          <p:cNvSpPr/>
          <p:nvPr/>
        </p:nvSpPr>
        <p:spPr>
          <a:xfrm>
            <a:off x="405566" y="1242996"/>
            <a:ext cx="214314" cy="28575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 bwMode="auto">
          <a:xfrm>
            <a:off x="762756" y="2243128"/>
            <a:ext cx="9929882" cy="1571625"/>
            <a:chOff x="642910" y="1500174"/>
            <a:chExt cx="7786742" cy="1571636"/>
          </a:xfrm>
        </p:grpSpPr>
        <p:grpSp>
          <p:nvGrpSpPr>
            <p:cNvPr id="8" name="组合 14"/>
            <p:cNvGrpSpPr/>
            <p:nvPr/>
          </p:nvGrpSpPr>
          <p:grpSpPr bwMode="auto">
            <a:xfrm>
              <a:off x="642910" y="1500174"/>
              <a:ext cx="7786742" cy="600738"/>
              <a:chOff x="0" y="24265"/>
              <a:chExt cx="7786742" cy="662400"/>
            </a:xfrm>
          </p:grpSpPr>
          <p:sp>
            <p:nvSpPr>
              <p:cNvPr id="12" name="矩形 8"/>
              <p:cNvSpPr>
                <a:spLocks noChangeArrowheads="1"/>
              </p:cNvSpPr>
              <p:nvPr/>
            </p:nvSpPr>
            <p:spPr bwMode="auto">
              <a:xfrm>
                <a:off x="0" y="24265"/>
                <a:ext cx="7786742" cy="662400"/>
              </a:xfrm>
              <a:prstGeom prst="rect">
                <a:avLst/>
              </a:prstGeom>
              <a:gradFill flip="none" rotWithShape="1">
                <a:gsLst>
                  <a:gs pos="0">
                    <a:srgbClr val="72CD4F">
                      <a:tint val="66000"/>
                      <a:satMod val="160000"/>
                    </a:srgbClr>
                  </a:gs>
                  <a:gs pos="50000">
                    <a:srgbClr val="72CD4F">
                      <a:tint val="44500"/>
                      <a:satMod val="160000"/>
                    </a:srgbClr>
                  </a:gs>
                  <a:gs pos="100000">
                    <a:srgbClr val="72CD4F">
                      <a:tint val="23500"/>
                      <a:satMod val="160000"/>
                    </a:srgbClr>
                  </a:gs>
                </a:gsLst>
                <a:lin ang="2700000" scaled="1"/>
                <a:tileRect/>
              </a:gradFill>
              <a:ln w="12700" algn="ctr">
                <a:solidFill>
                  <a:schemeClr val="bg1"/>
                </a:solidFill>
                <a:miter lim="800000"/>
              </a:ln>
            </p:spPr>
            <p:txBody>
              <a:bodyPr/>
              <a:lstStyle/>
              <a:p>
                <a:endParaRPr lang="zh-CN" altLang="en-US" dirty="0"/>
              </a:p>
            </p:txBody>
          </p:sp>
          <p:sp>
            <p:nvSpPr>
              <p:cNvPr id="13" name="矩形 9"/>
              <p:cNvSpPr>
                <a:spLocks noChangeArrowheads="1"/>
              </p:cNvSpPr>
              <p:nvPr/>
            </p:nvSpPr>
            <p:spPr bwMode="auto">
              <a:xfrm>
                <a:off x="0" y="24265"/>
                <a:ext cx="7786742" cy="66240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170688" tIns="97536" rIns="170688" bIns="97536" anchor="ctr"/>
              <a:lstStyle/>
              <a:p>
                <a:pPr algn="just" defTabSz="1066800">
                  <a:lnSpc>
                    <a:spcPct val="90000"/>
                  </a:lnSpc>
                  <a:spcAft>
                    <a:spcPct val="35000"/>
                  </a:spcAft>
                </a:pPr>
                <a:r>
                  <a:rPr lang="zh-CN" altLang="en-US" sz="2400" b="1" dirty="0">
                    <a:solidFill>
                      <a:srgbClr val="0303E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单动道岔</a:t>
                </a:r>
                <a:endParaRPr lang="zh-CN" altLang="en-US" sz="2400" b="1" dirty="0">
                  <a:solidFill>
                    <a:srgbClr val="0303E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" name="组合 16"/>
            <p:cNvGrpSpPr/>
            <p:nvPr/>
          </p:nvGrpSpPr>
          <p:grpSpPr bwMode="auto">
            <a:xfrm>
              <a:off x="642910" y="2100253"/>
              <a:ext cx="7786742" cy="971557"/>
              <a:chOff x="0" y="685208"/>
              <a:chExt cx="7786742" cy="2148046"/>
            </a:xfrm>
          </p:grpSpPr>
          <p:sp>
            <p:nvSpPr>
              <p:cNvPr id="10" name="矩形 6"/>
              <p:cNvSpPr>
                <a:spLocks noChangeArrowheads="1"/>
              </p:cNvSpPr>
              <p:nvPr/>
            </p:nvSpPr>
            <p:spPr bwMode="auto">
              <a:xfrm>
                <a:off x="0" y="686665"/>
                <a:ext cx="7786742" cy="2146589"/>
              </a:xfrm>
              <a:prstGeom prst="rect">
                <a:avLst/>
              </a:prstGeom>
              <a:solidFill>
                <a:srgbClr val="D8D3E0">
                  <a:alpha val="90195"/>
                </a:srgbClr>
              </a:solidFill>
              <a:ln w="12700" algn="ctr">
                <a:solidFill>
                  <a:srgbClr val="D8D3E0">
                    <a:alpha val="90195"/>
                  </a:srgbClr>
                </a:solidFill>
                <a:miter lim="800000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0" y="685208"/>
                <a:ext cx="7786742" cy="2148046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ffectLst/>
            </p:spPr>
            <p:txBody>
              <a:bodyPr lIns="128016" tIns="128016" rIns="170688" bIns="192024" spcCol="1270"/>
              <a:lstStyle/>
              <a:p>
                <a:pPr marL="228600" lvl="1" indent="-228600" defTabSz="1066800" fontAlgn="auto">
                  <a:spcAft>
                    <a:spcPct val="15000"/>
                  </a:spcAft>
                  <a:buFontTx/>
                  <a:buChar char="•"/>
                  <a:defRPr/>
                </a:pPr>
                <a:r>
                  <a:rPr lang="zh-CN" altLang="en-US" sz="2400" b="1" kern="0" dirty="0">
                    <a:solidFill>
                      <a:sysClr val="windowText" lastClr="000000"/>
                    </a:solidFill>
                    <a:latin typeface="Perpetua" panose="02020502060401020303"/>
                    <a:ea typeface="宋体" panose="02010600030101010101" pitchFamily="2" charset="-122"/>
                  </a:rPr>
                  <a:t>当按压一个道岔动作按钮，仅能使一组道岔转换，则称该道岔为单动道岔</a:t>
                </a:r>
                <a:endParaRPr lang="en-US" altLang="zh-CN" sz="2400" b="1" dirty="0">
                  <a:solidFill>
                    <a:sysClr val="windowText" lastClr="000000"/>
                  </a:solidFill>
                  <a:latin typeface="Perpetua" panose="02020502060401020303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 bwMode="auto">
          <a:xfrm>
            <a:off x="762756" y="4171954"/>
            <a:ext cx="5214974" cy="2071702"/>
            <a:chOff x="642910" y="1500174"/>
            <a:chExt cx="7786742" cy="1571635"/>
          </a:xfrm>
        </p:grpSpPr>
        <p:grpSp>
          <p:nvGrpSpPr>
            <p:cNvPr id="15" name="组合 14"/>
            <p:cNvGrpSpPr/>
            <p:nvPr/>
          </p:nvGrpSpPr>
          <p:grpSpPr bwMode="auto">
            <a:xfrm>
              <a:off x="642910" y="1500174"/>
              <a:ext cx="7786742" cy="600738"/>
              <a:chOff x="0" y="24265"/>
              <a:chExt cx="7786742" cy="662400"/>
            </a:xfrm>
          </p:grpSpPr>
          <p:sp>
            <p:nvSpPr>
              <p:cNvPr id="19" name="矩形 15"/>
              <p:cNvSpPr>
                <a:spLocks noChangeArrowheads="1"/>
              </p:cNvSpPr>
              <p:nvPr/>
            </p:nvSpPr>
            <p:spPr bwMode="auto">
              <a:xfrm>
                <a:off x="0" y="24265"/>
                <a:ext cx="7786742" cy="662400"/>
              </a:xfrm>
              <a:prstGeom prst="rect">
                <a:avLst/>
              </a:prstGeom>
              <a:solidFill>
                <a:srgbClr val="558ED5"/>
              </a:solidFill>
              <a:ln w="12700" algn="ctr">
                <a:solidFill>
                  <a:schemeClr val="bg1"/>
                </a:solidFill>
                <a:miter lim="800000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" name="矩形 16"/>
              <p:cNvSpPr>
                <a:spLocks noChangeArrowheads="1"/>
              </p:cNvSpPr>
              <p:nvPr/>
            </p:nvSpPr>
            <p:spPr bwMode="auto">
              <a:xfrm>
                <a:off x="0" y="24265"/>
                <a:ext cx="7786742" cy="66240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170688" tIns="97536" rIns="170688" bIns="97536" anchor="ctr"/>
              <a:lstStyle/>
              <a:p>
                <a:pPr algn="just" defTabSz="1066800">
                  <a:lnSpc>
                    <a:spcPct val="90000"/>
                  </a:lnSpc>
                  <a:spcAft>
                    <a:spcPct val="35000"/>
                  </a:spcAft>
                </a:pPr>
                <a:r>
                  <a:rPr lang="zh-CN" altLang="en-US" sz="2400" b="1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双动道岔</a:t>
                </a:r>
                <a:endParaRPr lang="zh-CN" altLang="en-US" sz="24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6" name="组合 16"/>
            <p:cNvGrpSpPr/>
            <p:nvPr/>
          </p:nvGrpSpPr>
          <p:grpSpPr bwMode="auto">
            <a:xfrm>
              <a:off x="642910" y="1942196"/>
              <a:ext cx="7786742" cy="1129613"/>
              <a:chOff x="0" y="335756"/>
              <a:chExt cx="7786742" cy="2497498"/>
            </a:xfrm>
          </p:grpSpPr>
          <p:sp>
            <p:nvSpPr>
              <p:cNvPr id="17" name="矩形 13"/>
              <p:cNvSpPr>
                <a:spLocks noChangeArrowheads="1"/>
              </p:cNvSpPr>
              <p:nvPr/>
            </p:nvSpPr>
            <p:spPr bwMode="auto">
              <a:xfrm>
                <a:off x="0" y="686665"/>
                <a:ext cx="7786742" cy="2146589"/>
              </a:xfrm>
              <a:prstGeom prst="rect">
                <a:avLst/>
              </a:prstGeom>
              <a:solidFill>
                <a:srgbClr val="D8D3E0">
                  <a:alpha val="90195"/>
                </a:srgbClr>
              </a:solidFill>
              <a:ln w="12700" algn="ctr">
                <a:solidFill>
                  <a:srgbClr val="D8D3E0">
                    <a:alpha val="90195"/>
                  </a:srgbClr>
                </a:solidFill>
                <a:miter lim="800000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0" y="335756"/>
                <a:ext cx="7786742" cy="2497498"/>
              </a:xfrm>
              <a:prstGeom prst="rect">
                <a:avLst/>
              </a:prstGeom>
              <a:solidFill>
                <a:srgbClr val="1F497D">
                  <a:lumMod val="20000"/>
                  <a:lumOff val="80000"/>
                </a:srgbClr>
              </a:solidFill>
              <a:ln>
                <a:noFill/>
              </a:ln>
              <a:effectLst/>
            </p:spPr>
            <p:txBody>
              <a:bodyPr lIns="128016" tIns="128016" rIns="170688" bIns="192024" spcCol="1270"/>
              <a:lstStyle/>
              <a:p>
                <a:pPr marL="228600" lvl="1" indent="-228600" defTabSz="1066800" fontAlgn="auto">
                  <a:lnSpc>
                    <a:spcPct val="110000"/>
                  </a:lnSpc>
                  <a:spcAft>
                    <a:spcPct val="15000"/>
                  </a:spcAft>
                  <a:buFontTx/>
                  <a:buChar char="•"/>
                  <a:defRPr/>
                </a:pPr>
                <a:r>
                  <a:rPr lang="zh-CN" altLang="en-US" sz="2400" b="1" kern="0" dirty="0">
                    <a:solidFill>
                      <a:sysClr val="windowText" lastClr="000000"/>
                    </a:solidFill>
                    <a:latin typeface="Perpetua" panose="02020502060401020303"/>
                    <a:ea typeface="宋体" panose="02010600030101010101" pitchFamily="2" charset="-122"/>
                  </a:rPr>
                  <a:t>果能使两组道岔同时或顺序转换，则称为双动道岔。双动道岔有时也称为联动道岔。</a:t>
                </a:r>
                <a:endParaRPr lang="en-US" altLang="zh-CN" sz="2400" b="1" dirty="0">
                  <a:solidFill>
                    <a:sysClr val="windowText" lastClr="000000"/>
                  </a:solidFill>
                  <a:latin typeface="Perpetua" panose="02020502060401020303"/>
                  <a:ea typeface="宋体" panose="02010600030101010101" pitchFamily="2" charset="-122"/>
                </a:endParaRPr>
              </a:p>
            </p:txBody>
          </p:sp>
        </p:grpSp>
      </p:grpSp>
      <p:pic>
        <p:nvPicPr>
          <p:cNvPr id="22" name="Picture 35" descr="DSCN075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406358" y="3886202"/>
            <a:ext cx="4274794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7070" y="314302"/>
            <a:ext cx="3130219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2.4.1  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道岔的组成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05632" y="1171558"/>
            <a:ext cx="61436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00AEEE"/>
                </a:solidFill>
              </a:rPr>
              <a:t>4</a:t>
            </a:r>
            <a:r>
              <a:rPr lang="zh-CN" altLang="en-US" sz="2400" b="1" dirty="0" smtClean="0">
                <a:solidFill>
                  <a:srgbClr val="00AEEE"/>
                </a:solidFill>
              </a:rPr>
              <a:t>、</a:t>
            </a:r>
            <a:r>
              <a:rPr lang="zh-CN" altLang="en-US" sz="2400" b="1" dirty="0" smtClean="0">
                <a:solidFill>
                  <a:srgbClr val="00AEE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对向道岔和顺向道岔</a:t>
            </a:r>
            <a:r>
              <a:rPr lang="zh-CN" altLang="en-US" sz="2400" b="1" dirty="0" smtClean="0"/>
              <a:t>（举例研讨）</a:t>
            </a:r>
            <a:endParaRPr lang="zh-CN" altLang="en-US" sz="2400" b="1" dirty="0"/>
          </a:p>
        </p:txBody>
      </p:sp>
      <p:sp>
        <p:nvSpPr>
          <p:cNvPr id="4" name="燕尾形 3"/>
          <p:cNvSpPr/>
          <p:nvPr/>
        </p:nvSpPr>
        <p:spPr>
          <a:xfrm>
            <a:off x="619880" y="1242996"/>
            <a:ext cx="214314" cy="28575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燕尾形 4"/>
          <p:cNvSpPr/>
          <p:nvPr/>
        </p:nvSpPr>
        <p:spPr>
          <a:xfrm>
            <a:off x="405566" y="1242996"/>
            <a:ext cx="214314" cy="28575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405566" y="1957376"/>
            <a:ext cx="11215766" cy="830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333399"/>
                </a:solidFill>
                <a:latin typeface="+mj-ea"/>
                <a:ea typeface="+mj-ea"/>
              </a:rPr>
              <a:t>    当列车道岔逆着尖轨运行时，称为逆向道岔。反之，当列车顺着尖轨运行时，称为顺向道岔。</a:t>
            </a:r>
            <a:endParaRPr lang="zh-CN" altLang="en-US" sz="2400" b="1" dirty="0">
              <a:solidFill>
                <a:srgbClr val="333399"/>
              </a:solidFill>
              <a:latin typeface="+mj-ea"/>
              <a:ea typeface="+mj-ea"/>
            </a:endParaRPr>
          </a:p>
        </p:txBody>
      </p:sp>
      <p:graphicFrame>
        <p:nvGraphicFramePr>
          <p:cNvPr id="7" name="Object 2"/>
          <p:cNvGraphicFramePr>
            <a:graphicFrameLocks noChangeAspect="1"/>
          </p:cNvGraphicFramePr>
          <p:nvPr/>
        </p:nvGraphicFramePr>
        <p:xfrm>
          <a:off x="1548574" y="3171822"/>
          <a:ext cx="8177213" cy="171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Visio" r:id="rId1" imgW="3899535" imgH="824865" progId="">
                  <p:embed/>
                </p:oleObj>
              </mc:Choice>
              <mc:Fallback>
                <p:oleObj name="Visio" r:id="rId1" imgW="3899535" imgH="824865" progId="">
                  <p:embed/>
                  <p:pic>
                    <p:nvPicPr>
                      <p:cNvPr id="0" name="Object 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548574" y="3171822"/>
                        <a:ext cx="8177213" cy="17145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8" name="组合 5"/>
          <p:cNvGrpSpPr/>
          <p:nvPr/>
        </p:nvGrpSpPr>
        <p:grpSpPr bwMode="auto">
          <a:xfrm>
            <a:off x="1048508" y="5314962"/>
            <a:ext cx="9501254" cy="1357313"/>
            <a:chOff x="142844" y="4714884"/>
            <a:chExt cx="8715436" cy="1285884"/>
          </a:xfrm>
        </p:grpSpPr>
        <p:pic>
          <p:nvPicPr>
            <p:cNvPr id="9" name="Picture 4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95939" y="4714884"/>
              <a:ext cx="8662341" cy="12858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半闭框 9"/>
            <p:cNvSpPr/>
            <p:nvPr/>
          </p:nvSpPr>
          <p:spPr>
            <a:xfrm>
              <a:off x="142844" y="4714884"/>
              <a:ext cx="357190" cy="785818"/>
            </a:xfrm>
            <a:prstGeom prst="halfFrame">
              <a:avLst>
                <a:gd name="adj1" fmla="val 18050"/>
                <a:gd name="adj2" fmla="val 18050"/>
              </a:avLst>
            </a:prstGeom>
            <a:solidFill>
              <a:srgbClr val="FFC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半闭框 10"/>
            <p:cNvSpPr/>
            <p:nvPr/>
          </p:nvSpPr>
          <p:spPr>
            <a:xfrm rot="10800000">
              <a:off x="8501090" y="5072074"/>
              <a:ext cx="357190" cy="785818"/>
            </a:xfrm>
            <a:prstGeom prst="halfFrame">
              <a:avLst>
                <a:gd name="adj1" fmla="val 18050"/>
                <a:gd name="adj2" fmla="val 18050"/>
              </a:avLst>
            </a:prstGeom>
            <a:solidFill>
              <a:srgbClr val="FFC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7070" y="314302"/>
            <a:ext cx="3130219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2.4.1  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道岔的组成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05632" y="1171558"/>
            <a:ext cx="61436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00AEEE"/>
                </a:solidFill>
              </a:rPr>
              <a:t>5</a:t>
            </a:r>
            <a:r>
              <a:rPr lang="zh-CN" altLang="en-US" sz="2400" b="1" dirty="0" smtClean="0">
                <a:solidFill>
                  <a:srgbClr val="00AEEE"/>
                </a:solidFill>
              </a:rPr>
              <a:t>、道岔类型</a:t>
            </a:r>
            <a:r>
              <a:rPr lang="zh-CN" altLang="en-US" sz="2400" b="1" dirty="0" smtClean="0"/>
              <a:t>（复习</a:t>
            </a:r>
            <a:r>
              <a:rPr lang="en-US" altLang="zh-CN" sz="2400" b="1" dirty="0" smtClean="0"/>
              <a:t>+</a:t>
            </a:r>
            <a:r>
              <a:rPr lang="zh-CN" altLang="en-US" sz="2400" b="1" dirty="0" smtClean="0"/>
              <a:t>讨论）</a:t>
            </a:r>
            <a:endParaRPr lang="zh-CN" altLang="en-US" sz="2400" b="1" dirty="0"/>
          </a:p>
        </p:txBody>
      </p:sp>
      <p:sp>
        <p:nvSpPr>
          <p:cNvPr id="4" name="燕尾形 3"/>
          <p:cNvSpPr/>
          <p:nvPr/>
        </p:nvSpPr>
        <p:spPr>
          <a:xfrm>
            <a:off x="619880" y="1242996"/>
            <a:ext cx="214314" cy="28575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燕尾形 4"/>
          <p:cNvSpPr/>
          <p:nvPr/>
        </p:nvSpPr>
        <p:spPr>
          <a:xfrm>
            <a:off x="405566" y="1242996"/>
            <a:ext cx="214314" cy="28575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6" name="Picture 9" descr="SUC51995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05632" y="3100384"/>
            <a:ext cx="4098925" cy="278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2120078" y="2028814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 dirty="0" smtClean="0">
                <a:solidFill>
                  <a:srgbClr val="0E06B6"/>
                </a:solidFill>
                <a:latin typeface="宋体" panose="02010600030101010101" pitchFamily="2" charset="-122"/>
              </a:rPr>
              <a:t>单开道岔</a:t>
            </a:r>
            <a:endParaRPr lang="zh-CN" altLang="en-US" sz="2800" b="1" dirty="0">
              <a:solidFill>
                <a:srgbClr val="0E06B6"/>
              </a:solidFill>
              <a:latin typeface="宋体" panose="02010600030101010101" pitchFamily="2" charset="-122"/>
            </a:endParaRPr>
          </a:p>
        </p:txBody>
      </p:sp>
      <p:pic>
        <p:nvPicPr>
          <p:cNvPr id="8" name="Picture 3" descr="C:\Users\Administrator\AppData\Roaming\Tencent\Users\603359521\QQ\WinTemp\RichOle\]L{J)BT10T1@7_M9LN6LB]W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06292" y="2457442"/>
            <a:ext cx="4067175" cy="172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 descr="C:\Users\Administrator\AppData\Roaming\Tencent\Users\603359521\QQ\WinTemp\RichOle\1ISAU%OYSSDY9`YE4O]PR}5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06292" y="4814896"/>
            <a:ext cx="4068762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7070" y="314302"/>
            <a:ext cx="3130219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2.4.1  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道岔的组成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05632" y="1171558"/>
            <a:ext cx="61436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00AEEE"/>
                </a:solidFill>
              </a:rPr>
              <a:t>5</a:t>
            </a:r>
            <a:r>
              <a:rPr lang="zh-CN" altLang="en-US" sz="2400" b="1" dirty="0" smtClean="0">
                <a:solidFill>
                  <a:srgbClr val="00AEEE"/>
                </a:solidFill>
              </a:rPr>
              <a:t>、道岔类型</a:t>
            </a:r>
            <a:r>
              <a:rPr lang="zh-CN" altLang="en-US" sz="2400" b="1" dirty="0" smtClean="0"/>
              <a:t>（复习</a:t>
            </a:r>
            <a:r>
              <a:rPr lang="en-US" altLang="zh-CN" sz="2400" b="1" dirty="0" smtClean="0"/>
              <a:t>+</a:t>
            </a:r>
            <a:r>
              <a:rPr lang="zh-CN" altLang="en-US" sz="2400" b="1" dirty="0" smtClean="0"/>
              <a:t>讨论）</a:t>
            </a:r>
            <a:endParaRPr lang="zh-CN" altLang="en-US" sz="2400" b="1" dirty="0"/>
          </a:p>
        </p:txBody>
      </p:sp>
      <p:sp>
        <p:nvSpPr>
          <p:cNvPr id="4" name="燕尾形 3"/>
          <p:cNvSpPr/>
          <p:nvPr/>
        </p:nvSpPr>
        <p:spPr>
          <a:xfrm>
            <a:off x="619880" y="1242996"/>
            <a:ext cx="214314" cy="28575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燕尾形 4"/>
          <p:cNvSpPr/>
          <p:nvPr/>
        </p:nvSpPr>
        <p:spPr>
          <a:xfrm>
            <a:off x="405566" y="1242996"/>
            <a:ext cx="214314" cy="28575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048640" y="2100252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0E06B6"/>
                </a:solidFill>
              </a:rPr>
              <a:t>对称道岔</a:t>
            </a:r>
            <a:endParaRPr lang="zh-CN" altLang="en-US" sz="2800" b="1" dirty="0">
              <a:solidFill>
                <a:srgbClr val="0E06B6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477268" y="6029342"/>
            <a:ext cx="770178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b="1" dirty="0" smtClean="0"/>
              <a:t>Y</a:t>
            </a:r>
            <a:r>
              <a:rPr lang="zh-CN" altLang="en-US" sz="2800" b="1" dirty="0" smtClean="0"/>
              <a:t>字形，与道岔连接的两股道向两侧分岔</a:t>
            </a:r>
            <a:endParaRPr lang="zh-CN" altLang="en-US" sz="2800" b="1" dirty="0"/>
          </a:p>
        </p:txBody>
      </p:sp>
      <p:pic>
        <p:nvPicPr>
          <p:cNvPr id="11" name="图片 2" descr="image35.jpeg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549102" y="2028814"/>
            <a:ext cx="6311067" cy="3714776"/>
          </a:xfrm>
          <a:prstGeom prst="rect">
            <a:avLst/>
          </a:prstGeom>
          <a:noFill/>
          <a:ln w="9525">
            <a:solidFill>
              <a:srgbClr val="0303EB"/>
            </a:solidFill>
            <a:miter lim="800000"/>
            <a:headEnd/>
            <a:tailEnd/>
          </a:ln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2690" y="2671756"/>
            <a:ext cx="5242837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4886334"/>
            <a:ext cx="12241213" cy="231456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4398" tIns="62199" rIns="124398" bIns="62199" rtlCol="0" anchor="ctr"/>
          <a:lstStyle/>
          <a:p>
            <a:pPr algn="ctr"/>
            <a:endParaRPr lang="zh-CN" altLang="en-US"/>
          </a:p>
        </p:txBody>
      </p:sp>
      <p:sp>
        <p:nvSpPr>
          <p:cNvPr id="6" name="TextBox 7"/>
          <p:cNvSpPr txBox="1">
            <a:spLocks noChangeArrowheads="1"/>
          </p:cNvSpPr>
          <p:nvPr/>
        </p:nvSpPr>
        <p:spPr bwMode="auto">
          <a:xfrm>
            <a:off x="1119946" y="2100252"/>
            <a:ext cx="9826974" cy="9390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4398" tIns="62199" rIns="124398" bIns="62199">
            <a:spAutoFit/>
          </a:bodyPr>
          <a:lstStyle/>
          <a:p>
            <a:pPr marL="466725" indent="-466725" algn="ctr">
              <a:lnSpc>
                <a:spcPts val="7345"/>
              </a:lnSpc>
              <a:spcBef>
                <a:spcPct val="0"/>
              </a:spcBef>
              <a:defRPr/>
            </a:pPr>
            <a:r>
              <a:rPr lang="zh-CN" altLang="en-US" sz="4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第二章  信号基础设备</a:t>
            </a:r>
            <a:endParaRPr lang="zh-CN" altLang="en-US" sz="40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2048640" y="3171822"/>
            <a:ext cx="7786742" cy="13134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4398" tIns="62199" rIns="124398" bIns="62199" anchor="ctr"/>
          <a:lstStyle/>
          <a:p>
            <a:pPr algn="ctr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sz="3800" b="1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2.4  </a:t>
            </a:r>
            <a:r>
              <a:rPr lang="zh-CN" altLang="en-US" sz="3800" b="1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转辙机</a:t>
            </a:r>
            <a:endParaRPr lang="zh-CN" altLang="en-US" sz="3800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46081" name="Picture 1" descr="C:\Users\Administrator\Desktop\地铁1号线照片\64058418740867923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62690" y="5100648"/>
            <a:ext cx="3714776" cy="17977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6082" name="Picture 2" descr="C:\Users\Administrator\Desktop\地铁1号线照片\72860685735581683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91780" y="5100648"/>
            <a:ext cx="3857652" cy="1814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6083" name="Picture 3" descr="C:\Users\Administrator\AppData\Roaming\Tencent\Users\603359521\QQ\WinTemp\RichOle\N7~6Z6}]4[LR(G]`L{7EQPA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63746" y="5100648"/>
            <a:ext cx="3714776" cy="18223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0418" name="Picture 2" descr="C:\Users\Administrator\Desktop\信号基础课程材料\微信图片_2018122014180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9814" y="314302"/>
            <a:ext cx="4643470" cy="1032797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>
        <p:fade/>
      </p:transition>
    </mc:Choice>
    <mc:Fallback>
      <p:transition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7070" y="314302"/>
            <a:ext cx="3130219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2.4.1  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道岔的组成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05632" y="1171558"/>
            <a:ext cx="61436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00AEEE"/>
                </a:solidFill>
              </a:rPr>
              <a:t>5</a:t>
            </a:r>
            <a:r>
              <a:rPr lang="zh-CN" altLang="en-US" sz="2400" b="1" dirty="0" smtClean="0">
                <a:solidFill>
                  <a:srgbClr val="00AEEE"/>
                </a:solidFill>
              </a:rPr>
              <a:t>、道岔类型</a:t>
            </a:r>
            <a:r>
              <a:rPr lang="zh-CN" altLang="en-US" sz="2400" b="1" dirty="0" smtClean="0"/>
              <a:t>（复习</a:t>
            </a:r>
            <a:r>
              <a:rPr lang="en-US" altLang="zh-CN" sz="2400" b="1" dirty="0" smtClean="0"/>
              <a:t>+</a:t>
            </a:r>
            <a:r>
              <a:rPr lang="zh-CN" altLang="en-US" sz="2400" b="1" dirty="0" smtClean="0"/>
              <a:t>讨论）</a:t>
            </a:r>
            <a:endParaRPr lang="zh-CN" altLang="en-US" sz="2400" b="1" dirty="0"/>
          </a:p>
        </p:txBody>
      </p:sp>
      <p:sp>
        <p:nvSpPr>
          <p:cNvPr id="4" name="燕尾形 3"/>
          <p:cNvSpPr/>
          <p:nvPr/>
        </p:nvSpPr>
        <p:spPr>
          <a:xfrm>
            <a:off x="619880" y="1242996"/>
            <a:ext cx="214314" cy="28575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燕尾形 4"/>
          <p:cNvSpPr/>
          <p:nvPr/>
        </p:nvSpPr>
        <p:spPr>
          <a:xfrm>
            <a:off x="405566" y="1242996"/>
            <a:ext cx="214314" cy="28575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191384" y="2243128"/>
            <a:ext cx="460851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E06B6"/>
                </a:solidFill>
              </a:rPr>
              <a:t>三开道岔</a:t>
            </a:r>
            <a:r>
              <a:rPr lang="zh-CN" altLang="en-US" sz="2400" b="1" dirty="0">
                <a:solidFill>
                  <a:srgbClr val="0E06B6"/>
                </a:solidFill>
              </a:rPr>
              <a:t>（对称、不对称）</a:t>
            </a:r>
            <a:endParaRPr lang="zh-CN" altLang="en-US" sz="2400" b="1" dirty="0">
              <a:solidFill>
                <a:srgbClr val="0E06B6"/>
              </a:solidFill>
            </a:endParaRPr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0" y="6172218"/>
            <a:ext cx="12241213" cy="461665"/>
          </a:xfrm>
          <a:prstGeom prst="rect">
            <a:avLst/>
          </a:prstGeom>
          <a:gradFill>
            <a:gsLst>
              <a:gs pos="0">
                <a:srgbClr val="99FFCC">
                  <a:alpha val="37000"/>
                </a:srgbClr>
              </a:gs>
              <a:gs pos="50000">
                <a:schemeClr val="bg1"/>
              </a:gs>
              <a:gs pos="100000">
                <a:srgbClr val="CC99FF">
                  <a:alpha val="54000"/>
                </a:srgbClr>
              </a:gs>
            </a:gsLst>
            <a:lin ang="7800000" scaled="0"/>
          </a:gra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/>
              <a:t>同时衔接三股道，有两组转辙机械操纵两套尖轨。</a:t>
            </a:r>
            <a:endParaRPr lang="zh-CN" altLang="en-US" sz="2400" b="1" dirty="0"/>
          </a:p>
        </p:txBody>
      </p:sp>
      <p:pic>
        <p:nvPicPr>
          <p:cNvPr id="13" name="Picture 2" descr="C:\Users\Administrator\AppData\Roaming\Tencent\Users\603359521\QQ\WinTemp\RichOle\QD}X{8%V@W%W8`IX}N)L7T5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05566" y="2957508"/>
            <a:ext cx="5853750" cy="2928958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15" name="Picture 29" descr="12657092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92110" y="885806"/>
            <a:ext cx="4214813" cy="5000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7070" y="314302"/>
            <a:ext cx="3130219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2.4.1  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道岔的组成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05632" y="1171558"/>
            <a:ext cx="44291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00AEEE"/>
                </a:solidFill>
              </a:rPr>
              <a:t>5</a:t>
            </a:r>
            <a:r>
              <a:rPr lang="zh-CN" altLang="en-US" sz="2400" b="1" dirty="0" smtClean="0">
                <a:solidFill>
                  <a:srgbClr val="00AEEE"/>
                </a:solidFill>
              </a:rPr>
              <a:t>、道岔类型</a:t>
            </a:r>
            <a:r>
              <a:rPr lang="zh-CN" altLang="en-US" sz="2400" b="1" dirty="0" smtClean="0"/>
              <a:t>（复习</a:t>
            </a:r>
            <a:r>
              <a:rPr lang="en-US" altLang="zh-CN" sz="2400" b="1" dirty="0" smtClean="0"/>
              <a:t>+</a:t>
            </a:r>
            <a:r>
              <a:rPr lang="zh-CN" altLang="en-US" sz="2400" b="1" dirty="0" smtClean="0"/>
              <a:t>讨论）</a:t>
            </a:r>
            <a:endParaRPr lang="zh-CN" altLang="en-US" sz="2400" b="1" dirty="0"/>
          </a:p>
        </p:txBody>
      </p:sp>
      <p:sp>
        <p:nvSpPr>
          <p:cNvPr id="4" name="燕尾形 3"/>
          <p:cNvSpPr/>
          <p:nvPr/>
        </p:nvSpPr>
        <p:spPr>
          <a:xfrm>
            <a:off x="619880" y="1242996"/>
            <a:ext cx="214314" cy="28575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燕尾形 4"/>
          <p:cNvSpPr/>
          <p:nvPr/>
        </p:nvSpPr>
        <p:spPr>
          <a:xfrm>
            <a:off x="405566" y="1242996"/>
            <a:ext cx="214314" cy="28575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0" y="6172218"/>
            <a:ext cx="12241213" cy="400110"/>
          </a:xfrm>
          <a:prstGeom prst="rect">
            <a:avLst/>
          </a:prstGeom>
          <a:gradFill>
            <a:gsLst>
              <a:gs pos="0">
                <a:srgbClr val="99FFCC">
                  <a:alpha val="37000"/>
                </a:srgbClr>
              </a:gs>
              <a:gs pos="50000">
                <a:schemeClr val="bg1"/>
              </a:gs>
              <a:gs pos="100000">
                <a:srgbClr val="CC99FF">
                  <a:alpha val="54000"/>
                </a:srgbClr>
              </a:gs>
            </a:gsLst>
            <a:lin ang="7800000" scaled="0"/>
          </a:gra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b="1" dirty="0" smtClean="0"/>
              <a:t>多开道岔，</a:t>
            </a:r>
            <a:r>
              <a:rPr lang="en-US" altLang="zh-CN" sz="2000" b="1" dirty="0" smtClean="0"/>
              <a:t>X</a:t>
            </a:r>
            <a:r>
              <a:rPr lang="zh-CN" altLang="en-US" sz="2000" b="1" dirty="0" smtClean="0"/>
              <a:t>形。上面两点和下面两点分别连接起来，由四组单开道岔和一组菱形交叉设备组成。</a:t>
            </a:r>
            <a:endParaRPr lang="zh-CN" altLang="en-US" sz="2000" b="1" dirty="0"/>
          </a:p>
        </p:txBody>
      </p:sp>
      <p:sp>
        <p:nvSpPr>
          <p:cNvPr id="10" name="矩形 9"/>
          <p:cNvSpPr/>
          <p:nvPr/>
        </p:nvSpPr>
        <p:spPr>
          <a:xfrm>
            <a:off x="1905764" y="2100252"/>
            <a:ext cx="2348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E06B6"/>
                </a:solidFill>
                <a:latin typeface="宋体" panose="02010600030101010101" pitchFamily="2" charset="-122"/>
              </a:rPr>
              <a:t>复式交分道岔</a:t>
            </a:r>
            <a:endParaRPr lang="zh-CN" altLang="en-US" dirty="0"/>
          </a:p>
        </p:txBody>
      </p:sp>
      <p:pic>
        <p:nvPicPr>
          <p:cNvPr id="11" name="Picture 1" descr="C:\Users\Administrator\AppData\Roaming\Tencent\Users\603359521\QQ\WinTemp\RichOle\ZAJ1XB2E7E3}U_]F7GU2NKN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19880" y="2814632"/>
            <a:ext cx="5566853" cy="3071834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14" name="Picture 5" descr="C:\Users\Administrator\AppData\Roaming\Tencent\Users\603359521\QQ\WinTemp\RichOle\V]H~47VGXK[RM3(0ZC$SUWU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92110" y="2886070"/>
            <a:ext cx="4643470" cy="31073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1" descr="照片 01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92110" y="0"/>
            <a:ext cx="4643470" cy="2792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834326" y="2314566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/>
              <a:t>菱形交叉</a:t>
            </a:r>
            <a:endParaRPr lang="zh-CN" altLang="en-US" sz="2800" b="1" dirty="0"/>
          </a:p>
        </p:txBody>
      </p:sp>
      <p:sp>
        <p:nvSpPr>
          <p:cNvPr id="3" name="矩形 2"/>
          <p:cNvSpPr/>
          <p:nvPr/>
        </p:nvSpPr>
        <p:spPr>
          <a:xfrm>
            <a:off x="977070" y="314302"/>
            <a:ext cx="3130219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2.4.1  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道岔的组成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05632" y="1171558"/>
            <a:ext cx="44291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00AEEE"/>
                </a:solidFill>
              </a:rPr>
              <a:t>5</a:t>
            </a:r>
            <a:r>
              <a:rPr lang="zh-CN" altLang="en-US" sz="2400" b="1" dirty="0" smtClean="0">
                <a:solidFill>
                  <a:srgbClr val="00AEEE"/>
                </a:solidFill>
              </a:rPr>
              <a:t>、道岔类型</a:t>
            </a:r>
            <a:r>
              <a:rPr lang="zh-CN" altLang="en-US" sz="2400" b="1" dirty="0" smtClean="0"/>
              <a:t>（复习</a:t>
            </a:r>
            <a:r>
              <a:rPr lang="en-US" altLang="zh-CN" sz="2400" b="1" dirty="0" smtClean="0"/>
              <a:t>+</a:t>
            </a:r>
            <a:r>
              <a:rPr lang="zh-CN" altLang="en-US" sz="2400" b="1" dirty="0" smtClean="0"/>
              <a:t>讨论）</a:t>
            </a:r>
            <a:endParaRPr lang="zh-CN" altLang="en-US" sz="2400" b="1" dirty="0"/>
          </a:p>
        </p:txBody>
      </p:sp>
      <p:sp>
        <p:nvSpPr>
          <p:cNvPr id="5" name="燕尾形 4"/>
          <p:cNvSpPr/>
          <p:nvPr/>
        </p:nvSpPr>
        <p:spPr>
          <a:xfrm>
            <a:off x="619880" y="1242996"/>
            <a:ext cx="214314" cy="28575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405566" y="1242996"/>
            <a:ext cx="214314" cy="28575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691318" y="3243260"/>
            <a:ext cx="4143404" cy="2308324"/>
          </a:xfrm>
          <a:prstGeom prst="rect">
            <a:avLst/>
          </a:prstGeom>
          <a:gradFill>
            <a:gsLst>
              <a:gs pos="0">
                <a:srgbClr val="99FFCC">
                  <a:alpha val="37000"/>
                </a:srgbClr>
              </a:gs>
              <a:gs pos="50000">
                <a:schemeClr val="bg1"/>
              </a:gs>
              <a:gs pos="100000">
                <a:srgbClr val="CC99FF">
                  <a:alpha val="54000"/>
                </a:srgbClr>
              </a:gs>
            </a:gsLst>
            <a:lin ang="7800000" scaled="0"/>
          </a:gradFill>
          <a:ln w="28575">
            <a:solidFill>
              <a:srgbClr val="FF0000"/>
            </a:solidFill>
            <a:prstDash val="dash"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Wingdings" panose="05000000000000000000" pitchFamily="2" charset="2"/>
              <a:buChar char="ü"/>
            </a:pPr>
            <a:r>
              <a:rPr lang="zh-CN" altLang="en-US" sz="2400" b="1" dirty="0"/>
              <a:t>由两组锐角辙叉和两组钝角组成</a:t>
            </a:r>
            <a:r>
              <a:rPr lang="zh-CN" altLang="en-US" sz="2400" b="1" dirty="0" smtClean="0"/>
              <a:t>。</a:t>
            </a:r>
            <a:endParaRPr lang="en-US" altLang="zh-CN" sz="2400" b="1" dirty="0" smtClean="0"/>
          </a:p>
          <a:p>
            <a:pPr>
              <a:spcBef>
                <a:spcPct val="50000"/>
              </a:spcBef>
              <a:buFont typeface="Wingdings" panose="05000000000000000000" pitchFamily="2" charset="2"/>
              <a:buChar char="ü"/>
            </a:pPr>
            <a:endParaRPr lang="en-US" altLang="zh-CN" sz="2400" b="1" dirty="0"/>
          </a:p>
          <a:p>
            <a:pPr>
              <a:spcBef>
                <a:spcPct val="50000"/>
              </a:spcBef>
              <a:buFont typeface="Wingdings" panose="05000000000000000000" pitchFamily="2" charset="2"/>
              <a:buChar char="ü"/>
            </a:pPr>
            <a:r>
              <a:rPr lang="zh-CN" altLang="en-US" sz="2400" b="1" dirty="0"/>
              <a:t>没有转辙器，所以股道之间不能转线。</a:t>
            </a:r>
            <a:endParaRPr lang="zh-CN" altLang="en-US" sz="2400" b="1" dirty="0"/>
          </a:p>
        </p:txBody>
      </p:sp>
      <p:pic>
        <p:nvPicPr>
          <p:cNvPr id="8" name="图片 2" descr="image39.jpe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191912" y="2243128"/>
            <a:ext cx="6732587" cy="4149725"/>
          </a:xfrm>
          <a:prstGeom prst="rect">
            <a:avLst/>
          </a:prstGeom>
          <a:noFill/>
          <a:ln w="9525">
            <a:solidFill>
              <a:srgbClr val="0303EB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62888" y="2457442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0E06B6"/>
                </a:solidFill>
                <a:latin typeface="宋体" panose="02010600030101010101" pitchFamily="2" charset="-122"/>
              </a:rPr>
              <a:t>交叉渡线</a:t>
            </a:r>
            <a:endParaRPr lang="zh-CN" altLang="en-US" sz="2800" b="1" dirty="0"/>
          </a:p>
        </p:txBody>
      </p:sp>
      <p:sp>
        <p:nvSpPr>
          <p:cNvPr id="3" name="矩形 2"/>
          <p:cNvSpPr/>
          <p:nvPr/>
        </p:nvSpPr>
        <p:spPr>
          <a:xfrm>
            <a:off x="977070" y="314302"/>
            <a:ext cx="3130219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2.4.1  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道岔的组成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05632" y="1171558"/>
            <a:ext cx="44291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00AEEE"/>
                </a:solidFill>
              </a:rPr>
              <a:t>5</a:t>
            </a:r>
            <a:r>
              <a:rPr lang="zh-CN" altLang="en-US" sz="2400" b="1" dirty="0" smtClean="0">
                <a:solidFill>
                  <a:srgbClr val="00AEEE"/>
                </a:solidFill>
              </a:rPr>
              <a:t>、道岔类型</a:t>
            </a:r>
            <a:r>
              <a:rPr lang="zh-CN" altLang="en-US" sz="2400" b="1" dirty="0" smtClean="0"/>
              <a:t>（复习</a:t>
            </a:r>
            <a:r>
              <a:rPr lang="en-US" altLang="zh-CN" sz="2400" b="1" dirty="0" smtClean="0"/>
              <a:t>+</a:t>
            </a:r>
            <a:r>
              <a:rPr lang="zh-CN" altLang="en-US" sz="2400" b="1" dirty="0" smtClean="0"/>
              <a:t>讨论）</a:t>
            </a:r>
            <a:endParaRPr lang="zh-CN" altLang="en-US" sz="2400" b="1" dirty="0"/>
          </a:p>
        </p:txBody>
      </p:sp>
      <p:sp>
        <p:nvSpPr>
          <p:cNvPr id="5" name="燕尾形 4"/>
          <p:cNvSpPr/>
          <p:nvPr/>
        </p:nvSpPr>
        <p:spPr>
          <a:xfrm>
            <a:off x="619880" y="1242996"/>
            <a:ext cx="214314" cy="28575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405566" y="1242996"/>
            <a:ext cx="214314" cy="28575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7" name="Picture 1" descr="C:\Users\Administrator\AppData\Roaming\Tencent\Users\603359521\QQ\WinTemp\RichOle\MP[3DCOI{7](52}J{~19P[T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3457574"/>
            <a:ext cx="5472113" cy="210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C:\Users\Administrator\AppData\Roaming\Tencent\Users\603359521\QQ\WinTemp\RichOle\P(V6FH$FU[S8K5~SO~QK[PW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49102" y="3386136"/>
            <a:ext cx="6549235" cy="3476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d:\360浏~1\360\360se\360se6\USERDA~1\Temp\%E4%BA~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49102" y="457178"/>
            <a:ext cx="6514749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7070" y="314302"/>
            <a:ext cx="3130219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2.4.1  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道岔的组成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05632" y="1171558"/>
            <a:ext cx="44291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00AEEE"/>
                </a:solidFill>
              </a:rPr>
              <a:t>6</a:t>
            </a:r>
            <a:r>
              <a:rPr lang="zh-CN" altLang="en-US" sz="2400" b="1" dirty="0" smtClean="0">
                <a:solidFill>
                  <a:srgbClr val="00AEEE"/>
                </a:solidFill>
              </a:rPr>
              <a:t>、道岔的号数</a:t>
            </a:r>
            <a:r>
              <a:rPr lang="zh-CN" altLang="en-US" sz="2400" b="1" dirty="0" smtClean="0"/>
              <a:t>（复习</a:t>
            </a:r>
            <a:r>
              <a:rPr lang="en-US" altLang="zh-CN" sz="2400" b="1" dirty="0" smtClean="0"/>
              <a:t>+</a:t>
            </a:r>
            <a:r>
              <a:rPr lang="zh-CN" altLang="en-US" sz="2400" b="1" dirty="0" smtClean="0"/>
              <a:t>讨论）</a:t>
            </a:r>
            <a:endParaRPr lang="zh-CN" altLang="en-US" sz="2400" b="1" dirty="0"/>
          </a:p>
        </p:txBody>
      </p:sp>
      <p:sp>
        <p:nvSpPr>
          <p:cNvPr id="4" name="燕尾形 3"/>
          <p:cNvSpPr/>
          <p:nvPr/>
        </p:nvSpPr>
        <p:spPr>
          <a:xfrm>
            <a:off x="619880" y="1242996"/>
            <a:ext cx="214314" cy="28575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燕尾形 4"/>
          <p:cNvSpPr/>
          <p:nvPr/>
        </p:nvSpPr>
        <p:spPr>
          <a:xfrm>
            <a:off x="405566" y="1242996"/>
            <a:ext cx="214314" cy="28575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6" name="图片 2" descr="image40.jpe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339149" y="3827453"/>
            <a:ext cx="7200900" cy="2468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1262822" y="2100252"/>
            <a:ext cx="9144000" cy="4770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/>
              <a:t>道岔的代号代表辙叉角（     ）的余切</a:t>
            </a:r>
            <a:r>
              <a:rPr lang="zh-CN" altLang="en-US" dirty="0" smtClean="0"/>
              <a:t>值 。</a:t>
            </a:r>
            <a:endParaRPr lang="zh-CN" altLang="en-US" dirty="0"/>
          </a:p>
        </p:txBody>
      </p:sp>
      <p:graphicFrame>
        <p:nvGraphicFramePr>
          <p:cNvPr id="8" name="Object 9"/>
          <p:cNvGraphicFramePr>
            <a:graphicFrameLocks noChangeAspect="1"/>
          </p:cNvGraphicFramePr>
          <p:nvPr/>
        </p:nvGraphicFramePr>
        <p:xfrm>
          <a:off x="4834722" y="2100252"/>
          <a:ext cx="436563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Equation" r:id="rId2" imgW="3657600" imgH="3352800" progId="">
                  <p:embed/>
                </p:oleObj>
              </mc:Choice>
              <mc:Fallback>
                <p:oleObj name="Equation" r:id="rId2" imgW="3657600" imgH="3352800" progId="">
                  <p:embed/>
                  <p:pic>
                    <p:nvPicPr>
                      <p:cNvPr id="0" name="Object 9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834722" y="2100252"/>
                        <a:ext cx="436563" cy="4000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10"/>
          <p:cNvGraphicFramePr>
            <a:graphicFrameLocks noChangeAspect="1"/>
          </p:cNvGraphicFramePr>
          <p:nvPr/>
        </p:nvGraphicFramePr>
        <p:xfrm>
          <a:off x="3548838" y="2886070"/>
          <a:ext cx="3887788" cy="528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公式" r:id="rId4" imgW="31394400" imgH="4267200" progId="">
                  <p:embed/>
                </p:oleObj>
              </mc:Choice>
              <mc:Fallback>
                <p:oleObj name="公式" r:id="rId4" imgW="31394400" imgH="4267200" progId="">
                  <p:embed/>
                  <p:pic>
                    <p:nvPicPr>
                      <p:cNvPr id="0" name="Object 10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548838" y="2886070"/>
                        <a:ext cx="3887788" cy="52863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-2" y="2314566"/>
          <a:ext cx="12241214" cy="3175698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1917626"/>
                <a:gridCol w="1600603"/>
                <a:gridCol w="1685122"/>
                <a:gridCol w="1685122"/>
                <a:gridCol w="1685122"/>
                <a:gridCol w="1685122"/>
                <a:gridCol w="1982497"/>
              </a:tblGrid>
              <a:tr h="774086"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/>
                        <a:t>道岔号数</a:t>
                      </a:r>
                      <a:endParaRPr lang="zh-CN" alt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6</a:t>
                      </a:r>
                      <a:endParaRPr lang="zh-CN" alt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7</a:t>
                      </a:r>
                      <a:endParaRPr lang="zh-CN" alt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9</a:t>
                      </a:r>
                      <a:endParaRPr lang="zh-CN" alt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12</a:t>
                      </a:r>
                      <a:endParaRPr lang="zh-CN" alt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18</a:t>
                      </a:r>
                      <a:endParaRPr lang="zh-CN" alt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24</a:t>
                      </a:r>
                      <a:endParaRPr lang="zh-CN" altLang="en-US" b="1" dirty="0"/>
                    </a:p>
                  </a:txBody>
                  <a:tcPr anchor="ctr"/>
                </a:tc>
              </a:tr>
              <a:tr h="774086">
                <a:tc>
                  <a:txBody>
                    <a:bodyPr/>
                    <a:lstStyle/>
                    <a:p>
                      <a:pPr algn="l"/>
                      <a:r>
                        <a:rPr lang="zh-CN" altLang="en-US" b="1" dirty="0" smtClean="0"/>
                        <a:t>辙叉角</a:t>
                      </a:r>
                      <a:endParaRPr lang="zh-CN" alt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9</a:t>
                      </a:r>
                      <a:r>
                        <a:rPr lang="en-US" altLang="zh-CN" b="1" baseline="30000" dirty="0" smtClean="0"/>
                        <a:t>o</a:t>
                      </a:r>
                      <a:r>
                        <a:rPr lang="en-US" altLang="zh-CN" b="1" dirty="0" smtClean="0"/>
                        <a:t>27’44’’</a:t>
                      </a:r>
                      <a:endParaRPr lang="zh-CN" alt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b="1" dirty="0" smtClean="0"/>
                        <a:t>8</a:t>
                      </a:r>
                      <a:r>
                        <a:rPr lang="en-US" altLang="zh-CN" b="1" baseline="30000" dirty="0" smtClean="0"/>
                        <a:t>o</a:t>
                      </a:r>
                      <a:r>
                        <a:rPr lang="en-US" altLang="zh-CN" b="1" dirty="0" smtClean="0"/>
                        <a:t>07’48’’</a:t>
                      </a:r>
                      <a:endParaRPr lang="zh-CN" altLang="en-US" b="1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b="1" dirty="0" smtClean="0"/>
                        <a:t>6</a:t>
                      </a:r>
                      <a:r>
                        <a:rPr lang="en-US" altLang="zh-CN" b="1" baseline="30000" dirty="0" smtClean="0"/>
                        <a:t>o</a:t>
                      </a:r>
                      <a:r>
                        <a:rPr lang="en-US" altLang="zh-CN" b="1" dirty="0" smtClean="0"/>
                        <a:t>20’25’’</a:t>
                      </a:r>
                      <a:endParaRPr lang="zh-CN" altLang="en-US" b="1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b="1" dirty="0" smtClean="0"/>
                        <a:t>4</a:t>
                      </a:r>
                      <a:r>
                        <a:rPr lang="en-US" altLang="zh-CN" b="1" baseline="30000" dirty="0" smtClean="0"/>
                        <a:t>o</a:t>
                      </a:r>
                      <a:r>
                        <a:rPr lang="en-US" altLang="zh-CN" b="1" dirty="0" smtClean="0"/>
                        <a:t>45’49’’</a:t>
                      </a:r>
                      <a:endParaRPr lang="zh-CN" altLang="en-US" b="1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b="1" dirty="0" smtClean="0"/>
                        <a:t>3</a:t>
                      </a:r>
                      <a:r>
                        <a:rPr lang="en-US" altLang="zh-CN" b="1" baseline="30000" dirty="0" smtClean="0"/>
                        <a:t>o</a:t>
                      </a:r>
                      <a:r>
                        <a:rPr lang="en-US" altLang="zh-CN" b="1" dirty="0" smtClean="0"/>
                        <a:t>10’47’’</a:t>
                      </a:r>
                      <a:endParaRPr lang="zh-CN" altLang="en-US" b="1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b="1" dirty="0" smtClean="0"/>
                        <a:t>2</a:t>
                      </a:r>
                      <a:r>
                        <a:rPr lang="en-US" altLang="zh-CN" b="1" baseline="30000" dirty="0" smtClean="0"/>
                        <a:t>o</a:t>
                      </a:r>
                      <a:r>
                        <a:rPr lang="en-US" altLang="zh-CN" b="1" dirty="0" smtClean="0"/>
                        <a:t>23’09’’</a:t>
                      </a:r>
                      <a:endParaRPr lang="zh-CN" altLang="en-US" b="1" dirty="0" smtClean="0"/>
                    </a:p>
                  </a:txBody>
                  <a:tcPr anchor="ctr"/>
                </a:tc>
              </a:tr>
              <a:tr h="774086"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/>
                        <a:t>速度</a:t>
                      </a:r>
                      <a:r>
                        <a:rPr lang="en-US" altLang="zh-CN" b="1" dirty="0" smtClean="0"/>
                        <a:t>km/h</a:t>
                      </a:r>
                      <a:endParaRPr lang="zh-CN" alt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15</a:t>
                      </a:r>
                      <a:endParaRPr lang="zh-CN" alt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25</a:t>
                      </a:r>
                      <a:endParaRPr lang="zh-CN" alt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30</a:t>
                      </a:r>
                      <a:endParaRPr lang="zh-CN" alt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50</a:t>
                      </a:r>
                      <a:endParaRPr lang="zh-CN" alt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80</a:t>
                      </a:r>
                      <a:endParaRPr lang="zh-CN" alt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160</a:t>
                      </a:r>
                      <a:endParaRPr lang="zh-CN" altLang="en-US" b="1" dirty="0"/>
                    </a:p>
                  </a:txBody>
                  <a:tcPr anchor="ctr"/>
                </a:tc>
              </a:tr>
              <a:tr h="774086"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/>
                        <a:t>适用场合</a:t>
                      </a:r>
                      <a:endParaRPr lang="zh-CN" alt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/>
                        <a:t>城轨（车辆段）</a:t>
                      </a:r>
                      <a:endParaRPr lang="zh-CN" alt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b="1" dirty="0" smtClean="0"/>
                        <a:t>城轨（车辆段）</a:t>
                      </a:r>
                      <a:endParaRPr lang="zh-CN" altLang="en-US" b="1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/>
                        <a:t>正线</a:t>
                      </a:r>
                      <a:endParaRPr lang="zh-CN" alt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/>
                        <a:t>正线</a:t>
                      </a:r>
                      <a:endParaRPr lang="zh-CN" alt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/>
                        <a:t>一般铁路</a:t>
                      </a:r>
                      <a:endParaRPr lang="zh-CN" alt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/>
                        <a:t>一般铁路</a:t>
                      </a:r>
                      <a:endParaRPr lang="zh-CN" altLang="en-US" b="1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977070" y="314302"/>
            <a:ext cx="3130219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2.4.1  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道岔的组成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05632" y="1171558"/>
            <a:ext cx="44291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00AEEE"/>
                </a:solidFill>
              </a:rPr>
              <a:t>6</a:t>
            </a:r>
            <a:r>
              <a:rPr lang="zh-CN" altLang="en-US" sz="2400" b="1" dirty="0" smtClean="0">
                <a:solidFill>
                  <a:srgbClr val="00AEEE"/>
                </a:solidFill>
              </a:rPr>
              <a:t>、道岔的号数</a:t>
            </a:r>
            <a:r>
              <a:rPr lang="zh-CN" altLang="en-US" sz="2400" b="1" dirty="0" smtClean="0"/>
              <a:t>（复习</a:t>
            </a:r>
            <a:r>
              <a:rPr lang="en-US" altLang="zh-CN" sz="2400" b="1" dirty="0" smtClean="0"/>
              <a:t>+</a:t>
            </a:r>
            <a:r>
              <a:rPr lang="zh-CN" altLang="en-US" sz="2400" b="1" dirty="0" smtClean="0"/>
              <a:t>讨论）</a:t>
            </a:r>
            <a:endParaRPr lang="zh-CN" altLang="en-US" sz="2400" b="1" dirty="0"/>
          </a:p>
        </p:txBody>
      </p:sp>
      <p:sp>
        <p:nvSpPr>
          <p:cNvPr id="5" name="燕尾形 4"/>
          <p:cNvSpPr/>
          <p:nvPr/>
        </p:nvSpPr>
        <p:spPr>
          <a:xfrm>
            <a:off x="619880" y="1242996"/>
            <a:ext cx="214314" cy="28575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405566" y="1242996"/>
            <a:ext cx="214314" cy="28575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7070" y="314302"/>
            <a:ext cx="3130219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2.4.2  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道岔的组成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05632" y="1171558"/>
            <a:ext cx="47149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00AEEE"/>
                </a:solidFill>
              </a:rPr>
              <a:t>7</a:t>
            </a:r>
            <a:r>
              <a:rPr lang="zh-CN" altLang="en-US" sz="2400" b="1" dirty="0" smtClean="0">
                <a:solidFill>
                  <a:srgbClr val="00AEEE"/>
                </a:solidFill>
              </a:rPr>
              <a:t>、</a:t>
            </a:r>
            <a:r>
              <a:rPr lang="zh-CN" altLang="en-US" sz="2400" b="1" kern="0" dirty="0" smtClean="0">
                <a:solidFill>
                  <a:srgbClr val="00AEEE"/>
                </a:solidFill>
                <a:latin typeface="Times New Roman" panose="02020603050405020304" pitchFamily="18" charset="0"/>
                <a:cs typeface="fangsong_gb2312"/>
              </a:rPr>
              <a:t>道岔表示器</a:t>
            </a:r>
            <a:endParaRPr lang="zh-CN" altLang="en-US" sz="2400" b="1" dirty="0">
              <a:solidFill>
                <a:srgbClr val="00AEEE"/>
              </a:solidFill>
            </a:endParaRPr>
          </a:p>
        </p:txBody>
      </p:sp>
      <p:sp>
        <p:nvSpPr>
          <p:cNvPr id="4" name="燕尾形 3"/>
          <p:cNvSpPr/>
          <p:nvPr/>
        </p:nvSpPr>
        <p:spPr>
          <a:xfrm>
            <a:off x="619880" y="1242996"/>
            <a:ext cx="214314" cy="28575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燕尾形 4"/>
          <p:cNvSpPr/>
          <p:nvPr/>
        </p:nvSpPr>
        <p:spPr>
          <a:xfrm>
            <a:off x="405566" y="1242996"/>
            <a:ext cx="214314" cy="28575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6" name="Picture 2" descr="d:\360浏~1\360\360se\360se6\USERDA~1\Temp\U_1575~1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41350" y="1814500"/>
            <a:ext cx="5143535" cy="3429024"/>
          </a:xfrm>
          <a:prstGeom prst="rect">
            <a:avLst/>
          </a:prstGeom>
          <a:noFill/>
          <a:ln w="9525">
            <a:solidFill>
              <a:srgbClr val="0303EB"/>
            </a:solidFill>
            <a:miter lim="800000"/>
            <a:headEnd/>
            <a:tailEnd/>
          </a:ln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77796" y="1814500"/>
            <a:ext cx="4935507" cy="3491718"/>
          </a:xfrm>
          <a:prstGeom prst="rect">
            <a:avLst/>
          </a:prstGeom>
          <a:noFill/>
          <a:ln w="9525">
            <a:solidFill>
              <a:srgbClr val="0303EB"/>
            </a:solidFill>
            <a:miter lim="800000"/>
            <a:headEnd/>
            <a:tailEnd/>
          </a:ln>
          <a:effectLst/>
        </p:spPr>
      </p:pic>
      <p:sp>
        <p:nvSpPr>
          <p:cNvPr id="9" name="矩形 8"/>
          <p:cNvSpPr/>
          <p:nvPr/>
        </p:nvSpPr>
        <p:spPr>
          <a:xfrm>
            <a:off x="405566" y="5529276"/>
            <a:ext cx="11501518" cy="1015663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  <a:alpha val="22000"/>
                </a:srgbClr>
              </a:gs>
              <a:gs pos="50000">
                <a:schemeClr val="accent1">
                  <a:lumMod val="20000"/>
                  <a:lumOff val="80000"/>
                  <a:alpha val="5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  <a:gs pos="100000">
                <a:schemeClr val="accent3">
                  <a:lumMod val="40000"/>
                  <a:lumOff val="60000"/>
                  <a:alpha val="50000"/>
                </a:schemeClr>
              </a:gs>
              <a:gs pos="100000">
                <a:srgbClr val="FF0000">
                  <a:alpha val="66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000" b="1" dirty="0" smtClean="0">
                <a:latin typeface="+mn-ea"/>
              </a:rPr>
              <a:t>定位</a:t>
            </a:r>
            <a:r>
              <a:rPr lang="en-US" altLang="zh-CN" sz="2000" b="1" dirty="0" smtClean="0">
                <a:latin typeface="+mn-ea"/>
              </a:rPr>
              <a:t>:</a:t>
            </a:r>
            <a:r>
              <a:rPr lang="zh-CN" altLang="en-US" sz="2000" b="1" dirty="0" smtClean="0">
                <a:latin typeface="+mn-ea"/>
              </a:rPr>
              <a:t>表示器的鱼尾板顺着铁路方向，白天沿铁路线方向看不到该标板，夜间显示一个紫色灯光。</a:t>
            </a:r>
            <a:endParaRPr lang="zh-CN" altLang="en-US" sz="2000" b="1" dirty="0" smtClean="0">
              <a:latin typeface="+mn-ea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000" b="1" dirty="0" smtClean="0">
                <a:latin typeface="+mn-ea"/>
              </a:rPr>
              <a:t>反位</a:t>
            </a:r>
            <a:r>
              <a:rPr lang="en-US" altLang="zh-CN" sz="2000" b="1" dirty="0" smtClean="0">
                <a:latin typeface="+mn-ea"/>
              </a:rPr>
              <a:t>:</a:t>
            </a:r>
            <a:r>
              <a:rPr lang="zh-CN" altLang="en-US" sz="2000" b="1" dirty="0" smtClean="0">
                <a:latin typeface="+mn-ea"/>
              </a:rPr>
              <a:t>表示器的鱼尾板横着铁路方向，白天沿铁路线方向可看到该标板，夜间显示一个黄色灯光。</a:t>
            </a:r>
            <a:endParaRPr lang="zh-CN" altLang="en-US" sz="2000" b="1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7070" y="314302"/>
            <a:ext cx="3130219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2.4.2  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转辙机概述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05632" y="1171558"/>
            <a:ext cx="47149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</a:rPr>
              <a:t>1</a:t>
            </a:r>
            <a:r>
              <a:rPr lang="zh-CN" altLang="en-US" sz="2400" b="1" dirty="0" smtClean="0">
                <a:solidFill>
                  <a:srgbClr val="C00000"/>
                </a:solidFill>
              </a:rPr>
              <a:t>、转辙机的作用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  <p:sp>
        <p:nvSpPr>
          <p:cNvPr id="4" name="燕尾形 3"/>
          <p:cNvSpPr/>
          <p:nvPr/>
        </p:nvSpPr>
        <p:spPr>
          <a:xfrm>
            <a:off x="619880" y="1242996"/>
            <a:ext cx="214314" cy="285752"/>
          </a:xfrm>
          <a:prstGeom prst="chevron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燕尾形 4"/>
          <p:cNvSpPr/>
          <p:nvPr/>
        </p:nvSpPr>
        <p:spPr>
          <a:xfrm>
            <a:off x="405566" y="1242996"/>
            <a:ext cx="214314" cy="285752"/>
          </a:xfrm>
          <a:prstGeom prst="chevron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6" name="Picture 7" descr="DSCN0758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906424" y="1171558"/>
            <a:ext cx="4132385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3" descr="2211-00-00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06424" y="4243392"/>
            <a:ext cx="4087948" cy="2500330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</p:spPr>
      </p:pic>
      <p:sp>
        <p:nvSpPr>
          <p:cNvPr id="8" name="Rectangle 15"/>
          <p:cNvSpPr>
            <a:spLocks noChangeArrowheads="1"/>
          </p:cNvSpPr>
          <p:nvPr/>
        </p:nvSpPr>
        <p:spPr bwMode="auto">
          <a:xfrm>
            <a:off x="7977994" y="6772240"/>
            <a:ext cx="2357454" cy="400110"/>
          </a:xfrm>
          <a:prstGeom prst="rect">
            <a:avLst/>
          </a:prstGeom>
          <a:solidFill>
            <a:srgbClr val="00FF00"/>
          </a:solidFill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000" b="1" dirty="0">
                <a:ea typeface="宋体" panose="02010600030101010101" pitchFamily="2" charset="-122"/>
              </a:rPr>
              <a:t>ZDJ9 </a:t>
            </a:r>
            <a:r>
              <a:rPr lang="zh-CN" altLang="en-US" sz="2000" b="1" dirty="0">
                <a:ea typeface="宋体" panose="02010600030101010101" pitchFamily="2" charset="-122"/>
              </a:rPr>
              <a:t>型转辙机</a:t>
            </a:r>
            <a:endParaRPr lang="zh-CN" altLang="en-US" sz="2000" b="1" dirty="0">
              <a:ea typeface="宋体" panose="02010600030101010101" pitchFamily="2" charset="-122"/>
            </a:endParaRPr>
          </a:p>
        </p:txBody>
      </p:sp>
      <p:grpSp>
        <p:nvGrpSpPr>
          <p:cNvPr id="9" name="组合 18"/>
          <p:cNvGrpSpPr/>
          <p:nvPr/>
        </p:nvGrpSpPr>
        <p:grpSpPr bwMode="auto">
          <a:xfrm>
            <a:off x="334127" y="2457448"/>
            <a:ext cx="6357983" cy="857250"/>
            <a:chOff x="469171" y="3286124"/>
            <a:chExt cx="3745639" cy="857256"/>
          </a:xfrm>
        </p:grpSpPr>
        <p:sp>
          <p:nvSpPr>
            <p:cNvPr id="10" name="圆角矩形 9"/>
            <p:cNvSpPr/>
            <p:nvPr/>
          </p:nvSpPr>
          <p:spPr>
            <a:xfrm>
              <a:off x="500034" y="3286124"/>
              <a:ext cx="3714776" cy="857256"/>
            </a:xfrm>
            <a:prstGeom prst="roundRect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kern="0">
                <a:solidFill>
                  <a:sysClr val="window" lastClr="FFFFF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469171" y="3428995"/>
              <a:ext cx="3714776" cy="52322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kern="0" dirty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</a:rPr>
                <a:t>（</a:t>
              </a:r>
              <a:r>
                <a:rPr lang="en-US" altLang="zh-CN" sz="2000" b="1" kern="0" dirty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</a:rPr>
                <a:t>1</a:t>
              </a:r>
              <a:r>
                <a:rPr lang="zh-CN" altLang="en-US" sz="2000" b="1" kern="0" dirty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</a:rPr>
                <a:t>）根据操作要求，将道岔</a:t>
              </a:r>
              <a:r>
                <a:rPr lang="zh-CN" altLang="en-US" sz="2800" b="1" kern="0" dirty="0">
                  <a:solidFill>
                    <a:srgbClr val="FF0000"/>
                  </a:solidFill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</a:rPr>
                <a:t>转换</a:t>
              </a:r>
              <a:r>
                <a:rPr lang="zh-CN" altLang="en-US" sz="2000" b="1" kern="0" dirty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</a:rPr>
                <a:t>至定位或反位。</a:t>
              </a:r>
              <a:endParaRPr lang="zh-CN" altLang="en-US" sz="2000" b="1" kern="0" dirty="0">
                <a:solidFill>
                  <a:sysClr val="window" lastClr="FFFFF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2" name="组合 21"/>
          <p:cNvGrpSpPr/>
          <p:nvPr/>
        </p:nvGrpSpPr>
        <p:grpSpPr bwMode="auto">
          <a:xfrm>
            <a:off x="334128" y="3529020"/>
            <a:ext cx="6361089" cy="902436"/>
            <a:chOff x="500034" y="4286256"/>
            <a:chExt cx="3714776" cy="902442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13" name="圆角矩形 12"/>
            <p:cNvSpPr/>
            <p:nvPr/>
          </p:nvSpPr>
          <p:spPr>
            <a:xfrm>
              <a:off x="500034" y="4286256"/>
              <a:ext cx="3714776" cy="857256"/>
            </a:xfrm>
            <a:prstGeom prst="round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kern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00034" y="4357695"/>
              <a:ext cx="3714776" cy="831003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algn="ju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kern="0" dirty="0"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</a:rPr>
                <a:t>（</a:t>
              </a:r>
              <a:r>
                <a:rPr lang="en-US" altLang="zh-CN" sz="2000" b="1" kern="0" dirty="0"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</a:rPr>
                <a:t>2</a:t>
              </a:r>
              <a:r>
                <a:rPr lang="zh-CN" altLang="en-US" sz="2000" b="1" kern="0" dirty="0"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</a:rPr>
                <a:t>）道岔转换至规定位置而且密贴后，自动实行机械</a:t>
              </a:r>
              <a:r>
                <a:rPr lang="zh-CN" altLang="en-US" sz="2800" b="1" kern="0" dirty="0">
                  <a:solidFill>
                    <a:srgbClr val="FF0000"/>
                  </a:solidFill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</a:rPr>
                <a:t>锁闭</a:t>
              </a:r>
              <a:r>
                <a:rPr lang="zh-CN" altLang="en-US" sz="2000" b="1" kern="0" dirty="0"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</a:rPr>
                <a:t>，防止外力改变道岔位置。</a:t>
              </a:r>
              <a:endParaRPr lang="zh-CN" altLang="en-US" sz="2000" b="1" kern="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5" name="组合 24"/>
          <p:cNvGrpSpPr/>
          <p:nvPr/>
        </p:nvGrpSpPr>
        <p:grpSpPr bwMode="auto">
          <a:xfrm>
            <a:off x="386515" y="4600590"/>
            <a:ext cx="6305595" cy="902441"/>
            <a:chOff x="500034" y="5357826"/>
            <a:chExt cx="3714776" cy="902447"/>
          </a:xfrm>
        </p:grpSpPr>
        <p:sp>
          <p:nvSpPr>
            <p:cNvPr id="16" name="圆角矩形 15"/>
            <p:cNvSpPr/>
            <p:nvPr/>
          </p:nvSpPr>
          <p:spPr>
            <a:xfrm>
              <a:off x="500034" y="5357826"/>
              <a:ext cx="3714776" cy="857256"/>
            </a:xfrm>
            <a:prstGeom prst="roundRect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kern="0">
                <a:solidFill>
                  <a:sysClr val="window" lastClr="FFFFF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11257" y="5429270"/>
              <a:ext cx="3661467" cy="831003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/>
            <a:p>
              <a:pPr algn="ju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kern="0" dirty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</a:rPr>
                <a:t>（</a:t>
              </a:r>
              <a:r>
                <a:rPr lang="en-US" altLang="zh-CN" sz="2000" b="1" kern="0" dirty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</a:rPr>
                <a:t>3</a:t>
              </a:r>
              <a:r>
                <a:rPr lang="zh-CN" altLang="en-US" sz="2000" b="1" kern="0" dirty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</a:rPr>
                <a:t>）当道岔尖轨与基本轨密贴后，正确</a:t>
              </a:r>
              <a:r>
                <a:rPr lang="zh-CN" altLang="en-US" sz="2800" b="1" kern="0" dirty="0">
                  <a:solidFill>
                    <a:srgbClr val="FF0000"/>
                  </a:solidFill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</a:rPr>
                <a:t>反映</a:t>
              </a:r>
              <a:r>
                <a:rPr lang="zh-CN" altLang="en-US" sz="2000" b="1" kern="0" dirty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</a:rPr>
                <a:t>道岔位置，并给出相应</a:t>
              </a:r>
              <a:r>
                <a:rPr lang="zh-CN" altLang="en-US" sz="2000" b="1" kern="0" dirty="0">
                  <a:solidFill>
                    <a:srgbClr val="FF0000"/>
                  </a:solidFill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</a:rPr>
                <a:t>表示</a:t>
              </a:r>
              <a:r>
                <a:rPr lang="zh-CN" altLang="en-US" sz="2000" b="1" kern="0" dirty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</a:rPr>
                <a:t>。</a:t>
              </a:r>
              <a:endParaRPr lang="zh-CN" altLang="en-US" sz="2000" b="1" kern="0" dirty="0">
                <a:solidFill>
                  <a:sysClr val="window" lastClr="FFFFF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8" name="组合 27"/>
          <p:cNvGrpSpPr/>
          <p:nvPr/>
        </p:nvGrpSpPr>
        <p:grpSpPr bwMode="auto">
          <a:xfrm>
            <a:off x="262689" y="5672160"/>
            <a:ext cx="6430460" cy="902450"/>
            <a:chOff x="458878" y="4286256"/>
            <a:chExt cx="3755932" cy="902456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19" name="圆角矩形 18"/>
            <p:cNvSpPr/>
            <p:nvPr/>
          </p:nvSpPr>
          <p:spPr>
            <a:xfrm>
              <a:off x="500207" y="4286256"/>
              <a:ext cx="3714603" cy="857256"/>
            </a:xfrm>
            <a:prstGeom prst="round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kern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58878" y="4357709"/>
              <a:ext cx="3714603" cy="83100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kern="0" dirty="0"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</a:rPr>
                <a:t>（</a:t>
              </a:r>
              <a:r>
                <a:rPr lang="en-US" altLang="zh-CN" sz="2000" b="1" kern="0" dirty="0"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</a:rPr>
                <a:t>4</a:t>
              </a:r>
              <a:r>
                <a:rPr lang="zh-CN" altLang="en-US" sz="2000" b="1" kern="0" dirty="0"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</a:rPr>
                <a:t>）发生挤岔以及道岔长时间处于“四开”位置</a:t>
              </a:r>
              <a:r>
                <a:rPr lang="en-US" altLang="zh-CN" sz="2000" b="1" kern="0" dirty="0"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</a:rPr>
                <a:t>(</a:t>
              </a:r>
              <a:r>
                <a:rPr lang="zh-CN" altLang="en-US" sz="2000" b="1" kern="0" dirty="0"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</a:rPr>
                <a:t>尖轨与基本轨不密贴</a:t>
              </a:r>
              <a:r>
                <a:rPr lang="en-US" altLang="zh-CN" sz="2000" b="1" kern="0" dirty="0"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</a:rPr>
                <a:t>)</a:t>
              </a:r>
              <a:r>
                <a:rPr lang="zh-CN" altLang="en-US" sz="2000" b="1" kern="0" dirty="0"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</a:rPr>
                <a:t>时，及时发出</a:t>
              </a:r>
              <a:r>
                <a:rPr lang="zh-CN" altLang="en-US" sz="2800" b="1" kern="0" dirty="0">
                  <a:solidFill>
                    <a:srgbClr val="FF0000"/>
                  </a:solidFill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</a:rPr>
                <a:t>报警</a:t>
              </a:r>
              <a:r>
                <a:rPr lang="zh-CN" altLang="en-US" sz="2000" b="1" kern="0" dirty="0"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</a:rPr>
                <a:t>。</a:t>
              </a:r>
              <a:endParaRPr lang="zh-CN" altLang="en-US" sz="2000" b="1" kern="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7070" y="314302"/>
            <a:ext cx="3130219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2.4.2  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转辙机概述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05632" y="1171558"/>
            <a:ext cx="47149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</a:rPr>
              <a:t>2</a:t>
            </a:r>
            <a:r>
              <a:rPr lang="zh-CN" altLang="en-US" sz="2400" b="1" dirty="0" smtClean="0">
                <a:solidFill>
                  <a:srgbClr val="C00000"/>
                </a:solidFill>
              </a:rPr>
              <a:t>、对转辙机的基本要求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  <p:sp>
        <p:nvSpPr>
          <p:cNvPr id="4" name="燕尾形 3"/>
          <p:cNvSpPr/>
          <p:nvPr/>
        </p:nvSpPr>
        <p:spPr>
          <a:xfrm>
            <a:off x="619880" y="1242996"/>
            <a:ext cx="214314" cy="285752"/>
          </a:xfrm>
          <a:prstGeom prst="chevron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燕尾形 4"/>
          <p:cNvSpPr/>
          <p:nvPr/>
        </p:nvSpPr>
        <p:spPr>
          <a:xfrm>
            <a:off x="405566" y="1242996"/>
            <a:ext cx="214314" cy="285752"/>
          </a:xfrm>
          <a:prstGeom prst="chevron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20342" y="1957376"/>
            <a:ext cx="7358114" cy="4967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 smtClean="0">
                <a:solidFill>
                  <a:srgbClr val="0303EB"/>
                </a:solidFill>
                <a:latin typeface="+mj-ea"/>
                <a:ea typeface="+mj-ea"/>
              </a:rPr>
              <a:t>1)</a:t>
            </a:r>
            <a:r>
              <a:rPr lang="zh-CN" altLang="en-US" sz="2400" b="1" dirty="0" smtClean="0">
                <a:solidFill>
                  <a:srgbClr val="0303EB"/>
                </a:solidFill>
                <a:latin typeface="+mj-ea"/>
                <a:ea typeface="+mj-ea"/>
              </a:rPr>
              <a:t>作为转换器</a:t>
            </a:r>
            <a:r>
              <a:rPr lang="zh-CN" altLang="en-US" sz="2400" b="1" dirty="0" smtClean="0">
                <a:latin typeface="+mj-ea"/>
                <a:ea typeface="+mj-ea"/>
              </a:rPr>
              <a:t>，应具有足够大的</a:t>
            </a:r>
            <a:r>
              <a:rPr lang="zh-CN" altLang="en-US" sz="2400" b="1" dirty="0" smtClean="0">
                <a:solidFill>
                  <a:srgbClr val="FF3300"/>
                </a:solidFill>
                <a:latin typeface="+mj-ea"/>
                <a:ea typeface="+mj-ea"/>
              </a:rPr>
              <a:t>拉力</a:t>
            </a:r>
            <a:r>
              <a:rPr lang="zh-CN" altLang="en-US" sz="2400" b="1" dirty="0" smtClean="0">
                <a:latin typeface="+mj-ea"/>
                <a:ea typeface="+mj-ea"/>
              </a:rPr>
              <a:t>，以带动尖轨作直线往返运动；当尖轨受阻不能转换到底时，应随时通过操作使尖轨</a:t>
            </a:r>
            <a:r>
              <a:rPr lang="zh-CN" altLang="en-US" sz="2400" b="1" dirty="0" smtClean="0">
                <a:solidFill>
                  <a:srgbClr val="FF3300"/>
                </a:solidFill>
                <a:latin typeface="+mj-ea"/>
                <a:ea typeface="+mj-ea"/>
              </a:rPr>
              <a:t>回复原位</a:t>
            </a:r>
            <a:r>
              <a:rPr lang="zh-CN" altLang="en-US" sz="2400" b="1" dirty="0" smtClean="0">
                <a:latin typeface="+mj-ea"/>
                <a:ea typeface="+mj-ea"/>
              </a:rPr>
              <a:t>。</a:t>
            </a:r>
            <a:endParaRPr lang="en-US" altLang="zh-CN" sz="2400" b="1" dirty="0" smtClean="0">
              <a:latin typeface="+mj-ea"/>
              <a:ea typeface="+mj-ea"/>
            </a:endParaRPr>
          </a:p>
          <a:p>
            <a:pPr>
              <a:lnSpc>
                <a:spcPct val="120000"/>
              </a:lnSpc>
            </a:pPr>
            <a:endParaRPr lang="zh-CN" altLang="en-US" sz="2400" b="1" dirty="0" smtClean="0">
              <a:latin typeface="+mj-ea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 smtClean="0">
                <a:solidFill>
                  <a:srgbClr val="0303EB"/>
                </a:solidFill>
                <a:latin typeface="+mj-ea"/>
                <a:ea typeface="+mj-ea"/>
              </a:rPr>
              <a:t>2)</a:t>
            </a:r>
            <a:r>
              <a:rPr lang="zh-CN" altLang="en-US" sz="2400" b="1" dirty="0" smtClean="0">
                <a:solidFill>
                  <a:srgbClr val="0303EB"/>
                </a:solidFill>
                <a:latin typeface="+mj-ea"/>
                <a:ea typeface="+mj-ea"/>
              </a:rPr>
              <a:t>作为锁闭器</a:t>
            </a:r>
            <a:r>
              <a:rPr lang="zh-CN" altLang="en-US" sz="2400" b="1" dirty="0" smtClean="0">
                <a:latin typeface="+mj-ea"/>
                <a:ea typeface="+mj-ea"/>
              </a:rPr>
              <a:t>，当尖轨和基本轨不密贴时，不应进行锁闭；</a:t>
            </a:r>
            <a:r>
              <a:rPr lang="zh-CN" altLang="en-US" sz="2400" b="1" dirty="0" smtClean="0">
                <a:solidFill>
                  <a:srgbClr val="FF3300"/>
                </a:solidFill>
                <a:latin typeface="+mj-ea"/>
                <a:ea typeface="+mj-ea"/>
              </a:rPr>
              <a:t>一旦锁闭</a:t>
            </a:r>
            <a:r>
              <a:rPr lang="zh-CN" altLang="en-US" sz="2400" b="1" dirty="0" smtClean="0">
                <a:latin typeface="+mj-ea"/>
                <a:ea typeface="+mj-ea"/>
              </a:rPr>
              <a:t>，不由于车辆通过道岔时的</a:t>
            </a:r>
            <a:r>
              <a:rPr lang="zh-CN" altLang="en-US" sz="2400" b="1" dirty="0" smtClean="0">
                <a:solidFill>
                  <a:srgbClr val="FF3300"/>
                </a:solidFill>
                <a:latin typeface="+mj-ea"/>
                <a:ea typeface="+mj-ea"/>
              </a:rPr>
              <a:t>振动</a:t>
            </a:r>
            <a:r>
              <a:rPr lang="zh-CN" altLang="en-US" sz="2400" b="1" dirty="0" smtClean="0">
                <a:latin typeface="+mj-ea"/>
                <a:ea typeface="+mj-ea"/>
              </a:rPr>
              <a:t>而</a:t>
            </a:r>
            <a:r>
              <a:rPr lang="zh-CN" altLang="en-US" sz="2400" b="1" dirty="0" smtClean="0">
                <a:solidFill>
                  <a:srgbClr val="FF3300"/>
                </a:solidFill>
                <a:latin typeface="+mj-ea"/>
                <a:ea typeface="+mj-ea"/>
              </a:rPr>
              <a:t>错误解锁</a:t>
            </a:r>
            <a:r>
              <a:rPr lang="zh-CN" altLang="en-US" sz="2400" b="1" dirty="0" smtClean="0">
                <a:latin typeface="+mj-ea"/>
                <a:ea typeface="+mj-ea"/>
              </a:rPr>
              <a:t>。</a:t>
            </a:r>
            <a:endParaRPr lang="en-US" altLang="zh-CN" sz="2400" b="1" dirty="0" smtClean="0">
              <a:latin typeface="+mj-ea"/>
              <a:ea typeface="+mj-ea"/>
            </a:endParaRPr>
          </a:p>
          <a:p>
            <a:pPr>
              <a:lnSpc>
                <a:spcPct val="120000"/>
              </a:lnSpc>
            </a:pPr>
            <a:endParaRPr lang="zh-CN" altLang="en-US" sz="2400" b="1" dirty="0" smtClean="0">
              <a:latin typeface="+mj-ea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 smtClean="0">
                <a:solidFill>
                  <a:srgbClr val="0303EB"/>
                </a:solidFill>
                <a:latin typeface="+mj-ea"/>
                <a:ea typeface="+mj-ea"/>
              </a:rPr>
              <a:t>3)</a:t>
            </a:r>
            <a:r>
              <a:rPr lang="zh-CN" altLang="en-US" sz="2400" b="1" dirty="0" smtClean="0">
                <a:solidFill>
                  <a:srgbClr val="0303EB"/>
                </a:solidFill>
                <a:latin typeface="+mj-ea"/>
                <a:ea typeface="+mj-ea"/>
              </a:rPr>
              <a:t>作为监督器</a:t>
            </a:r>
            <a:r>
              <a:rPr lang="zh-CN" altLang="en-US" sz="2400" b="1" dirty="0" smtClean="0">
                <a:latin typeface="+mj-ea"/>
                <a:ea typeface="+mj-ea"/>
              </a:rPr>
              <a:t>，应能</a:t>
            </a:r>
            <a:r>
              <a:rPr lang="zh-CN" altLang="en-US" sz="2400" b="1" dirty="0" smtClean="0">
                <a:solidFill>
                  <a:srgbClr val="FF3300"/>
                </a:solidFill>
                <a:latin typeface="+mj-ea"/>
                <a:ea typeface="+mj-ea"/>
              </a:rPr>
              <a:t>正确反映</a:t>
            </a:r>
            <a:r>
              <a:rPr lang="zh-CN" altLang="en-US" sz="2400" b="1" dirty="0" smtClean="0">
                <a:latin typeface="+mj-ea"/>
                <a:ea typeface="+mj-ea"/>
              </a:rPr>
              <a:t>道岔的状态。</a:t>
            </a:r>
            <a:endParaRPr lang="en-US" altLang="zh-CN" sz="2400" b="1" dirty="0" smtClean="0">
              <a:latin typeface="+mj-ea"/>
              <a:ea typeface="+mj-ea"/>
            </a:endParaRPr>
          </a:p>
          <a:p>
            <a:pPr>
              <a:lnSpc>
                <a:spcPct val="120000"/>
              </a:lnSpc>
            </a:pPr>
            <a:endParaRPr lang="zh-CN" altLang="en-US" sz="2400" b="1" dirty="0" smtClean="0">
              <a:latin typeface="+mj-ea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 smtClean="0">
                <a:solidFill>
                  <a:srgbClr val="0303EB"/>
                </a:solidFill>
                <a:latin typeface="+mj-ea"/>
                <a:ea typeface="+mj-ea"/>
              </a:rPr>
              <a:t>4)</a:t>
            </a:r>
            <a:r>
              <a:rPr lang="zh-CN" altLang="en-US" sz="2400" b="1" dirty="0" smtClean="0">
                <a:solidFill>
                  <a:srgbClr val="0303EB"/>
                </a:solidFill>
                <a:latin typeface="+mj-ea"/>
                <a:ea typeface="+mj-ea"/>
              </a:rPr>
              <a:t>道岔被挤后</a:t>
            </a:r>
            <a:r>
              <a:rPr lang="zh-CN" altLang="en-US" sz="2400" b="1" dirty="0" smtClean="0">
                <a:latin typeface="+mj-ea"/>
                <a:ea typeface="+mj-ea"/>
              </a:rPr>
              <a:t>，在未修复前</a:t>
            </a:r>
            <a:r>
              <a:rPr lang="zh-CN" altLang="en-US" sz="2400" b="1" dirty="0" smtClean="0">
                <a:solidFill>
                  <a:srgbClr val="FF3300"/>
                </a:solidFill>
                <a:latin typeface="+mj-ea"/>
                <a:ea typeface="+mj-ea"/>
              </a:rPr>
              <a:t>不应再使</a:t>
            </a:r>
            <a:r>
              <a:rPr lang="zh-CN" altLang="en-US" sz="2400" b="1" dirty="0" smtClean="0">
                <a:latin typeface="+mj-ea"/>
                <a:ea typeface="+mj-ea"/>
              </a:rPr>
              <a:t>道岔转换。</a:t>
            </a:r>
            <a:endParaRPr lang="zh-CN" altLang="en-US" sz="2400" b="1" dirty="0">
              <a:latin typeface="+mj-ea"/>
              <a:ea typeface="+mj-ea"/>
            </a:endParaRPr>
          </a:p>
        </p:txBody>
      </p:sp>
      <p:pic>
        <p:nvPicPr>
          <p:cNvPr id="7" name="Picture 7" descr="DSCN0758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48442" y="2314566"/>
            <a:ext cx="3143272" cy="2173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3" descr="2211-00-00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442" y="4743458"/>
            <a:ext cx="3143272" cy="1922534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</p:spPr>
      </p:pic>
      <p:sp>
        <p:nvSpPr>
          <p:cNvPr id="9" name="对角圆角矩形 8"/>
          <p:cNvSpPr/>
          <p:nvPr/>
        </p:nvSpPr>
        <p:spPr>
          <a:xfrm>
            <a:off x="4048904" y="1957376"/>
            <a:ext cx="7572428" cy="1428760"/>
          </a:xfrm>
          <a:prstGeom prst="round2Diag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对角圆角矩形 9"/>
          <p:cNvSpPr/>
          <p:nvPr/>
        </p:nvSpPr>
        <p:spPr>
          <a:xfrm>
            <a:off x="4048904" y="3743326"/>
            <a:ext cx="7572428" cy="1428760"/>
          </a:xfrm>
          <a:prstGeom prst="round2DiagRect">
            <a:avLst/>
          </a:prstGeom>
          <a:noFill/>
          <a:ln>
            <a:solidFill>
              <a:srgbClr val="FFC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7070" y="314302"/>
            <a:ext cx="3130219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2.4.2  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转辙机概述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05632" y="1171558"/>
            <a:ext cx="47149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</a:rPr>
              <a:t>3</a:t>
            </a:r>
            <a:r>
              <a:rPr lang="zh-CN" altLang="en-US" sz="2400" b="1" dirty="0" smtClean="0">
                <a:solidFill>
                  <a:srgbClr val="C00000"/>
                </a:solidFill>
              </a:rPr>
              <a:t>、转辙机的分类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  <p:sp>
        <p:nvSpPr>
          <p:cNvPr id="4" name="燕尾形 3"/>
          <p:cNvSpPr/>
          <p:nvPr/>
        </p:nvSpPr>
        <p:spPr>
          <a:xfrm>
            <a:off x="619880" y="1242996"/>
            <a:ext cx="214314" cy="285752"/>
          </a:xfrm>
          <a:prstGeom prst="chevron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燕尾形 4"/>
          <p:cNvSpPr/>
          <p:nvPr/>
        </p:nvSpPr>
        <p:spPr>
          <a:xfrm>
            <a:off x="405566" y="1242996"/>
            <a:ext cx="214314" cy="285752"/>
          </a:xfrm>
          <a:prstGeom prst="chevron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9" name="组合 27"/>
          <p:cNvGrpSpPr/>
          <p:nvPr/>
        </p:nvGrpSpPr>
        <p:grpSpPr bwMode="auto">
          <a:xfrm>
            <a:off x="2334392" y="3028946"/>
            <a:ext cx="3414712" cy="1577975"/>
            <a:chOff x="928662" y="2597376"/>
            <a:chExt cx="3414130" cy="1577739"/>
          </a:xfrm>
        </p:grpSpPr>
        <p:sp>
          <p:nvSpPr>
            <p:cNvPr id="10" name="直接连接符 5"/>
            <p:cNvSpPr/>
            <p:nvPr/>
          </p:nvSpPr>
          <p:spPr>
            <a:xfrm>
              <a:off x="1919093" y="2597376"/>
              <a:ext cx="2423699" cy="57617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2422931" y="0"/>
                  </a:moveTo>
                  <a:lnTo>
                    <a:pt x="2422931" y="392900"/>
                  </a:lnTo>
                  <a:lnTo>
                    <a:pt x="0" y="392900"/>
                  </a:lnTo>
                  <a:lnTo>
                    <a:pt x="0" y="576547"/>
                  </a:lnTo>
                </a:path>
              </a:pathLst>
            </a:custGeom>
            <a:noFill/>
            <a:ln w="28575"/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2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grpSp>
          <p:nvGrpSpPr>
            <p:cNvPr id="11" name="组合 24"/>
            <p:cNvGrpSpPr/>
            <p:nvPr/>
          </p:nvGrpSpPr>
          <p:grpSpPr bwMode="auto">
            <a:xfrm>
              <a:off x="928662" y="3173553"/>
              <a:ext cx="2203075" cy="1001562"/>
              <a:chOff x="928662" y="3173553"/>
              <a:chExt cx="2203075" cy="1001562"/>
            </a:xfrm>
          </p:grpSpPr>
          <p:sp>
            <p:nvSpPr>
              <p:cNvPr id="12" name="圆角矩形 11"/>
              <p:cNvSpPr/>
              <p:nvPr/>
            </p:nvSpPr>
            <p:spPr>
              <a:xfrm>
                <a:off x="928662" y="3173553"/>
                <a:ext cx="1982449" cy="792043"/>
              </a:xfrm>
              <a:prstGeom prst="roundRect">
                <a:avLst>
                  <a:gd name="adj" fmla="val 10000"/>
                </a:avLst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3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3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grpSp>
            <p:nvGrpSpPr>
              <p:cNvPr id="13" name="组合 10"/>
              <p:cNvGrpSpPr/>
              <p:nvPr/>
            </p:nvGrpSpPr>
            <p:grpSpPr bwMode="auto">
              <a:xfrm>
                <a:off x="1149287" y="3383072"/>
                <a:ext cx="1982450" cy="792043"/>
                <a:chOff x="220625" y="2097212"/>
                <a:chExt cx="1982450" cy="792043"/>
              </a:xfrm>
            </p:grpSpPr>
            <p:sp>
              <p:nvSpPr>
                <p:cNvPr id="14" name="圆角矩形 13"/>
                <p:cNvSpPr/>
                <p:nvPr/>
              </p:nvSpPr>
              <p:spPr>
                <a:xfrm>
                  <a:off x="220625" y="2097212"/>
                  <a:ext cx="1982450" cy="792043"/>
                </a:xfrm>
                <a:prstGeom prst="roundRect">
                  <a:avLst>
                    <a:gd name="adj" fmla="val 10000"/>
                  </a:avLst>
                </a:prstGeom>
              </p:spPr>
              <p:style>
                <a:lnRef idx="2">
                  <a:schemeClr val="accent3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lt1">
                    <a:alpha val="9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lt1">
                    <a:alpha val="9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</p:sp>
            <p:sp>
              <p:nvSpPr>
                <p:cNvPr id="15" name="圆角矩形 11"/>
                <p:cNvSpPr/>
                <p:nvPr/>
              </p:nvSpPr>
              <p:spPr>
                <a:xfrm>
                  <a:off x="244434" y="2121020"/>
                  <a:ext cx="1934832" cy="744426"/>
                </a:xfrm>
                <a:prstGeom prst="rect">
                  <a:avLst/>
                </a:prstGeom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tIns="91440" bIns="91440" spcCol="1270" anchor="ctr"/>
                <a:lstStyle/>
                <a:p>
                  <a:pPr algn="ctr" defTabSz="1066800" fontAlgn="auto">
                    <a:lnSpc>
                      <a:spcPct val="90000"/>
                    </a:lnSpc>
                    <a:spcAft>
                      <a:spcPct val="35000"/>
                    </a:spcAft>
                    <a:defRPr/>
                  </a:pPr>
                  <a:r>
                    <a:rPr lang="zh-CN" altLang="en-US" sz="2400" b="1" dirty="0">
                      <a:solidFill>
                        <a:srgbClr val="333399"/>
                      </a:solidFill>
                      <a:latin typeface="+mj-ea"/>
                      <a:ea typeface="+mj-ea"/>
                    </a:rPr>
                    <a:t>电动转辙机</a:t>
                  </a:r>
                  <a:endParaRPr lang="zh-CN" altLang="en-US" sz="2400" b="1" dirty="0">
                    <a:solidFill>
                      <a:srgbClr val="333399"/>
                    </a:solidFill>
                    <a:latin typeface="+mj-ea"/>
                    <a:ea typeface="+mj-ea"/>
                  </a:endParaRPr>
                </a:p>
              </p:txBody>
            </p:sp>
          </p:grpSp>
        </p:grpSp>
      </p:grpSp>
      <p:grpSp>
        <p:nvGrpSpPr>
          <p:cNvPr id="16" name="组合 28"/>
          <p:cNvGrpSpPr/>
          <p:nvPr/>
        </p:nvGrpSpPr>
        <p:grpSpPr bwMode="auto">
          <a:xfrm>
            <a:off x="4756917" y="3028946"/>
            <a:ext cx="2203450" cy="1577975"/>
            <a:chOff x="3351593" y="2597376"/>
            <a:chExt cx="2202665" cy="1577739"/>
          </a:xfrm>
        </p:grpSpPr>
        <p:sp>
          <p:nvSpPr>
            <p:cNvPr id="17" name="直接连接符 4"/>
            <p:cNvSpPr/>
            <p:nvPr/>
          </p:nvSpPr>
          <p:spPr>
            <a:xfrm>
              <a:off x="4297406" y="2597376"/>
              <a:ext cx="90455" cy="57617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576547"/>
                  </a:lnTo>
                </a:path>
              </a:pathLst>
            </a:custGeom>
            <a:noFill/>
            <a:ln w="28575"/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2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grpSp>
          <p:nvGrpSpPr>
            <p:cNvPr id="18" name="组合 25"/>
            <p:cNvGrpSpPr/>
            <p:nvPr/>
          </p:nvGrpSpPr>
          <p:grpSpPr bwMode="auto">
            <a:xfrm>
              <a:off x="3351593" y="3173553"/>
              <a:ext cx="2202665" cy="1001562"/>
              <a:chOff x="3351593" y="3173553"/>
              <a:chExt cx="2202665" cy="1001562"/>
            </a:xfrm>
          </p:grpSpPr>
          <p:sp>
            <p:nvSpPr>
              <p:cNvPr id="19" name="圆角矩形 18"/>
              <p:cNvSpPr/>
              <p:nvPr/>
            </p:nvSpPr>
            <p:spPr>
              <a:xfrm>
                <a:off x="3351593" y="3173553"/>
                <a:ext cx="1982081" cy="792043"/>
              </a:xfrm>
              <a:prstGeom prst="roundRect">
                <a:avLst>
                  <a:gd name="adj" fmla="val 10000"/>
                </a:avLst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3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3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grpSp>
            <p:nvGrpSpPr>
              <p:cNvPr id="20" name="组合 12"/>
              <p:cNvGrpSpPr/>
              <p:nvPr/>
            </p:nvGrpSpPr>
            <p:grpSpPr bwMode="auto">
              <a:xfrm>
                <a:off x="3572176" y="3383072"/>
                <a:ext cx="1982082" cy="792043"/>
                <a:chOff x="2643514" y="2097212"/>
                <a:chExt cx="1982082" cy="792043"/>
              </a:xfrm>
            </p:grpSpPr>
            <p:sp>
              <p:nvSpPr>
                <p:cNvPr id="21" name="圆角矩形 20"/>
                <p:cNvSpPr/>
                <p:nvPr/>
              </p:nvSpPr>
              <p:spPr>
                <a:xfrm>
                  <a:off x="2643514" y="2097212"/>
                  <a:ext cx="1982082" cy="792043"/>
                </a:xfrm>
                <a:prstGeom prst="roundRect">
                  <a:avLst>
                    <a:gd name="adj" fmla="val 10000"/>
                  </a:avLst>
                </a:prstGeom>
              </p:spPr>
              <p:style>
                <a:lnRef idx="2">
                  <a:schemeClr val="accent3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lt1">
                    <a:alpha val="9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lt1">
                    <a:alpha val="9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</p:sp>
            <p:sp>
              <p:nvSpPr>
                <p:cNvPr id="22" name="圆角矩形 14"/>
                <p:cNvSpPr/>
                <p:nvPr/>
              </p:nvSpPr>
              <p:spPr>
                <a:xfrm>
                  <a:off x="2667318" y="2121020"/>
                  <a:ext cx="1934473" cy="744426"/>
                </a:xfrm>
                <a:prstGeom prst="rect">
                  <a:avLst/>
                </a:prstGeom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tIns="91440" bIns="91440" spcCol="1270" anchor="ctr"/>
                <a:lstStyle/>
                <a:p>
                  <a:pPr algn="ctr" defTabSz="1066800" fontAlgn="auto">
                    <a:lnSpc>
                      <a:spcPct val="90000"/>
                    </a:lnSpc>
                    <a:spcAft>
                      <a:spcPct val="35000"/>
                    </a:spcAft>
                    <a:defRPr/>
                  </a:pPr>
                  <a:r>
                    <a:rPr lang="zh-CN" altLang="en-US" sz="2400" b="1" dirty="0">
                      <a:solidFill>
                        <a:srgbClr val="333399"/>
                      </a:solidFill>
                      <a:latin typeface="+mj-ea"/>
                      <a:ea typeface="+mj-ea"/>
                    </a:rPr>
                    <a:t>电动液压   转辙机</a:t>
                  </a:r>
                  <a:endParaRPr lang="zh-CN" altLang="en-US" sz="2400" b="1" dirty="0">
                    <a:solidFill>
                      <a:srgbClr val="333399"/>
                    </a:solidFill>
                    <a:latin typeface="+mj-ea"/>
                    <a:ea typeface="+mj-ea"/>
                  </a:endParaRPr>
                </a:p>
              </p:txBody>
            </p:sp>
          </p:grpSp>
        </p:grpSp>
      </p:grpSp>
      <p:grpSp>
        <p:nvGrpSpPr>
          <p:cNvPr id="23" name="组合 29"/>
          <p:cNvGrpSpPr/>
          <p:nvPr/>
        </p:nvGrpSpPr>
        <p:grpSpPr bwMode="auto">
          <a:xfrm>
            <a:off x="5763392" y="3028946"/>
            <a:ext cx="3619500" cy="1577975"/>
            <a:chOff x="4357686" y="2597376"/>
            <a:chExt cx="3619503" cy="1577739"/>
          </a:xfrm>
        </p:grpSpPr>
        <p:sp>
          <p:nvSpPr>
            <p:cNvPr id="24" name="直接连接符 3"/>
            <p:cNvSpPr/>
            <p:nvPr/>
          </p:nvSpPr>
          <p:spPr>
            <a:xfrm>
              <a:off x="4357686" y="2597376"/>
              <a:ext cx="2422527" cy="57617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392900"/>
                  </a:lnTo>
                  <a:lnTo>
                    <a:pt x="2422931" y="392900"/>
                  </a:lnTo>
                  <a:lnTo>
                    <a:pt x="2422931" y="576547"/>
                  </a:lnTo>
                </a:path>
              </a:pathLst>
            </a:custGeom>
            <a:noFill/>
            <a:ln w="28575"/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2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grpSp>
          <p:nvGrpSpPr>
            <p:cNvPr id="25" name="组合 26"/>
            <p:cNvGrpSpPr/>
            <p:nvPr/>
          </p:nvGrpSpPr>
          <p:grpSpPr bwMode="auto">
            <a:xfrm>
              <a:off x="5773737" y="3173553"/>
              <a:ext cx="2203452" cy="1001562"/>
              <a:chOff x="5773737" y="3173553"/>
              <a:chExt cx="2203452" cy="1001562"/>
            </a:xfrm>
          </p:grpSpPr>
          <p:sp>
            <p:nvSpPr>
              <p:cNvPr id="26" name="圆角矩形 13"/>
              <p:cNvSpPr/>
              <p:nvPr/>
            </p:nvSpPr>
            <p:spPr>
              <a:xfrm>
                <a:off x="5773737" y="3173553"/>
                <a:ext cx="1982789" cy="792043"/>
              </a:xfrm>
              <a:prstGeom prst="roundRect">
                <a:avLst>
                  <a:gd name="adj" fmla="val 10000"/>
                </a:avLst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3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3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grpSp>
            <p:nvGrpSpPr>
              <p:cNvPr id="27" name="组合 14"/>
              <p:cNvGrpSpPr/>
              <p:nvPr/>
            </p:nvGrpSpPr>
            <p:grpSpPr bwMode="auto">
              <a:xfrm>
                <a:off x="5994399" y="3383072"/>
                <a:ext cx="1982790" cy="792043"/>
                <a:chOff x="5065737" y="2097212"/>
                <a:chExt cx="1982790" cy="792043"/>
              </a:xfrm>
            </p:grpSpPr>
            <p:sp>
              <p:nvSpPr>
                <p:cNvPr id="28" name="圆角矩形 27"/>
                <p:cNvSpPr/>
                <p:nvPr/>
              </p:nvSpPr>
              <p:spPr>
                <a:xfrm>
                  <a:off x="5065737" y="2097212"/>
                  <a:ext cx="1982790" cy="792043"/>
                </a:xfrm>
                <a:prstGeom prst="roundRect">
                  <a:avLst>
                    <a:gd name="adj" fmla="val 10000"/>
                  </a:avLst>
                </a:prstGeom>
              </p:spPr>
              <p:style>
                <a:lnRef idx="2">
                  <a:schemeClr val="accent3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lt1">
                    <a:alpha val="9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lt1">
                    <a:alpha val="9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</p:sp>
            <p:sp>
              <p:nvSpPr>
                <p:cNvPr id="29" name="圆角矩形 17"/>
                <p:cNvSpPr/>
                <p:nvPr/>
              </p:nvSpPr>
              <p:spPr>
                <a:xfrm>
                  <a:off x="5089550" y="2121020"/>
                  <a:ext cx="1935164" cy="744426"/>
                </a:xfrm>
                <a:prstGeom prst="rect">
                  <a:avLst/>
                </a:prstGeom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tIns="91440" bIns="91440" spcCol="1270" anchor="ctr"/>
                <a:lstStyle/>
                <a:p>
                  <a:pPr algn="ctr" defTabSz="1066800" fontAlgn="auto">
                    <a:lnSpc>
                      <a:spcPct val="90000"/>
                    </a:lnSpc>
                    <a:spcAft>
                      <a:spcPct val="35000"/>
                    </a:spcAft>
                    <a:defRPr/>
                  </a:pPr>
                  <a:r>
                    <a:rPr lang="zh-CN" altLang="en-US" sz="2400" b="1" dirty="0">
                      <a:solidFill>
                        <a:srgbClr val="333399"/>
                      </a:solidFill>
                      <a:latin typeface="+mj-ea"/>
                      <a:ea typeface="+mj-ea"/>
                    </a:rPr>
                    <a:t>电空转       转辙机</a:t>
                  </a:r>
                  <a:endParaRPr lang="zh-CN" altLang="en-US" sz="2400" b="1" dirty="0">
                    <a:solidFill>
                      <a:srgbClr val="333399"/>
                    </a:solidFill>
                    <a:latin typeface="+mj-ea"/>
                    <a:ea typeface="+mj-ea"/>
                  </a:endParaRPr>
                </a:p>
              </p:txBody>
            </p:sp>
          </p:grpSp>
        </p:grpSp>
      </p:grpSp>
      <p:grpSp>
        <p:nvGrpSpPr>
          <p:cNvPr id="30" name="组合 23"/>
          <p:cNvGrpSpPr/>
          <p:nvPr/>
        </p:nvGrpSpPr>
        <p:grpSpPr bwMode="auto">
          <a:xfrm>
            <a:off x="4756917" y="2074859"/>
            <a:ext cx="2203450" cy="1163637"/>
            <a:chOff x="3351593" y="1643050"/>
            <a:chExt cx="2202665" cy="1163579"/>
          </a:xfrm>
        </p:grpSpPr>
        <p:sp>
          <p:nvSpPr>
            <p:cNvPr id="31" name="圆角矩形 7"/>
            <p:cNvSpPr/>
            <p:nvPr/>
          </p:nvSpPr>
          <p:spPr>
            <a:xfrm>
              <a:off x="3351593" y="1643050"/>
              <a:ext cx="1982081" cy="954039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grpSp>
          <p:nvGrpSpPr>
            <p:cNvPr id="32" name="组合 8"/>
            <p:cNvGrpSpPr/>
            <p:nvPr/>
          </p:nvGrpSpPr>
          <p:grpSpPr bwMode="auto">
            <a:xfrm>
              <a:off x="3572176" y="1852590"/>
              <a:ext cx="1982082" cy="954039"/>
              <a:chOff x="2643514" y="566730"/>
              <a:chExt cx="1982082" cy="954039"/>
            </a:xfrm>
          </p:grpSpPr>
          <p:sp>
            <p:nvSpPr>
              <p:cNvPr id="33" name="圆角矩形 21"/>
              <p:cNvSpPr/>
              <p:nvPr/>
            </p:nvSpPr>
            <p:spPr>
              <a:xfrm>
                <a:off x="2643514" y="566730"/>
                <a:ext cx="1982082" cy="954039"/>
              </a:xfrm>
              <a:prstGeom prst="roundRect">
                <a:avLst>
                  <a:gd name="adj" fmla="val 10000"/>
                </a:avLst>
              </a:prstGeom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4" name="圆角矩形 8"/>
              <p:cNvSpPr/>
              <p:nvPr/>
            </p:nvSpPr>
            <p:spPr>
              <a:xfrm>
                <a:off x="2672079" y="595304"/>
                <a:ext cx="1924952" cy="89689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tIns="91440" bIns="91440" spcCol="1270" anchor="ctr"/>
              <a:lstStyle/>
              <a:p>
                <a:pPr algn="ctr" defTabSz="1066800" fontAlgn="auto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zh-CN" altLang="en-US" sz="2400" b="1" dirty="0">
                    <a:solidFill>
                      <a:srgbClr val="333399"/>
                    </a:solidFill>
                    <a:latin typeface="+mj-ea"/>
                    <a:ea typeface="+mj-ea"/>
                  </a:rPr>
                  <a:t>动作能源</a:t>
                </a:r>
                <a:endParaRPr lang="en-US" altLang="zh-CN" sz="2400" b="1" dirty="0">
                  <a:solidFill>
                    <a:srgbClr val="333399"/>
                  </a:solidFill>
                  <a:latin typeface="+mj-ea"/>
                  <a:ea typeface="+mj-ea"/>
                </a:endParaRPr>
              </a:p>
              <a:p>
                <a:pPr algn="ctr" defTabSz="1066800" fontAlgn="auto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zh-CN" altLang="en-US" sz="2400" b="1" dirty="0">
                    <a:solidFill>
                      <a:srgbClr val="333399"/>
                    </a:solidFill>
                    <a:latin typeface="+mj-ea"/>
                    <a:ea typeface="+mj-ea"/>
                  </a:rPr>
                  <a:t>和传动方式</a:t>
                </a:r>
                <a:endParaRPr lang="zh-CN" altLang="en-US" sz="2400" b="1" dirty="0">
                  <a:solidFill>
                    <a:srgbClr val="333399"/>
                  </a:solidFill>
                  <a:latin typeface="+mj-ea"/>
                  <a:ea typeface="+mj-ea"/>
                </a:endParaRPr>
              </a:p>
            </p:txBody>
          </p:sp>
        </p:grpSp>
      </p:grpSp>
      <p:sp>
        <p:nvSpPr>
          <p:cNvPr id="35" name="矩形 34"/>
          <p:cNvSpPr/>
          <p:nvPr/>
        </p:nvSpPr>
        <p:spPr>
          <a:xfrm>
            <a:off x="191252" y="5172086"/>
            <a:ext cx="11621333" cy="1200329"/>
          </a:xfrm>
          <a:prstGeom prst="rect">
            <a:avLst/>
          </a:prstGeom>
          <a:ln w="28575">
            <a:solidFill>
              <a:srgbClr val="FFCC66"/>
            </a:solidFill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333399"/>
                </a:solidFill>
                <a:latin typeface="+mj-ea"/>
                <a:ea typeface="+mj-ea"/>
              </a:rPr>
              <a:t>    </a:t>
            </a:r>
            <a:r>
              <a:rPr lang="zh-CN" altLang="en-US" sz="2400" b="1" dirty="0">
                <a:latin typeface="+mj-ea"/>
                <a:ea typeface="+mj-ea"/>
              </a:rPr>
              <a:t>电动转辙机</a:t>
            </a:r>
            <a:r>
              <a:rPr lang="zh-CN" altLang="en-US" sz="2400" b="1" dirty="0">
                <a:solidFill>
                  <a:srgbClr val="333399"/>
                </a:solidFill>
                <a:latin typeface="+mj-ea"/>
                <a:ea typeface="+mj-ea"/>
              </a:rPr>
              <a:t>由电动机提供动力，采用机械传动方式</a:t>
            </a:r>
            <a:r>
              <a:rPr lang="zh-CN" altLang="en-US" sz="2400" b="1" dirty="0" smtClean="0">
                <a:solidFill>
                  <a:srgbClr val="333399"/>
                </a:solidFill>
                <a:latin typeface="+mj-ea"/>
                <a:ea typeface="+mj-ea"/>
              </a:rPr>
              <a:t>。</a:t>
            </a:r>
            <a:endParaRPr lang="en-US" altLang="zh-CN" sz="2400" b="1" dirty="0" smtClean="0">
              <a:solidFill>
                <a:srgbClr val="333399"/>
              </a:solidFill>
              <a:latin typeface="+mj-ea"/>
              <a:ea typeface="+mj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 smtClean="0">
                <a:solidFill>
                  <a:srgbClr val="0303EB"/>
                </a:solidFill>
                <a:latin typeface="+mj-ea"/>
                <a:ea typeface="+mj-ea"/>
              </a:rPr>
              <a:t>    </a:t>
            </a:r>
            <a:r>
              <a:rPr lang="zh-CN" altLang="en-US" sz="2400" b="1" dirty="0" smtClean="0">
                <a:solidFill>
                  <a:srgbClr val="0303EB"/>
                </a:solidFill>
                <a:latin typeface="+mj-ea"/>
                <a:ea typeface="+mj-ea"/>
              </a:rPr>
              <a:t>（</a:t>
            </a:r>
            <a:r>
              <a:rPr lang="en-US" altLang="zh-CN" sz="2400" b="1" dirty="0" smtClean="0">
                <a:solidFill>
                  <a:srgbClr val="0303EB"/>
                </a:solidFill>
                <a:latin typeface="+mj-ea"/>
                <a:ea typeface="+mj-ea"/>
              </a:rPr>
              <a:t>ZD6</a:t>
            </a:r>
            <a:r>
              <a:rPr lang="zh-CN" altLang="en-US" sz="2400" b="1" dirty="0">
                <a:solidFill>
                  <a:srgbClr val="0303EB"/>
                </a:solidFill>
                <a:latin typeface="+mj-ea"/>
                <a:ea typeface="+mj-ea"/>
              </a:rPr>
              <a:t>系列、</a:t>
            </a:r>
            <a:r>
              <a:rPr lang="en-US" altLang="zh-CN" sz="2400" b="1" dirty="0">
                <a:solidFill>
                  <a:srgbClr val="0303EB"/>
                </a:solidFill>
                <a:latin typeface="+mj-ea"/>
                <a:ea typeface="+mj-ea"/>
              </a:rPr>
              <a:t>S700K</a:t>
            </a:r>
            <a:r>
              <a:rPr lang="zh-CN" altLang="en-US" sz="2400" b="1" dirty="0">
                <a:solidFill>
                  <a:srgbClr val="0303EB"/>
                </a:solidFill>
                <a:latin typeface="+mj-ea"/>
                <a:ea typeface="+mj-ea"/>
              </a:rPr>
              <a:t>型、</a:t>
            </a:r>
            <a:r>
              <a:rPr lang="en-US" altLang="zh-CN" sz="2400" b="1" dirty="0">
                <a:solidFill>
                  <a:srgbClr val="0303EB"/>
                </a:solidFill>
                <a:latin typeface="+mj-ea"/>
                <a:ea typeface="+mj-ea"/>
              </a:rPr>
              <a:t>ZD(J)9</a:t>
            </a:r>
            <a:r>
              <a:rPr lang="zh-CN" altLang="en-US" sz="2400" b="1" dirty="0" smtClean="0">
                <a:solidFill>
                  <a:srgbClr val="0303EB"/>
                </a:solidFill>
                <a:latin typeface="+mj-ea"/>
                <a:ea typeface="+mj-ea"/>
              </a:rPr>
              <a:t>型）</a:t>
            </a:r>
            <a:r>
              <a:rPr lang="zh-CN" altLang="en-US" sz="2400" b="1" dirty="0" smtClean="0">
                <a:solidFill>
                  <a:srgbClr val="333399"/>
                </a:solidFill>
                <a:latin typeface="+mj-ea"/>
                <a:ea typeface="+mj-ea"/>
              </a:rPr>
              <a:t>转辙机</a:t>
            </a:r>
            <a:r>
              <a:rPr lang="zh-CN" altLang="en-US" sz="2400" b="1" dirty="0">
                <a:solidFill>
                  <a:srgbClr val="333399"/>
                </a:solidFill>
                <a:latin typeface="+mj-ea"/>
                <a:ea typeface="+mj-ea"/>
              </a:rPr>
              <a:t>都属于电动转辙机。</a:t>
            </a:r>
            <a:endParaRPr lang="zh-CN" altLang="en-US" sz="2400" b="1" dirty="0">
              <a:solidFill>
                <a:srgbClr val="333399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48508" y="31430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28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学习要点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548442" y="1457310"/>
            <a:ext cx="11144328" cy="517064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知识目标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endParaRPr kumimoji="0" lang="zh-CN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indent="72009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 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掌握</a:t>
            </a:r>
            <a:r>
              <a:rPr lang="en-US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ZD6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型电动转辙机的结构及传动原理；</a:t>
            </a:r>
            <a:endParaRPr lang="zh-CN" altLang="en-US" sz="20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72009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 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掌握</a:t>
            </a:r>
            <a:r>
              <a:rPr lang="en-US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S700K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型电动转辙机的结构及传动原理；</a:t>
            </a:r>
            <a:endParaRPr lang="zh-CN" altLang="en-US" sz="20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72009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 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掌握</a:t>
            </a:r>
            <a:r>
              <a:rPr lang="en-US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ZYJ7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型电液转辙机的特点、结构及传动原理；</a:t>
            </a:r>
            <a:endParaRPr lang="zh-CN" altLang="en-US" sz="20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72009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4. 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掌握</a:t>
            </a:r>
            <a:r>
              <a:rPr lang="en-US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ZD(J)9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型电动转辙机的结构及传动原理</a:t>
            </a:r>
            <a:endParaRPr lang="zh-CN" altLang="en-US" sz="20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72009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303E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技能目标：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rgbClr val="0303EB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indent="72009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 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能正确使用工具拆装</a:t>
            </a:r>
            <a:r>
              <a:rPr lang="en-US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ZD6-A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型电动转辙机；</a:t>
            </a:r>
            <a:endParaRPr lang="zh-CN" altLang="en-US" sz="20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72009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 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能使用工具对</a:t>
            </a:r>
            <a:r>
              <a:rPr lang="en-US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ZD6-A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型电动道岔安装与调整；</a:t>
            </a:r>
            <a:endParaRPr lang="zh-CN" altLang="en-US" sz="20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72009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 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能正确使用仪表侧量</a:t>
            </a:r>
            <a:r>
              <a:rPr lang="en-US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ZD6-A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型电动转辙机的电气参数；</a:t>
            </a:r>
            <a:endParaRPr lang="zh-CN" altLang="en-US" sz="20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72009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4. 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能按照道岔检修作业标准完成对道岔的日常维护与检修。</a:t>
            </a:r>
            <a:endParaRPr lang="zh-CN" altLang="en-US" sz="20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4" name="Picture 4" descr="d:\360浏览器\360\360se\360se6\User Data\temp\200912210104249.JPG"/>
          <p:cNvPicPr>
            <a:picLocks noChangeAspect="1" noChangeArrowheads="1"/>
          </p:cNvPicPr>
          <p:nvPr/>
        </p:nvPicPr>
        <p:blipFill>
          <a:blip r:embed="rId1"/>
          <a:srcRect l="9062" t="72980" r="19687" b="2426"/>
          <a:stretch>
            <a:fillRect/>
          </a:stretch>
        </p:blipFill>
        <p:spPr bwMode="auto">
          <a:xfrm flipH="1">
            <a:off x="7406490" y="5600714"/>
            <a:ext cx="4357660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05632" y="1171558"/>
            <a:ext cx="47149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</a:rPr>
              <a:t>3</a:t>
            </a:r>
            <a:r>
              <a:rPr lang="zh-CN" altLang="en-US" sz="2400" b="1" dirty="0" smtClean="0">
                <a:solidFill>
                  <a:srgbClr val="C00000"/>
                </a:solidFill>
              </a:rPr>
              <a:t>、转辙机的分类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  <p:sp>
        <p:nvSpPr>
          <p:cNvPr id="3" name="燕尾形 2"/>
          <p:cNvSpPr/>
          <p:nvPr/>
        </p:nvSpPr>
        <p:spPr>
          <a:xfrm>
            <a:off x="619880" y="1242996"/>
            <a:ext cx="214314" cy="285752"/>
          </a:xfrm>
          <a:prstGeom prst="chevron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燕尾形 3"/>
          <p:cNvSpPr/>
          <p:nvPr/>
        </p:nvSpPr>
        <p:spPr>
          <a:xfrm>
            <a:off x="405566" y="1242996"/>
            <a:ext cx="214314" cy="285752"/>
          </a:xfrm>
          <a:prstGeom prst="chevron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977070" y="314302"/>
            <a:ext cx="3130219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2.4.2  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转辙机概述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 bwMode="auto">
          <a:xfrm>
            <a:off x="911980" y="2243123"/>
            <a:ext cx="1982788" cy="792162"/>
            <a:chOff x="2643514" y="2097212"/>
            <a:chExt cx="1982082" cy="792043"/>
          </a:xfrm>
        </p:grpSpPr>
        <p:sp>
          <p:nvSpPr>
            <p:cNvPr id="18" name="圆角矩形 17"/>
            <p:cNvSpPr/>
            <p:nvPr/>
          </p:nvSpPr>
          <p:spPr>
            <a:xfrm>
              <a:off x="2643514" y="2097212"/>
              <a:ext cx="1982082" cy="792043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9" name="圆角矩形 14"/>
            <p:cNvSpPr/>
            <p:nvPr/>
          </p:nvSpPr>
          <p:spPr>
            <a:xfrm>
              <a:off x="2667318" y="2121020"/>
              <a:ext cx="1934473" cy="74442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tIns="91440" bIns="91440" spcCol="1270" anchor="ctr"/>
            <a:lstStyle/>
            <a:p>
              <a:pPr algn="ctr" defTabSz="10668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400" b="1" dirty="0">
                  <a:solidFill>
                    <a:srgbClr val="333399"/>
                  </a:solidFill>
                  <a:latin typeface="+mj-ea"/>
                  <a:ea typeface="+mj-ea"/>
                </a:rPr>
                <a:t>电动液压   转辙机</a:t>
              </a:r>
              <a:endParaRPr lang="zh-CN" altLang="en-US" sz="2400" b="1" dirty="0">
                <a:solidFill>
                  <a:srgbClr val="333399"/>
                </a:solidFill>
                <a:latin typeface="+mj-ea"/>
                <a:ea typeface="+mj-ea"/>
              </a:endParaRPr>
            </a:p>
          </p:txBody>
        </p:sp>
      </p:grpSp>
      <p:pic>
        <p:nvPicPr>
          <p:cNvPr id="32" name="Picture 17" descr="20100325110944128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477796" y="3314698"/>
            <a:ext cx="5027118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3" name="组合 32"/>
          <p:cNvGrpSpPr/>
          <p:nvPr/>
        </p:nvGrpSpPr>
        <p:grpSpPr bwMode="auto">
          <a:xfrm>
            <a:off x="834194" y="3314698"/>
            <a:ext cx="5286412" cy="3571900"/>
            <a:chOff x="4429124" y="3786190"/>
            <a:chExt cx="4539543" cy="2890557"/>
          </a:xfrm>
        </p:grpSpPr>
        <p:pic>
          <p:nvPicPr>
            <p:cNvPr id="34" name="Picture 2" descr="d:\360浏~1\360\360se\360se6\USERDA~1\Temp\U_6587~1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429124" y="3786190"/>
              <a:ext cx="4524375" cy="2857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5" name="矩形 34"/>
            <p:cNvSpPr/>
            <p:nvPr/>
          </p:nvSpPr>
          <p:spPr>
            <a:xfrm>
              <a:off x="4857752" y="6215082"/>
              <a:ext cx="4110915" cy="46166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  <a:latin typeface="+mn-lt"/>
                  <a:ea typeface="+mn-ea"/>
                </a:rPr>
                <a:t>ZY11</a:t>
              </a:r>
              <a:r>
                <a:rPr lang="zh-CN" altLang="en-US" sz="2400" b="1" dirty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  <a:latin typeface="+mn-lt"/>
                  <a:ea typeface="+mn-ea"/>
                </a:rPr>
                <a:t>型电动转辙机</a:t>
              </a:r>
              <a:endParaRPr lang="zh-CN" altLang="en-US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ea typeface="+mn-ea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3620276" y="2386004"/>
            <a:ext cx="80494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 smtClean="0">
                <a:solidFill>
                  <a:srgbClr val="333399"/>
                </a:solidFill>
                <a:latin typeface="+mj-ea"/>
                <a:ea typeface="+mj-ea"/>
              </a:rPr>
              <a:t>由</a:t>
            </a:r>
            <a:r>
              <a:rPr lang="zh-CN" altLang="en-US" sz="2400" b="1" dirty="0">
                <a:solidFill>
                  <a:srgbClr val="333399"/>
                </a:solidFill>
                <a:latin typeface="+mj-ea"/>
                <a:ea typeface="+mj-ea"/>
              </a:rPr>
              <a:t>电动机提供动力，采用液压传动</a:t>
            </a:r>
            <a:r>
              <a:rPr lang="zh-CN" altLang="en-US" sz="2400" b="1" dirty="0" smtClean="0">
                <a:solidFill>
                  <a:srgbClr val="333399"/>
                </a:solidFill>
                <a:latin typeface="+mj-ea"/>
                <a:ea typeface="+mj-ea"/>
              </a:rPr>
              <a:t>方式。</a:t>
            </a:r>
            <a:endParaRPr lang="zh-CN" altLang="en-US" sz="2400" b="1" dirty="0">
              <a:solidFill>
                <a:srgbClr val="333399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191912" y="1100120"/>
            <a:ext cx="6286544" cy="5280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6477796" y="6529408"/>
            <a:ext cx="4143403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tabLst>
                <a:tab pos="533400" algn="l"/>
              </a:tabLst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ZK4-170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200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）型电空转辙机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77070" y="314302"/>
            <a:ext cx="3130219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2.4.2  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转辙机概述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05632" y="1171558"/>
            <a:ext cx="47149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</a:rPr>
              <a:t>3</a:t>
            </a:r>
            <a:r>
              <a:rPr lang="zh-CN" altLang="en-US" sz="2400" b="1" dirty="0" smtClean="0">
                <a:solidFill>
                  <a:srgbClr val="C00000"/>
                </a:solidFill>
              </a:rPr>
              <a:t>、转辙机的分类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619880" y="1242996"/>
            <a:ext cx="214314" cy="285752"/>
          </a:xfrm>
          <a:prstGeom prst="chevron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燕尾形 6"/>
          <p:cNvSpPr/>
          <p:nvPr/>
        </p:nvSpPr>
        <p:spPr>
          <a:xfrm>
            <a:off x="405566" y="1242996"/>
            <a:ext cx="214314" cy="285752"/>
          </a:xfrm>
          <a:prstGeom prst="chevron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 bwMode="auto">
          <a:xfrm>
            <a:off x="1119946" y="2600318"/>
            <a:ext cx="1982788" cy="792162"/>
            <a:chOff x="2643514" y="2097212"/>
            <a:chExt cx="1982082" cy="792043"/>
          </a:xfrm>
        </p:grpSpPr>
        <p:sp>
          <p:nvSpPr>
            <p:cNvPr id="13" name="圆角矩形 12"/>
            <p:cNvSpPr/>
            <p:nvPr/>
          </p:nvSpPr>
          <p:spPr>
            <a:xfrm>
              <a:off x="2643514" y="2097212"/>
              <a:ext cx="1982082" cy="792043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" name="圆角矩形 14"/>
            <p:cNvSpPr/>
            <p:nvPr/>
          </p:nvSpPr>
          <p:spPr>
            <a:xfrm>
              <a:off x="2667318" y="2121020"/>
              <a:ext cx="1934473" cy="74442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tIns="91440" bIns="91440" spcCol="1270" anchor="ctr"/>
            <a:lstStyle/>
            <a:p>
              <a:pPr algn="ctr" defTabSz="10668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400" b="1" dirty="0" smtClean="0">
                  <a:solidFill>
                    <a:srgbClr val="333399"/>
                  </a:solidFill>
                  <a:latin typeface="+mj-ea"/>
                  <a:ea typeface="+mj-ea"/>
                </a:rPr>
                <a:t>电空转辙机</a:t>
              </a:r>
              <a:endParaRPr lang="zh-CN" altLang="en-US" sz="2400" b="1" dirty="0">
                <a:solidFill>
                  <a:srgbClr val="333399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905632" y="3600450"/>
            <a:ext cx="37147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 smtClean="0">
                <a:solidFill>
                  <a:srgbClr val="333399"/>
                </a:solidFill>
                <a:latin typeface="+mj-ea"/>
                <a:ea typeface="+mj-ea"/>
              </a:rPr>
              <a:t>由电动压缩空气提供动力</a:t>
            </a:r>
            <a:endParaRPr lang="en-US" altLang="zh-CN" sz="2400" b="1" dirty="0" smtClean="0">
              <a:solidFill>
                <a:srgbClr val="333399"/>
              </a:solidFill>
              <a:latin typeface="+mj-ea"/>
              <a:ea typeface="+mj-ea"/>
            </a:endParaRPr>
          </a:p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 smtClean="0">
                <a:solidFill>
                  <a:srgbClr val="333399"/>
                </a:solidFill>
                <a:latin typeface="+mj-ea"/>
                <a:ea typeface="+mj-ea"/>
              </a:rPr>
              <a:t>采用电磁换向阀传动方式。</a:t>
            </a:r>
            <a:endParaRPr lang="zh-CN" altLang="en-US" sz="2400" b="1" dirty="0">
              <a:solidFill>
                <a:srgbClr val="333399"/>
              </a:solidFill>
              <a:latin typeface="+mj-ea"/>
              <a:ea typeface="+mj-ea"/>
            </a:endParaRPr>
          </a:p>
        </p:txBody>
      </p:sp>
      <p:graphicFrame>
        <p:nvGraphicFramePr>
          <p:cNvPr id="15364" name="Object 4"/>
          <p:cNvGraphicFramePr>
            <a:graphicFrameLocks noChangeAspect="1"/>
          </p:cNvGraphicFramePr>
          <p:nvPr/>
        </p:nvGraphicFramePr>
        <p:xfrm>
          <a:off x="3977465" y="5815028"/>
          <a:ext cx="1152525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BMP 图像" r:id="rId2" imgW="7010400" imgH="2152650" progId="PBrush">
                  <p:embed/>
                </p:oleObj>
              </mc:Choice>
              <mc:Fallback>
                <p:oleObj name="BMP 图像" r:id="rId2" imgW="7010400" imgH="2152650" progId="PBrush">
                  <p:embed/>
                  <p:pic>
                    <p:nvPicPr>
                      <p:cNvPr id="0" name="图片 3072"/>
                      <p:cNvPicPr>
                        <a:picLocks noChangeAspect="1"/>
                      </p:cNvPicPr>
                      <p:nvPr/>
                    </p:nvPicPr>
                    <p:blipFill>
                      <a:blip r:embed="rId3">
                        <a:biLevel thresh="50000"/>
                        <a:grayscl/>
                      </a:blip>
                      <a:stretch>
                        <a:fillRect/>
                      </a:stretch>
                    </p:blipFill>
                    <p:spPr>
                      <a:xfrm>
                        <a:off x="3977465" y="5815028"/>
                        <a:ext cx="1152525" cy="3619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2905896" y="6386532"/>
            <a:ext cx="3286148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中国铁路通信信号集团公司</a:t>
            </a:r>
            <a:endParaRPr kumimoji="0" lang="zh-CN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天津铁路信号工厂</a:t>
            </a:r>
            <a:r>
              <a: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80"/>
          <p:cNvGraphicFramePr>
            <a:graphicFrameLocks noGrp="1"/>
          </p:cNvGraphicFramePr>
          <p:nvPr/>
        </p:nvGraphicFramePr>
        <p:xfrm>
          <a:off x="548443" y="2243128"/>
          <a:ext cx="10930013" cy="3714776"/>
        </p:xfrm>
        <a:graphic>
          <a:graphicData uri="http://schemas.openxmlformats.org/drawingml/2006/table">
            <a:tbl>
              <a:tblPr/>
              <a:tblGrid>
                <a:gridCol w="2758041"/>
                <a:gridCol w="2247292"/>
                <a:gridCol w="2860191"/>
                <a:gridCol w="3064489"/>
              </a:tblGrid>
              <a:tr h="70694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anose="020B0604030504040204" pitchFamily="34" charset="0"/>
                          <a:ea typeface="宋体" panose="02010600030101010101" pitchFamily="2" charset="-122"/>
                        </a:rPr>
                        <a:t>     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anose="020B0604030504040204" pitchFamily="34" charset="0"/>
                          <a:ea typeface="宋体" panose="02010600030101010101" pitchFamily="2" charset="-122"/>
                        </a:rPr>
                        <a:t>名称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05" marB="4570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anose="020B0604030504040204" pitchFamily="34" charset="0"/>
                          <a:ea typeface="宋体" panose="02010600030101010101" pitchFamily="2" charset="-122"/>
                        </a:rPr>
                        <a:t>动力提供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05" marB="4570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anose="020B0604030504040204" pitchFamily="34" charset="0"/>
                          <a:ea typeface="宋体" panose="02010600030101010101" pitchFamily="2" charset="-122"/>
                        </a:rPr>
                        <a:t>传动方式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05" marB="4570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anose="020B0604030504040204" pitchFamily="34" charset="0"/>
                          <a:ea typeface="宋体" panose="02010600030101010101" pitchFamily="2" charset="-122"/>
                        </a:rPr>
                        <a:t>典型的型号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05" marB="4570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3951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ahoma" panose="020B0604030504040204" pitchFamily="34" charset="0"/>
                          <a:ea typeface="宋体" panose="02010600030101010101" pitchFamily="2" charset="-122"/>
                        </a:rPr>
                        <a:t>电动转辙机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05" marB="4570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宋体" panose="02010600030101010101" pitchFamily="2" charset="-122"/>
                        </a:rPr>
                        <a:t>电动机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05" marB="4570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宋体" panose="02010600030101010101" pitchFamily="2" charset="-122"/>
                        </a:rPr>
                        <a:t>机械转动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05" marB="4570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宋体" panose="02010600030101010101" pitchFamily="2" charset="-122"/>
                        </a:rPr>
                        <a:t>ZD6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宋体" panose="02010600030101010101" pitchFamily="2" charset="-122"/>
                        </a:rPr>
                        <a:t>系列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宋体" panose="02010600030101010101" pitchFamily="2" charset="-122"/>
                        </a:rPr>
                        <a:t>S700K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宋体" panose="02010600030101010101" pitchFamily="2" charset="-122"/>
                        </a:rPr>
                        <a:t>型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05" marB="4570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95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ahoma" panose="020B0604030504040204" pitchFamily="34" charset="0"/>
                          <a:ea typeface="宋体" panose="02010600030101010101" pitchFamily="2" charset="-122"/>
                        </a:rPr>
                        <a:t>电动液压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ahoma" panose="020B0604030504040204" pitchFamily="34" charset="0"/>
                          <a:ea typeface="宋体" panose="02010600030101010101" pitchFamily="2" charset="-122"/>
                        </a:rPr>
                        <a:t>转辙机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05" marB="4570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宋体" panose="02010600030101010101" pitchFamily="2" charset="-122"/>
                        </a:rPr>
                        <a:t>电动机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05" marB="4570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宋体" panose="02010600030101010101" pitchFamily="2" charset="-122"/>
                        </a:rPr>
                        <a:t>液力传动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05" marB="4570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宋体" panose="02010600030101010101" pitchFamily="2" charset="-122"/>
                        </a:rPr>
                        <a:t>ZY</a:t>
                      </a: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宋体" panose="02010600030101010101" pitchFamily="2" charset="-122"/>
                        </a:rPr>
                        <a:t>系列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05" marB="4570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7321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ahoma" panose="020B0604030504040204" pitchFamily="34" charset="0"/>
                          <a:ea typeface="宋体" panose="02010600030101010101" pitchFamily="2" charset="-122"/>
                        </a:rPr>
                        <a:t>电空转辙机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05" marB="4570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宋体" panose="02010600030101010101" pitchFamily="2" charset="-122"/>
                        </a:rPr>
                        <a:t>压缩空气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05" marB="4570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宋体" panose="02010600030101010101" pitchFamily="2" charset="-122"/>
                        </a:rPr>
                        <a:t>电磁换向阀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05" marB="4570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宋体" panose="02010600030101010101" pitchFamily="2" charset="-122"/>
                        </a:rPr>
                        <a:t>ZK</a:t>
                      </a: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宋体" panose="02010600030101010101" pitchFamily="2" charset="-122"/>
                        </a:rPr>
                        <a:t>系列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05" marB="4570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977070" y="314302"/>
            <a:ext cx="3130219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2.4.2  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转辙机概述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05632" y="1171558"/>
            <a:ext cx="47149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</a:rPr>
              <a:t>3</a:t>
            </a:r>
            <a:r>
              <a:rPr lang="zh-CN" altLang="en-US" sz="2400" b="1" dirty="0" smtClean="0">
                <a:solidFill>
                  <a:srgbClr val="C00000"/>
                </a:solidFill>
              </a:rPr>
              <a:t>、转辙机的分类</a:t>
            </a:r>
            <a:r>
              <a:rPr lang="zh-CN" altLang="en-US" sz="2400" b="1" dirty="0" smtClean="0"/>
              <a:t>（总结）</a:t>
            </a:r>
            <a:endParaRPr lang="zh-CN" altLang="en-US" sz="2400" b="1" dirty="0"/>
          </a:p>
        </p:txBody>
      </p:sp>
      <p:sp>
        <p:nvSpPr>
          <p:cNvPr id="5" name="燕尾形 4"/>
          <p:cNvSpPr/>
          <p:nvPr/>
        </p:nvSpPr>
        <p:spPr>
          <a:xfrm>
            <a:off x="619880" y="1242996"/>
            <a:ext cx="214314" cy="285752"/>
          </a:xfrm>
          <a:prstGeom prst="chevron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405566" y="1242996"/>
            <a:ext cx="214314" cy="285752"/>
          </a:xfrm>
          <a:prstGeom prst="chevron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7070" y="314302"/>
            <a:ext cx="3130219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2.4.2  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转辙机概述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05632" y="1171558"/>
            <a:ext cx="47149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</a:rPr>
              <a:t>3</a:t>
            </a:r>
            <a:r>
              <a:rPr lang="zh-CN" altLang="en-US" sz="2400" b="1" dirty="0" smtClean="0">
                <a:solidFill>
                  <a:srgbClr val="C00000"/>
                </a:solidFill>
              </a:rPr>
              <a:t>、转辙机的分类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  <p:sp>
        <p:nvSpPr>
          <p:cNvPr id="4" name="燕尾形 3"/>
          <p:cNvSpPr/>
          <p:nvPr/>
        </p:nvSpPr>
        <p:spPr>
          <a:xfrm>
            <a:off x="619880" y="1242996"/>
            <a:ext cx="214314" cy="285752"/>
          </a:xfrm>
          <a:prstGeom prst="chevron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燕尾形 4"/>
          <p:cNvSpPr/>
          <p:nvPr/>
        </p:nvSpPr>
        <p:spPr>
          <a:xfrm>
            <a:off x="405566" y="1242996"/>
            <a:ext cx="214314" cy="285752"/>
          </a:xfrm>
          <a:prstGeom prst="chevron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6" name="组合 18"/>
          <p:cNvGrpSpPr/>
          <p:nvPr/>
        </p:nvGrpSpPr>
        <p:grpSpPr bwMode="auto">
          <a:xfrm>
            <a:off x="367507" y="3529012"/>
            <a:ext cx="2790825" cy="1847850"/>
            <a:chOff x="1500166" y="2363469"/>
            <a:chExt cx="2790374" cy="1847565"/>
          </a:xfrm>
        </p:grpSpPr>
        <p:sp>
          <p:nvSpPr>
            <p:cNvPr id="7" name="直接连接符 4"/>
            <p:cNvSpPr/>
            <p:nvPr/>
          </p:nvSpPr>
          <p:spPr>
            <a:xfrm>
              <a:off x="2738216" y="2363469"/>
              <a:ext cx="1552324" cy="8285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1552629" y="0"/>
                  </a:moveTo>
                  <a:lnTo>
                    <a:pt x="1552629" y="565471"/>
                  </a:lnTo>
                  <a:lnTo>
                    <a:pt x="0" y="565471"/>
                  </a:lnTo>
                  <a:lnTo>
                    <a:pt x="0" y="828006"/>
                  </a:lnTo>
                </a:path>
              </a:pathLst>
            </a:custGeom>
            <a:noFill/>
            <a:ln w="28575"/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2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" name="圆角矩形 7"/>
            <p:cNvSpPr/>
            <p:nvPr/>
          </p:nvSpPr>
          <p:spPr>
            <a:xfrm>
              <a:off x="1500166" y="3192016"/>
              <a:ext cx="2476100" cy="720614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grpSp>
          <p:nvGrpSpPr>
            <p:cNvPr id="9" name="组合 9"/>
            <p:cNvGrpSpPr/>
            <p:nvPr/>
          </p:nvGrpSpPr>
          <p:grpSpPr bwMode="auto">
            <a:xfrm>
              <a:off x="1814440" y="3490420"/>
              <a:ext cx="2476100" cy="720614"/>
              <a:chOff x="319217" y="2597276"/>
              <a:chExt cx="2476100" cy="720614"/>
            </a:xfrm>
          </p:grpSpPr>
          <p:sp>
            <p:nvSpPr>
              <p:cNvPr id="10" name="圆角矩形 9"/>
              <p:cNvSpPr/>
              <p:nvPr/>
            </p:nvSpPr>
            <p:spPr>
              <a:xfrm>
                <a:off x="319217" y="2597276"/>
                <a:ext cx="2476100" cy="720614"/>
              </a:xfrm>
              <a:prstGeom prst="roundRect">
                <a:avLst>
                  <a:gd name="adj" fmla="val 10000"/>
                </a:avLst>
              </a:prstGeom>
            </p:spPr>
            <p:style>
              <a:lnRef idx="2">
                <a:schemeClr val="accent4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1" name="圆角矩形 10"/>
              <p:cNvSpPr/>
              <p:nvPr/>
            </p:nvSpPr>
            <p:spPr>
              <a:xfrm>
                <a:off x="339852" y="2617910"/>
                <a:ext cx="2434832" cy="679345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tIns="91440" bIns="91440" spcCol="1270" anchor="ctr"/>
              <a:lstStyle/>
              <a:p>
                <a:pPr algn="ctr" defTabSz="1066800" fontAlgn="auto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zh-CN" altLang="en-US" sz="2400" b="1" dirty="0">
                    <a:solidFill>
                      <a:srgbClr val="333399"/>
                    </a:solidFill>
                    <a:latin typeface="+mj-ea"/>
                    <a:ea typeface="+mj-ea"/>
                  </a:rPr>
                  <a:t>直流转辙机</a:t>
                </a:r>
                <a:endParaRPr lang="zh-CN" altLang="en-US" sz="2400" b="1" dirty="0">
                  <a:solidFill>
                    <a:srgbClr val="333399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12" name="组合 20"/>
          <p:cNvGrpSpPr/>
          <p:nvPr/>
        </p:nvGrpSpPr>
        <p:grpSpPr bwMode="auto">
          <a:xfrm>
            <a:off x="3158332" y="3529012"/>
            <a:ext cx="3105150" cy="1847850"/>
            <a:chOff x="4290540" y="2363469"/>
            <a:chExt cx="3105259" cy="1847565"/>
          </a:xfrm>
        </p:grpSpPr>
        <p:sp>
          <p:nvSpPr>
            <p:cNvPr id="13" name="直接连接符 3"/>
            <p:cNvSpPr/>
            <p:nvPr/>
          </p:nvSpPr>
          <p:spPr>
            <a:xfrm>
              <a:off x="4290540" y="2363469"/>
              <a:ext cx="1552630" cy="8285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565471"/>
                  </a:lnTo>
                  <a:lnTo>
                    <a:pt x="1552629" y="565471"/>
                  </a:lnTo>
                  <a:lnTo>
                    <a:pt x="1552629" y="828006"/>
                  </a:lnTo>
                </a:path>
              </a:pathLst>
            </a:custGeom>
            <a:noFill/>
            <a:ln w="28575"/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2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" name="圆角矩形 13"/>
            <p:cNvSpPr/>
            <p:nvPr/>
          </p:nvSpPr>
          <p:spPr>
            <a:xfrm>
              <a:off x="4604876" y="3192016"/>
              <a:ext cx="2476587" cy="720614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grpSp>
          <p:nvGrpSpPr>
            <p:cNvPr id="15" name="组合 14"/>
            <p:cNvGrpSpPr/>
            <p:nvPr/>
          </p:nvGrpSpPr>
          <p:grpSpPr bwMode="auto">
            <a:xfrm>
              <a:off x="4920800" y="3490420"/>
              <a:ext cx="2474999" cy="720614"/>
              <a:chOff x="3425577" y="2597276"/>
              <a:chExt cx="2474999" cy="720614"/>
            </a:xfrm>
          </p:grpSpPr>
          <p:sp>
            <p:nvSpPr>
              <p:cNvPr id="16" name="圆角矩形 15"/>
              <p:cNvSpPr/>
              <p:nvPr/>
            </p:nvSpPr>
            <p:spPr>
              <a:xfrm>
                <a:off x="3425577" y="2597276"/>
                <a:ext cx="2474999" cy="720614"/>
              </a:xfrm>
              <a:prstGeom prst="roundRect">
                <a:avLst>
                  <a:gd name="adj" fmla="val 10000"/>
                </a:avLst>
              </a:prstGeom>
            </p:spPr>
            <p:style>
              <a:lnRef idx="2">
                <a:schemeClr val="accent4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7" name="圆角矩形 13"/>
              <p:cNvSpPr/>
              <p:nvPr/>
            </p:nvSpPr>
            <p:spPr>
              <a:xfrm>
                <a:off x="3446215" y="2617910"/>
                <a:ext cx="2433724" cy="679345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tIns="91440" bIns="91440" spcCol="1270" anchor="ctr"/>
              <a:lstStyle/>
              <a:p>
                <a:pPr algn="ctr" defTabSz="1066800" fontAlgn="auto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zh-CN" altLang="en-US" sz="2400" b="1" dirty="0">
                    <a:solidFill>
                      <a:srgbClr val="333399"/>
                    </a:solidFill>
                    <a:latin typeface="+mj-ea"/>
                    <a:ea typeface="+mj-ea"/>
                  </a:rPr>
                  <a:t>交流转辙机</a:t>
                </a:r>
                <a:endParaRPr lang="zh-CN" altLang="en-US" sz="2400" b="1" dirty="0">
                  <a:solidFill>
                    <a:srgbClr val="333399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18" name="组合 19"/>
          <p:cNvGrpSpPr/>
          <p:nvPr/>
        </p:nvGrpSpPr>
        <p:grpSpPr bwMode="auto">
          <a:xfrm>
            <a:off x="1920082" y="2808287"/>
            <a:ext cx="2790825" cy="1020762"/>
            <a:chOff x="3052795" y="1643050"/>
            <a:chExt cx="2790374" cy="1019559"/>
          </a:xfrm>
        </p:grpSpPr>
        <p:sp>
          <p:nvSpPr>
            <p:cNvPr id="19" name="圆角矩形 18"/>
            <p:cNvSpPr/>
            <p:nvPr/>
          </p:nvSpPr>
          <p:spPr>
            <a:xfrm>
              <a:off x="3052795" y="1643050"/>
              <a:ext cx="2476100" cy="719876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grpSp>
          <p:nvGrpSpPr>
            <p:cNvPr id="20" name="组合 7"/>
            <p:cNvGrpSpPr/>
            <p:nvPr/>
          </p:nvGrpSpPr>
          <p:grpSpPr bwMode="auto">
            <a:xfrm>
              <a:off x="3367069" y="1942733"/>
              <a:ext cx="2476100" cy="719876"/>
              <a:chOff x="1871846" y="1049589"/>
              <a:chExt cx="2476100" cy="719876"/>
            </a:xfrm>
          </p:grpSpPr>
          <p:sp>
            <p:nvSpPr>
              <p:cNvPr id="21" name="圆角矩形 16"/>
              <p:cNvSpPr/>
              <p:nvPr/>
            </p:nvSpPr>
            <p:spPr>
              <a:xfrm>
                <a:off x="1871846" y="1049589"/>
                <a:ext cx="2476100" cy="719876"/>
              </a:xfrm>
              <a:prstGeom prst="roundRect">
                <a:avLst>
                  <a:gd name="adj" fmla="val 10000"/>
                </a:avLst>
              </a:prstGeom>
            </p:spPr>
            <p:style>
              <a:lnRef idx="2">
                <a:schemeClr val="accent2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22" name="圆角矩形 7"/>
              <p:cNvSpPr/>
              <p:nvPr/>
            </p:nvSpPr>
            <p:spPr>
              <a:xfrm>
                <a:off x="1892481" y="1070203"/>
                <a:ext cx="2434832" cy="678649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tIns="91440" bIns="91440" spcCol="1270" anchor="ctr"/>
              <a:lstStyle/>
              <a:p>
                <a:pPr algn="ctr" defTabSz="1066800" fontAlgn="auto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zh-CN" altLang="en-US" sz="2400" b="1" dirty="0">
                    <a:solidFill>
                      <a:srgbClr val="333399"/>
                    </a:solidFill>
                    <a:latin typeface="+mj-ea"/>
                    <a:ea typeface="+mj-ea"/>
                  </a:rPr>
                  <a:t>供电电源</a:t>
                </a:r>
                <a:endParaRPr lang="zh-CN" altLang="en-US" sz="2400" b="1" dirty="0">
                  <a:solidFill>
                    <a:srgbClr val="333399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23" name="组合 7"/>
          <p:cNvGrpSpPr/>
          <p:nvPr/>
        </p:nvGrpSpPr>
        <p:grpSpPr bwMode="auto">
          <a:xfrm>
            <a:off x="6834986" y="1600186"/>
            <a:ext cx="4572032" cy="1571636"/>
            <a:chOff x="642910" y="3429000"/>
            <a:chExt cx="2786066" cy="2071702"/>
          </a:xfrm>
        </p:grpSpPr>
        <p:sp>
          <p:nvSpPr>
            <p:cNvPr id="24" name="对角圆角矩形 23"/>
            <p:cNvSpPr/>
            <p:nvPr/>
          </p:nvSpPr>
          <p:spPr>
            <a:xfrm>
              <a:off x="642910" y="3429000"/>
              <a:ext cx="2714644" cy="2071702"/>
            </a:xfrm>
            <a:prstGeom prst="round2DiagRect">
              <a:avLst/>
            </a:prstGeom>
            <a:solidFill>
              <a:srgbClr val="00B050"/>
            </a:solidFill>
            <a:ln w="12700" cap="flat" cmpd="sng" algn="ctr">
              <a:noFill/>
              <a:prstDash val="solid"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kern="0">
                <a:solidFill>
                  <a:sysClr val="window" lastClr="FFFFFF"/>
                </a:solidFill>
                <a:latin typeface="+mj-ea"/>
                <a:ea typeface="+mj-ea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642910" y="3490912"/>
              <a:ext cx="2786066" cy="185230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kern="0" dirty="0">
                  <a:solidFill>
                    <a:srgbClr val="0066CC"/>
                  </a:solidFill>
                  <a:latin typeface="+mj-ea"/>
                  <a:ea typeface="+mj-ea"/>
                  <a:cs typeface="Times New Roman" panose="02020603050405020304" pitchFamily="18" charset="0"/>
                </a:rPr>
                <a:t>    </a:t>
              </a:r>
              <a:r>
                <a:rPr lang="zh-CN" altLang="en-US" sz="2000" b="1" kern="0" dirty="0">
                  <a:solidFill>
                    <a:sysClr val="window" lastClr="FFFFFF"/>
                  </a:solidFill>
                  <a:latin typeface="+mj-ea"/>
                  <a:ea typeface="+mj-ea"/>
                  <a:cs typeface="Times New Roman" panose="02020603050405020304" pitchFamily="18" charset="0"/>
                </a:rPr>
                <a:t>直流转辙机采用直流电动机，目前使用较多的</a:t>
              </a:r>
              <a:r>
                <a:rPr lang="en-US" altLang="zh-CN" sz="2000" b="1" kern="0" dirty="0">
                  <a:solidFill>
                    <a:sysClr val="window" lastClr="FFFFFF"/>
                  </a:solidFill>
                  <a:latin typeface="+mj-ea"/>
                  <a:ea typeface="+mj-ea"/>
                  <a:cs typeface="Times New Roman" panose="02020603050405020304" pitchFamily="18" charset="0"/>
                </a:rPr>
                <a:t>ZD6</a:t>
              </a:r>
              <a:r>
                <a:rPr lang="zh-CN" altLang="en-US" sz="2000" b="1" kern="0" dirty="0">
                  <a:solidFill>
                    <a:sysClr val="window" lastClr="FFFFFF"/>
                  </a:solidFill>
                  <a:latin typeface="+mj-ea"/>
                  <a:ea typeface="+mj-ea"/>
                  <a:cs typeface="Times New Roman" panose="02020603050405020304" pitchFamily="18" charset="0"/>
                </a:rPr>
                <a:t>系列电动转辙机就是直流转辙机。</a:t>
              </a:r>
              <a:endParaRPr lang="zh-CN" altLang="en-US" sz="2000" kern="0" dirty="0">
                <a:solidFill>
                  <a:sysClr val="window" lastClr="FFFFFF"/>
                </a:solidFill>
                <a:latin typeface="+mj-ea"/>
                <a:ea typeface="+mj-ea"/>
                <a:cs typeface="Times New Roman" panose="02020603050405020304" pitchFamily="18" charset="0"/>
              </a:endParaRPr>
            </a:p>
          </p:txBody>
        </p:sp>
      </p:grpSp>
      <p:pic>
        <p:nvPicPr>
          <p:cNvPr id="26" name="Picture 4" descr="d:\360浏~1\360\360se\360se6\USERDA~1\Temp\FC1F41~1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834986" y="3529012"/>
            <a:ext cx="4547639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7070" y="314302"/>
            <a:ext cx="3130219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2.4.2  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转辙机概述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05632" y="1171558"/>
            <a:ext cx="29289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</a:rPr>
              <a:t>3</a:t>
            </a:r>
            <a:r>
              <a:rPr lang="zh-CN" altLang="en-US" sz="2400" b="1" dirty="0" smtClean="0">
                <a:solidFill>
                  <a:srgbClr val="C00000"/>
                </a:solidFill>
              </a:rPr>
              <a:t>、转辙机的分类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  <p:sp>
        <p:nvSpPr>
          <p:cNvPr id="4" name="燕尾形 3"/>
          <p:cNvSpPr/>
          <p:nvPr/>
        </p:nvSpPr>
        <p:spPr>
          <a:xfrm>
            <a:off x="619880" y="1242996"/>
            <a:ext cx="214314" cy="285752"/>
          </a:xfrm>
          <a:prstGeom prst="chevron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燕尾形 4"/>
          <p:cNvSpPr/>
          <p:nvPr/>
        </p:nvSpPr>
        <p:spPr>
          <a:xfrm>
            <a:off x="405566" y="1242996"/>
            <a:ext cx="214314" cy="285752"/>
          </a:xfrm>
          <a:prstGeom prst="chevron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6" name="组合 18"/>
          <p:cNvGrpSpPr/>
          <p:nvPr/>
        </p:nvGrpSpPr>
        <p:grpSpPr bwMode="auto">
          <a:xfrm>
            <a:off x="367507" y="3529012"/>
            <a:ext cx="2790825" cy="1847850"/>
            <a:chOff x="1500166" y="2363469"/>
            <a:chExt cx="2790374" cy="1847565"/>
          </a:xfrm>
        </p:grpSpPr>
        <p:sp>
          <p:nvSpPr>
            <p:cNvPr id="7" name="直接连接符 4"/>
            <p:cNvSpPr/>
            <p:nvPr/>
          </p:nvSpPr>
          <p:spPr>
            <a:xfrm>
              <a:off x="2738216" y="2363469"/>
              <a:ext cx="1552324" cy="8285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1552629" y="0"/>
                  </a:moveTo>
                  <a:lnTo>
                    <a:pt x="1552629" y="565471"/>
                  </a:lnTo>
                  <a:lnTo>
                    <a:pt x="0" y="565471"/>
                  </a:lnTo>
                  <a:lnTo>
                    <a:pt x="0" y="828006"/>
                  </a:lnTo>
                </a:path>
              </a:pathLst>
            </a:custGeom>
            <a:noFill/>
            <a:ln w="28575"/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2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" name="圆角矩形 7"/>
            <p:cNvSpPr/>
            <p:nvPr/>
          </p:nvSpPr>
          <p:spPr>
            <a:xfrm>
              <a:off x="1500166" y="3192016"/>
              <a:ext cx="2476100" cy="720614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grpSp>
          <p:nvGrpSpPr>
            <p:cNvPr id="9" name="组合 9"/>
            <p:cNvGrpSpPr/>
            <p:nvPr/>
          </p:nvGrpSpPr>
          <p:grpSpPr bwMode="auto">
            <a:xfrm>
              <a:off x="1814440" y="3490420"/>
              <a:ext cx="2476100" cy="720614"/>
              <a:chOff x="319217" y="2597276"/>
              <a:chExt cx="2476100" cy="720614"/>
            </a:xfrm>
          </p:grpSpPr>
          <p:sp>
            <p:nvSpPr>
              <p:cNvPr id="10" name="圆角矩形 9"/>
              <p:cNvSpPr/>
              <p:nvPr/>
            </p:nvSpPr>
            <p:spPr>
              <a:xfrm>
                <a:off x="319217" y="2597276"/>
                <a:ext cx="2476100" cy="720614"/>
              </a:xfrm>
              <a:prstGeom prst="roundRect">
                <a:avLst>
                  <a:gd name="adj" fmla="val 10000"/>
                </a:avLst>
              </a:prstGeom>
            </p:spPr>
            <p:style>
              <a:lnRef idx="2">
                <a:schemeClr val="accent4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1" name="圆角矩形 10"/>
              <p:cNvSpPr/>
              <p:nvPr/>
            </p:nvSpPr>
            <p:spPr>
              <a:xfrm>
                <a:off x="339852" y="2617910"/>
                <a:ext cx="2434832" cy="679345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tIns="91440" bIns="91440" spcCol="1270" anchor="ctr"/>
              <a:lstStyle/>
              <a:p>
                <a:pPr algn="ctr" defTabSz="1066800" fontAlgn="auto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zh-CN" altLang="en-US" sz="2400" b="1" dirty="0">
                    <a:solidFill>
                      <a:srgbClr val="333399"/>
                    </a:solidFill>
                    <a:latin typeface="+mj-ea"/>
                    <a:ea typeface="+mj-ea"/>
                  </a:rPr>
                  <a:t>直流转辙机</a:t>
                </a:r>
                <a:endParaRPr lang="zh-CN" altLang="en-US" sz="2400" b="1" dirty="0">
                  <a:solidFill>
                    <a:srgbClr val="333399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12" name="组合 20"/>
          <p:cNvGrpSpPr/>
          <p:nvPr/>
        </p:nvGrpSpPr>
        <p:grpSpPr bwMode="auto">
          <a:xfrm>
            <a:off x="3158332" y="3529012"/>
            <a:ext cx="3105150" cy="1847850"/>
            <a:chOff x="4290540" y="2363469"/>
            <a:chExt cx="3105259" cy="1847565"/>
          </a:xfrm>
        </p:grpSpPr>
        <p:sp>
          <p:nvSpPr>
            <p:cNvPr id="13" name="直接连接符 3"/>
            <p:cNvSpPr/>
            <p:nvPr/>
          </p:nvSpPr>
          <p:spPr>
            <a:xfrm>
              <a:off x="4290540" y="2363469"/>
              <a:ext cx="1552630" cy="8285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565471"/>
                  </a:lnTo>
                  <a:lnTo>
                    <a:pt x="1552629" y="565471"/>
                  </a:lnTo>
                  <a:lnTo>
                    <a:pt x="1552629" y="828006"/>
                  </a:lnTo>
                </a:path>
              </a:pathLst>
            </a:custGeom>
            <a:noFill/>
            <a:ln w="28575"/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2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" name="圆角矩形 13"/>
            <p:cNvSpPr/>
            <p:nvPr/>
          </p:nvSpPr>
          <p:spPr>
            <a:xfrm>
              <a:off x="4604876" y="3192016"/>
              <a:ext cx="2476587" cy="720614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grpSp>
          <p:nvGrpSpPr>
            <p:cNvPr id="15" name="组合 14"/>
            <p:cNvGrpSpPr/>
            <p:nvPr/>
          </p:nvGrpSpPr>
          <p:grpSpPr bwMode="auto">
            <a:xfrm>
              <a:off x="4920800" y="3490420"/>
              <a:ext cx="2474999" cy="720614"/>
              <a:chOff x="3425577" y="2597276"/>
              <a:chExt cx="2474999" cy="720614"/>
            </a:xfrm>
          </p:grpSpPr>
          <p:sp>
            <p:nvSpPr>
              <p:cNvPr id="16" name="圆角矩形 15"/>
              <p:cNvSpPr/>
              <p:nvPr/>
            </p:nvSpPr>
            <p:spPr>
              <a:xfrm>
                <a:off x="3425577" y="2597276"/>
                <a:ext cx="2474999" cy="720614"/>
              </a:xfrm>
              <a:prstGeom prst="roundRect">
                <a:avLst>
                  <a:gd name="adj" fmla="val 10000"/>
                </a:avLst>
              </a:prstGeom>
            </p:spPr>
            <p:style>
              <a:lnRef idx="2">
                <a:schemeClr val="accent4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7" name="圆角矩形 13"/>
              <p:cNvSpPr/>
              <p:nvPr/>
            </p:nvSpPr>
            <p:spPr>
              <a:xfrm>
                <a:off x="3446215" y="2617910"/>
                <a:ext cx="2433724" cy="679345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tIns="91440" bIns="91440" spcCol="1270" anchor="ctr"/>
              <a:lstStyle/>
              <a:p>
                <a:pPr algn="ctr" defTabSz="1066800" fontAlgn="auto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zh-CN" altLang="en-US" sz="2400" b="1" dirty="0">
                    <a:solidFill>
                      <a:srgbClr val="333399"/>
                    </a:solidFill>
                    <a:latin typeface="+mj-ea"/>
                    <a:ea typeface="+mj-ea"/>
                  </a:rPr>
                  <a:t>交流转辙机</a:t>
                </a:r>
                <a:endParaRPr lang="zh-CN" altLang="en-US" sz="2400" b="1" dirty="0">
                  <a:solidFill>
                    <a:srgbClr val="333399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18" name="组合 19"/>
          <p:cNvGrpSpPr/>
          <p:nvPr/>
        </p:nvGrpSpPr>
        <p:grpSpPr bwMode="auto">
          <a:xfrm>
            <a:off x="1920082" y="2808287"/>
            <a:ext cx="2790825" cy="1020762"/>
            <a:chOff x="3052795" y="1643050"/>
            <a:chExt cx="2790374" cy="1019559"/>
          </a:xfrm>
        </p:grpSpPr>
        <p:sp>
          <p:nvSpPr>
            <p:cNvPr id="19" name="圆角矩形 18"/>
            <p:cNvSpPr/>
            <p:nvPr/>
          </p:nvSpPr>
          <p:spPr>
            <a:xfrm>
              <a:off x="3052795" y="1643050"/>
              <a:ext cx="2476100" cy="719876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grpSp>
          <p:nvGrpSpPr>
            <p:cNvPr id="20" name="组合 7"/>
            <p:cNvGrpSpPr/>
            <p:nvPr/>
          </p:nvGrpSpPr>
          <p:grpSpPr bwMode="auto">
            <a:xfrm>
              <a:off x="3367069" y="1942733"/>
              <a:ext cx="2476100" cy="719876"/>
              <a:chOff x="1871846" y="1049589"/>
              <a:chExt cx="2476100" cy="719876"/>
            </a:xfrm>
          </p:grpSpPr>
          <p:sp>
            <p:nvSpPr>
              <p:cNvPr id="21" name="圆角矩形 16"/>
              <p:cNvSpPr/>
              <p:nvPr/>
            </p:nvSpPr>
            <p:spPr>
              <a:xfrm>
                <a:off x="1871846" y="1049589"/>
                <a:ext cx="2476100" cy="719876"/>
              </a:xfrm>
              <a:prstGeom prst="roundRect">
                <a:avLst>
                  <a:gd name="adj" fmla="val 10000"/>
                </a:avLst>
              </a:prstGeom>
            </p:spPr>
            <p:style>
              <a:lnRef idx="2">
                <a:schemeClr val="accent2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22" name="圆角矩形 7"/>
              <p:cNvSpPr/>
              <p:nvPr/>
            </p:nvSpPr>
            <p:spPr>
              <a:xfrm>
                <a:off x="1892481" y="1070203"/>
                <a:ext cx="2434832" cy="678649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tIns="91440" bIns="91440" spcCol="1270" anchor="ctr"/>
              <a:lstStyle/>
              <a:p>
                <a:pPr algn="ctr" defTabSz="1066800" fontAlgn="auto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zh-CN" altLang="en-US" sz="2400" b="1" dirty="0">
                    <a:solidFill>
                      <a:srgbClr val="333399"/>
                    </a:solidFill>
                    <a:latin typeface="+mj-ea"/>
                    <a:ea typeface="+mj-ea"/>
                  </a:rPr>
                  <a:t>供电电源</a:t>
                </a:r>
                <a:endParaRPr lang="zh-CN" altLang="en-US" sz="2400" b="1" dirty="0">
                  <a:solidFill>
                    <a:srgbClr val="333399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27" name="组合 9"/>
          <p:cNvGrpSpPr/>
          <p:nvPr/>
        </p:nvGrpSpPr>
        <p:grpSpPr bwMode="auto">
          <a:xfrm>
            <a:off x="6477796" y="1385872"/>
            <a:ext cx="5072098" cy="2171703"/>
            <a:chOff x="357158" y="1714488"/>
            <a:chExt cx="8358246" cy="1571636"/>
          </a:xfrm>
        </p:grpSpPr>
        <p:sp>
          <p:nvSpPr>
            <p:cNvPr id="28" name="矩形 27"/>
            <p:cNvSpPr/>
            <p:nvPr/>
          </p:nvSpPr>
          <p:spPr>
            <a:xfrm>
              <a:off x="500035" y="1857364"/>
              <a:ext cx="8143932" cy="119789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kern="0" dirty="0">
                  <a:solidFill>
                    <a:srgbClr val="333399"/>
                  </a:solidFill>
                  <a:latin typeface="+mj-ea"/>
                  <a:ea typeface="+mj-ea"/>
                  <a:cs typeface="Times New Roman" panose="02020603050405020304" pitchFamily="18" charset="0"/>
                </a:rPr>
                <a:t>    </a:t>
              </a:r>
              <a:r>
                <a:rPr lang="zh-CN" altLang="en-US" sz="2000" b="1" kern="0" dirty="0">
                  <a:solidFill>
                    <a:srgbClr val="333399"/>
                  </a:solidFill>
                  <a:latin typeface="+mj-ea"/>
                  <a:ea typeface="+mj-ea"/>
                  <a:cs typeface="Times New Roman" panose="02020603050405020304" pitchFamily="18" charset="0"/>
                </a:rPr>
                <a:t>交流转辙机采用三相交流电源，电动机为三相异步电动机。交流电动机没有换向器和电刷，故障率低，单芯电缆控制距离远。</a:t>
              </a:r>
              <a:endParaRPr lang="zh-CN" altLang="en-US" sz="2000" b="1" kern="0" dirty="0">
                <a:solidFill>
                  <a:srgbClr val="333399"/>
                </a:solidFill>
                <a:latin typeface="+mj-ea"/>
                <a:ea typeface="+mj-ea"/>
                <a:cs typeface="Times New Roman" panose="02020603050405020304" pitchFamily="18" charset="0"/>
              </a:endParaRPr>
            </a:p>
          </p:txBody>
        </p:sp>
        <p:sp>
          <p:nvSpPr>
            <p:cNvPr id="29" name="图文框 28"/>
            <p:cNvSpPr/>
            <p:nvPr/>
          </p:nvSpPr>
          <p:spPr>
            <a:xfrm>
              <a:off x="357158" y="1714488"/>
              <a:ext cx="8358246" cy="1571636"/>
            </a:xfrm>
            <a:prstGeom prst="frame">
              <a:avLst>
                <a:gd name="adj1" fmla="val 8962"/>
              </a:avLst>
            </a:prstGeom>
            <a:solidFill>
              <a:srgbClr val="33CCCC"/>
            </a:solidFill>
            <a:ln w="12700" cap="flat" cmpd="sng" algn="ctr">
              <a:noFill/>
              <a:prstDash val="soli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Perpetua" panose="02020502060401020303"/>
                <a:ea typeface="宋体" panose="02010600030101010101" pitchFamily="2" charset="-122"/>
              </a:endParaRPr>
            </a:p>
          </p:txBody>
        </p:sp>
      </p:grpSp>
      <p:pic>
        <p:nvPicPr>
          <p:cNvPr id="41987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477796" y="3671888"/>
            <a:ext cx="5072098" cy="30722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" name="矩形 29"/>
          <p:cNvSpPr/>
          <p:nvPr/>
        </p:nvSpPr>
        <p:spPr>
          <a:xfrm>
            <a:off x="7763680" y="6315094"/>
            <a:ext cx="27703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kern="0" dirty="0" smtClean="0">
                <a:solidFill>
                  <a:srgbClr val="FF0000"/>
                </a:solidFill>
                <a:latin typeface="+mj-ea"/>
                <a:cs typeface="Times New Roman" panose="02020603050405020304" pitchFamily="18" charset="0"/>
              </a:rPr>
              <a:t>西门子 </a:t>
            </a:r>
            <a:r>
              <a:rPr lang="en-US" altLang="zh-CN" sz="2000" b="1" kern="0" dirty="0" smtClean="0">
                <a:solidFill>
                  <a:srgbClr val="FF0000"/>
                </a:solidFill>
                <a:latin typeface="+mj-ea"/>
                <a:cs typeface="Times New Roman" panose="02020603050405020304" pitchFamily="18" charset="0"/>
              </a:rPr>
              <a:t>S700K</a:t>
            </a:r>
            <a:r>
              <a:rPr lang="zh-CN" altLang="en-US" sz="2000" b="1" kern="0" dirty="0" smtClean="0">
                <a:solidFill>
                  <a:srgbClr val="FF0000"/>
                </a:solidFill>
                <a:latin typeface="+mj-ea"/>
                <a:cs typeface="Times New Roman" panose="02020603050405020304" pitchFamily="18" charset="0"/>
              </a:rPr>
              <a:t>型转辙机</a:t>
            </a:r>
            <a:endParaRPr lang="zh-CN" altLang="en-US" sz="2000" kern="0" dirty="0">
              <a:solidFill>
                <a:srgbClr val="FF0000"/>
              </a:solidFill>
              <a:latin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6"/>
          <p:cNvGrpSpPr/>
          <p:nvPr/>
        </p:nvGrpSpPr>
        <p:grpSpPr bwMode="auto">
          <a:xfrm>
            <a:off x="1477136" y="2743194"/>
            <a:ext cx="2198688" cy="701675"/>
            <a:chOff x="95249" y="1416843"/>
            <a:chExt cx="2460625" cy="1230312"/>
          </a:xfrm>
        </p:grpSpPr>
        <p:sp>
          <p:nvSpPr>
            <p:cNvPr id="3" name="圆角矩形 2"/>
            <p:cNvSpPr/>
            <p:nvPr/>
          </p:nvSpPr>
          <p:spPr>
            <a:xfrm>
              <a:off x="95249" y="1416843"/>
              <a:ext cx="2460625" cy="1230312"/>
            </a:xfrm>
            <a:prstGeom prst="roundRect">
              <a:avLst>
                <a:gd name="adj" fmla="val 10000"/>
              </a:avLst>
            </a:prstGeom>
            <a:gradFill rotWithShape="1">
              <a:gsLst>
                <a:gs pos="0">
                  <a:srgbClr val="B83D68">
                    <a:hueOff val="0"/>
                    <a:satOff val="0"/>
                    <a:lumOff val="0"/>
                    <a:alphaOff val="0"/>
                    <a:tint val="74000"/>
                  </a:srgbClr>
                </a:gs>
                <a:gs pos="49000">
                  <a:srgbClr val="B83D68">
                    <a:hueOff val="0"/>
                    <a:satOff val="0"/>
                    <a:lumOff val="0"/>
                    <a:alphaOff val="0"/>
                    <a:tint val="96000"/>
                    <a:shade val="84000"/>
                    <a:satMod val="110000"/>
                  </a:srgbClr>
                </a:gs>
                <a:gs pos="49100">
                  <a:srgbClr val="B83D68">
                    <a:hueOff val="0"/>
                    <a:satOff val="0"/>
                    <a:lumOff val="0"/>
                    <a:alphaOff val="0"/>
                    <a:shade val="55000"/>
                    <a:satMod val="150000"/>
                  </a:srgbClr>
                </a:gs>
                <a:gs pos="92000">
                  <a:srgbClr val="B83D68">
                    <a:hueOff val="0"/>
                    <a:satOff val="0"/>
                    <a:lumOff val="0"/>
                    <a:alphaOff val="0"/>
                    <a:tint val="98000"/>
                    <a:shade val="90000"/>
                    <a:satMod val="128000"/>
                  </a:srgbClr>
                </a:gs>
                <a:gs pos="100000">
                  <a:srgbClr val="B83D68">
                    <a:hueOff val="0"/>
                    <a:satOff val="0"/>
                    <a:lumOff val="0"/>
                    <a:alphaOff val="0"/>
                    <a:tint val="90000"/>
                    <a:shade val="97000"/>
                    <a:satMod val="128000"/>
                  </a:srgbClr>
                </a:gs>
              </a:gsLst>
              <a:lin ang="5400000" scaled="1"/>
            </a:gradFill>
            <a:ln>
              <a:noFill/>
            </a:ln>
            <a:effectLst>
              <a:outerShdw blurRad="39000" dist="25400" dir="5400000" rotWithShape="0">
                <a:srgbClr val="B83D68">
                  <a:hueOff val="0"/>
                  <a:satOff val="0"/>
                  <a:lumOff val="0"/>
                  <a:alphaOff val="0"/>
                  <a:shade val="33000"/>
                  <a:alpha val="83000"/>
                </a:srgbClr>
              </a:outerShdw>
            </a:effectLst>
            <a:scene3d>
              <a:camera prst="orthographicFront" fov="0">
                <a:rot lat="0" lon="0" rev="0"/>
              </a:camera>
              <a:lightRig rig="contrasting" dir="t">
                <a:rot lat="0" lon="0" rev="1500000"/>
              </a:lightRig>
            </a:scene3d>
            <a:sp3d extrusionH="127000" prstMaterial="powder">
              <a:bevelT w="50800" h="63500"/>
            </a:sp3d>
          </p:spPr>
        </p:sp>
        <p:sp>
          <p:nvSpPr>
            <p:cNvPr id="4" name="圆角矩形 4"/>
            <p:cNvSpPr/>
            <p:nvPr/>
          </p:nvSpPr>
          <p:spPr>
            <a:xfrm>
              <a:off x="130781" y="1453030"/>
              <a:ext cx="2389560" cy="115794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38100" tIns="38100" rIns="38100" bIns="38100" spcCol="1270" anchor="ctr"/>
            <a:lstStyle/>
            <a:p>
              <a:pPr algn="ctr" defTabSz="2667000" fontAlgn="auto">
                <a:lnSpc>
                  <a:spcPct val="90000"/>
                </a:lnSpc>
                <a:spcBef>
                  <a:spcPts val="0"/>
                </a:spcBef>
                <a:spcAft>
                  <a:spcPct val="35000"/>
                </a:spcAft>
                <a:defRPr/>
              </a:pPr>
              <a:r>
                <a:rPr lang="zh-CN" altLang="en-US" sz="2400" b="1" kern="0" dirty="0">
                  <a:solidFill>
                    <a:sysClr val="window" lastClr="FFFFFF"/>
                  </a:solidFill>
                  <a:latin typeface="宋体" panose="02010600030101010101" pitchFamily="2" charset="-122"/>
                </a:rPr>
                <a:t>动作速度分类</a:t>
              </a:r>
              <a:endParaRPr lang="zh-CN" altLang="en-US" sz="2400" b="1" kern="0" dirty="0">
                <a:solidFill>
                  <a:sysClr val="window" lastClr="FFFFFF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5" name="组合 23"/>
          <p:cNvGrpSpPr/>
          <p:nvPr/>
        </p:nvGrpSpPr>
        <p:grpSpPr bwMode="auto">
          <a:xfrm>
            <a:off x="3691699" y="2235194"/>
            <a:ext cx="3633787" cy="852488"/>
            <a:chOff x="3643306" y="2933718"/>
            <a:chExt cx="3633773" cy="852472"/>
          </a:xfrm>
        </p:grpSpPr>
        <p:grpSp>
          <p:nvGrpSpPr>
            <p:cNvPr id="6" name="组合 35"/>
            <p:cNvGrpSpPr/>
            <p:nvPr/>
          </p:nvGrpSpPr>
          <p:grpSpPr bwMode="auto">
            <a:xfrm>
              <a:off x="4714830" y="2933718"/>
              <a:ext cx="2562249" cy="700342"/>
              <a:chOff x="3758371" y="1984"/>
              <a:chExt cx="2867470" cy="1230312"/>
            </a:xfrm>
          </p:grpSpPr>
          <p:sp>
            <p:nvSpPr>
              <p:cNvPr id="8" name="圆角矩形 7"/>
              <p:cNvSpPr/>
              <p:nvPr/>
            </p:nvSpPr>
            <p:spPr>
              <a:xfrm>
                <a:off x="3758371" y="1984"/>
                <a:ext cx="2867470" cy="1230312"/>
              </a:xfrm>
              <a:prstGeom prst="roundRect">
                <a:avLst>
                  <a:gd name="adj" fmla="val 10000"/>
                </a:avLst>
              </a:prstGeom>
              <a:gradFill rotWithShape="1">
                <a:gsLst>
                  <a:gs pos="0">
                    <a:srgbClr val="AC66BB">
                      <a:hueOff val="0"/>
                      <a:satOff val="0"/>
                      <a:lumOff val="0"/>
                      <a:alphaOff val="0"/>
                      <a:tint val="74000"/>
                    </a:srgbClr>
                  </a:gs>
                  <a:gs pos="49000">
                    <a:srgbClr val="AC66BB">
                      <a:hueOff val="0"/>
                      <a:satOff val="0"/>
                      <a:lumOff val="0"/>
                      <a:alphaOff val="0"/>
                      <a:tint val="96000"/>
                      <a:shade val="84000"/>
                      <a:satMod val="110000"/>
                    </a:srgbClr>
                  </a:gs>
                  <a:gs pos="49100">
                    <a:srgbClr val="AC66BB">
                      <a:hueOff val="0"/>
                      <a:satOff val="0"/>
                      <a:lumOff val="0"/>
                      <a:alphaOff val="0"/>
                      <a:shade val="55000"/>
                      <a:satMod val="150000"/>
                    </a:srgbClr>
                  </a:gs>
                  <a:gs pos="92000">
                    <a:srgbClr val="AC66BB">
                      <a:hueOff val="0"/>
                      <a:satOff val="0"/>
                      <a:lumOff val="0"/>
                      <a:alphaOff val="0"/>
                      <a:tint val="98000"/>
                      <a:shade val="90000"/>
                      <a:satMod val="128000"/>
                    </a:srgbClr>
                  </a:gs>
                  <a:gs pos="100000">
                    <a:srgbClr val="AC66BB">
                      <a:hueOff val="0"/>
                      <a:satOff val="0"/>
                      <a:lumOff val="0"/>
                      <a:alphaOff val="0"/>
                      <a:tint val="90000"/>
                      <a:shade val="97000"/>
                      <a:satMod val="128000"/>
                    </a:srgbClr>
                  </a:gs>
                </a:gsLst>
                <a:lin ang="5400000" scaled="1"/>
              </a:gradFill>
              <a:ln>
                <a:noFill/>
              </a:ln>
              <a:effectLst>
                <a:outerShdw blurRad="39000" dist="25400" dir="5400000" rotWithShape="0">
                  <a:srgbClr val="AC66BB">
                    <a:hueOff val="0"/>
                    <a:satOff val="0"/>
                    <a:lumOff val="0"/>
                    <a:alphaOff val="0"/>
                    <a:shade val="33000"/>
                    <a:alpha val="83000"/>
                  </a:srgbClr>
                </a:outerShdw>
              </a:effectLst>
              <a:scene3d>
                <a:camera prst="orthographicFront" fov="0">
                  <a:rot lat="0" lon="0" rev="0"/>
                </a:camera>
                <a:lightRig rig="contrasting" dir="t">
                  <a:rot lat="0" lon="0" rev="1500000"/>
                </a:lightRig>
              </a:scene3d>
              <a:sp3d extrusionH="127000" prstMaterial="powder">
                <a:bevelT w="50800" h="63500"/>
              </a:sp3d>
            </p:spPr>
          </p:sp>
          <p:sp>
            <p:nvSpPr>
              <p:cNvPr id="9" name="圆角矩形 8"/>
              <p:cNvSpPr/>
              <p:nvPr/>
            </p:nvSpPr>
            <p:spPr>
              <a:xfrm>
                <a:off x="3870335" y="38239"/>
                <a:ext cx="2675559" cy="115733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lIns="38100" tIns="38100" rIns="38100" bIns="38100" spcCol="1270" anchor="ctr"/>
              <a:lstStyle/>
              <a:p>
                <a:pPr algn="ctr" defTabSz="2667000" fontAlgn="auto">
                  <a:lnSpc>
                    <a:spcPct val="90000"/>
                  </a:lnSpc>
                  <a:spcBef>
                    <a:spcPts val="0"/>
                  </a:spcBef>
                  <a:spcAft>
                    <a:spcPct val="35000"/>
                  </a:spcAft>
                  <a:defRPr/>
                </a:pPr>
                <a:r>
                  <a:rPr lang="zh-CN" altLang="en-US" sz="2400" b="1" kern="0" dirty="0">
                    <a:solidFill>
                      <a:sysClr val="window" lastClr="FFFFFF"/>
                    </a:solidFill>
                    <a:latin typeface="宋体" panose="02010600030101010101" pitchFamily="2" charset="-122"/>
                  </a:rPr>
                  <a:t>普通动作转辙机</a:t>
                </a:r>
                <a:endParaRPr lang="zh-CN" altLang="en-US" sz="2400" b="1" kern="0" dirty="0">
                  <a:solidFill>
                    <a:sysClr val="window" lastClr="FFFFFF"/>
                  </a:solidFill>
                  <a:latin typeface="宋体" panose="02010600030101010101" pitchFamily="2" charset="-122"/>
                </a:endParaRPr>
              </a:p>
            </p:txBody>
          </p:sp>
        </p:grpSp>
        <p:cxnSp>
          <p:nvCxnSpPr>
            <p:cNvPr id="7" name="直接连接符 6"/>
            <p:cNvCxnSpPr/>
            <p:nvPr/>
          </p:nvCxnSpPr>
          <p:spPr>
            <a:xfrm flipV="1">
              <a:off x="3643306" y="3259150"/>
              <a:ext cx="1071558" cy="527040"/>
            </a:xfrm>
            <a:prstGeom prst="line">
              <a:avLst/>
            </a:prstGeom>
            <a:ln w="28575">
              <a:solidFill>
                <a:srgbClr val="CC66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28"/>
          <p:cNvGrpSpPr/>
          <p:nvPr/>
        </p:nvGrpSpPr>
        <p:grpSpPr bwMode="auto">
          <a:xfrm>
            <a:off x="3691699" y="3087682"/>
            <a:ext cx="3705225" cy="985837"/>
            <a:chOff x="3643306" y="3786190"/>
            <a:chExt cx="3705212" cy="986211"/>
          </a:xfrm>
        </p:grpSpPr>
        <p:grpSp>
          <p:nvGrpSpPr>
            <p:cNvPr id="11" name="组合 39"/>
            <p:cNvGrpSpPr/>
            <p:nvPr/>
          </p:nvGrpSpPr>
          <p:grpSpPr bwMode="auto">
            <a:xfrm>
              <a:off x="4721627" y="4071942"/>
              <a:ext cx="2626891" cy="700459"/>
              <a:chOff x="3540125" y="2831703"/>
              <a:chExt cx="2940410" cy="1230312"/>
            </a:xfrm>
          </p:grpSpPr>
          <p:sp>
            <p:nvSpPr>
              <p:cNvPr id="13" name="圆角矩形 12"/>
              <p:cNvSpPr/>
              <p:nvPr/>
            </p:nvSpPr>
            <p:spPr>
              <a:xfrm>
                <a:off x="3540125" y="2831703"/>
                <a:ext cx="2940410" cy="1230312"/>
              </a:xfrm>
              <a:prstGeom prst="roundRect">
                <a:avLst>
                  <a:gd name="adj" fmla="val 10000"/>
                </a:avLst>
              </a:prstGeom>
              <a:gradFill rotWithShape="1">
                <a:gsLst>
                  <a:gs pos="0">
                    <a:srgbClr val="AC66BB">
                      <a:hueOff val="0"/>
                      <a:satOff val="0"/>
                      <a:lumOff val="0"/>
                      <a:alphaOff val="0"/>
                      <a:tint val="74000"/>
                    </a:srgbClr>
                  </a:gs>
                  <a:gs pos="49000">
                    <a:srgbClr val="AC66BB">
                      <a:hueOff val="0"/>
                      <a:satOff val="0"/>
                      <a:lumOff val="0"/>
                      <a:alphaOff val="0"/>
                      <a:tint val="96000"/>
                      <a:shade val="84000"/>
                      <a:satMod val="110000"/>
                    </a:srgbClr>
                  </a:gs>
                  <a:gs pos="49100">
                    <a:srgbClr val="AC66BB">
                      <a:hueOff val="0"/>
                      <a:satOff val="0"/>
                      <a:lumOff val="0"/>
                      <a:alphaOff val="0"/>
                      <a:shade val="55000"/>
                      <a:satMod val="150000"/>
                    </a:srgbClr>
                  </a:gs>
                  <a:gs pos="92000">
                    <a:srgbClr val="AC66BB">
                      <a:hueOff val="0"/>
                      <a:satOff val="0"/>
                      <a:lumOff val="0"/>
                      <a:alphaOff val="0"/>
                      <a:tint val="98000"/>
                      <a:shade val="90000"/>
                      <a:satMod val="128000"/>
                    </a:srgbClr>
                  </a:gs>
                  <a:gs pos="100000">
                    <a:srgbClr val="AC66BB">
                      <a:hueOff val="0"/>
                      <a:satOff val="0"/>
                      <a:lumOff val="0"/>
                      <a:alphaOff val="0"/>
                      <a:tint val="90000"/>
                      <a:shade val="97000"/>
                      <a:satMod val="128000"/>
                    </a:srgbClr>
                  </a:gs>
                </a:gsLst>
                <a:lin ang="5400000" scaled="1"/>
              </a:gradFill>
              <a:ln>
                <a:noFill/>
              </a:ln>
              <a:effectLst>
                <a:outerShdw blurRad="39000" dist="25400" dir="5400000" rotWithShape="0">
                  <a:srgbClr val="AC66BB">
                    <a:hueOff val="0"/>
                    <a:satOff val="0"/>
                    <a:lumOff val="0"/>
                    <a:alphaOff val="0"/>
                    <a:shade val="33000"/>
                    <a:alpha val="83000"/>
                  </a:srgbClr>
                </a:outerShdw>
              </a:effectLst>
              <a:scene3d>
                <a:camera prst="orthographicFront" fov="0">
                  <a:rot lat="0" lon="0" rev="0"/>
                </a:camera>
                <a:lightRig rig="contrasting" dir="t">
                  <a:rot lat="0" lon="0" rev="1500000"/>
                </a:lightRig>
              </a:scene3d>
              <a:sp3d extrusionH="127000" prstMaterial="powder">
                <a:bevelT w="50800" h="63500"/>
              </a:sp3d>
            </p:spPr>
          </p:sp>
          <p:sp>
            <p:nvSpPr>
              <p:cNvPr id="14" name="圆角矩形 16"/>
              <p:cNvSpPr/>
              <p:nvPr/>
            </p:nvSpPr>
            <p:spPr>
              <a:xfrm>
                <a:off x="3575202" y="2868151"/>
                <a:ext cx="2745406" cy="1157603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lIns="38100" tIns="38100" rIns="38100" bIns="38100" spcCol="1270" anchor="ctr"/>
              <a:lstStyle/>
              <a:p>
                <a:pPr algn="ctr" defTabSz="2667000" fontAlgn="auto">
                  <a:lnSpc>
                    <a:spcPct val="90000"/>
                  </a:lnSpc>
                  <a:spcBef>
                    <a:spcPts val="0"/>
                  </a:spcBef>
                  <a:spcAft>
                    <a:spcPct val="35000"/>
                  </a:spcAft>
                  <a:defRPr/>
                </a:pPr>
                <a:r>
                  <a:rPr lang="zh-CN" altLang="en-US" sz="2400" b="1" kern="0" dirty="0">
                    <a:solidFill>
                      <a:sysClr val="window" lastClr="FFFFFF"/>
                    </a:solidFill>
                    <a:latin typeface="宋体" panose="02010600030101010101" pitchFamily="2" charset="-122"/>
                  </a:rPr>
                  <a:t>快动转辙机</a:t>
                </a:r>
                <a:endParaRPr lang="zh-CN" altLang="en-US" sz="2400" b="1" kern="0" dirty="0">
                  <a:solidFill>
                    <a:sysClr val="window" lastClr="FFFFFF"/>
                  </a:solidFill>
                  <a:latin typeface="宋体" panose="02010600030101010101" pitchFamily="2" charset="-122"/>
                </a:endParaRPr>
              </a:p>
            </p:txBody>
          </p:sp>
        </p:grpSp>
        <p:cxnSp>
          <p:nvCxnSpPr>
            <p:cNvPr id="12" name="直接连接符 11"/>
            <p:cNvCxnSpPr/>
            <p:nvPr/>
          </p:nvCxnSpPr>
          <p:spPr>
            <a:xfrm>
              <a:off x="3643306" y="3786190"/>
              <a:ext cx="1071558" cy="571717"/>
            </a:xfrm>
            <a:prstGeom prst="line">
              <a:avLst/>
            </a:prstGeom>
            <a:ln w="28575">
              <a:solidFill>
                <a:srgbClr val="CC66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26"/>
          <p:cNvGrpSpPr/>
          <p:nvPr/>
        </p:nvGrpSpPr>
        <p:grpSpPr bwMode="auto">
          <a:xfrm>
            <a:off x="1467611" y="4905369"/>
            <a:ext cx="2198688" cy="701675"/>
            <a:chOff x="95249" y="1416843"/>
            <a:chExt cx="2460625" cy="1230312"/>
          </a:xfrm>
        </p:grpSpPr>
        <p:sp>
          <p:nvSpPr>
            <p:cNvPr id="16" name="圆角矩形 15"/>
            <p:cNvSpPr/>
            <p:nvPr/>
          </p:nvSpPr>
          <p:spPr>
            <a:xfrm>
              <a:off x="95249" y="1416843"/>
              <a:ext cx="2460625" cy="1230312"/>
            </a:xfrm>
            <a:prstGeom prst="roundRect">
              <a:avLst>
                <a:gd name="adj" fmla="val 10000"/>
              </a:avLst>
            </a:prstGeom>
            <a:gradFill rotWithShape="1">
              <a:gsLst>
                <a:gs pos="0">
                  <a:srgbClr val="B83D68">
                    <a:hueOff val="0"/>
                    <a:satOff val="0"/>
                    <a:lumOff val="0"/>
                    <a:alphaOff val="0"/>
                    <a:tint val="74000"/>
                  </a:srgbClr>
                </a:gs>
                <a:gs pos="49000">
                  <a:srgbClr val="B83D68">
                    <a:hueOff val="0"/>
                    <a:satOff val="0"/>
                    <a:lumOff val="0"/>
                    <a:alphaOff val="0"/>
                    <a:tint val="96000"/>
                    <a:shade val="84000"/>
                    <a:satMod val="110000"/>
                  </a:srgbClr>
                </a:gs>
                <a:gs pos="49100">
                  <a:srgbClr val="B83D68">
                    <a:hueOff val="0"/>
                    <a:satOff val="0"/>
                    <a:lumOff val="0"/>
                    <a:alphaOff val="0"/>
                    <a:shade val="55000"/>
                    <a:satMod val="150000"/>
                  </a:srgbClr>
                </a:gs>
                <a:gs pos="92000">
                  <a:srgbClr val="B83D68">
                    <a:hueOff val="0"/>
                    <a:satOff val="0"/>
                    <a:lumOff val="0"/>
                    <a:alphaOff val="0"/>
                    <a:tint val="98000"/>
                    <a:shade val="90000"/>
                    <a:satMod val="128000"/>
                  </a:srgbClr>
                </a:gs>
                <a:gs pos="100000">
                  <a:srgbClr val="B83D68">
                    <a:hueOff val="0"/>
                    <a:satOff val="0"/>
                    <a:lumOff val="0"/>
                    <a:alphaOff val="0"/>
                    <a:tint val="90000"/>
                    <a:shade val="97000"/>
                    <a:satMod val="128000"/>
                  </a:srgbClr>
                </a:gs>
              </a:gsLst>
              <a:lin ang="5400000" scaled="1"/>
            </a:gradFill>
            <a:ln>
              <a:noFill/>
            </a:ln>
            <a:effectLst>
              <a:outerShdw blurRad="39000" dist="25400" dir="5400000" rotWithShape="0">
                <a:srgbClr val="B83D68">
                  <a:hueOff val="0"/>
                  <a:satOff val="0"/>
                  <a:lumOff val="0"/>
                  <a:alphaOff val="0"/>
                  <a:shade val="33000"/>
                  <a:alpha val="83000"/>
                </a:srgbClr>
              </a:outerShdw>
            </a:effectLst>
            <a:scene3d>
              <a:camera prst="orthographicFront" fov="0">
                <a:rot lat="0" lon="0" rev="0"/>
              </a:camera>
              <a:lightRig rig="contrasting" dir="t">
                <a:rot lat="0" lon="0" rev="1500000"/>
              </a:lightRig>
            </a:scene3d>
            <a:sp3d extrusionH="127000" prstMaterial="powder">
              <a:bevelT w="50800" h="63500"/>
            </a:sp3d>
          </p:spPr>
        </p:sp>
        <p:sp>
          <p:nvSpPr>
            <p:cNvPr id="17" name="圆角矩形 4"/>
            <p:cNvSpPr/>
            <p:nvPr/>
          </p:nvSpPr>
          <p:spPr>
            <a:xfrm>
              <a:off x="130781" y="1453030"/>
              <a:ext cx="2389560" cy="115794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38100" tIns="38100" rIns="38100" bIns="38100" spcCol="1270" anchor="ctr"/>
            <a:lstStyle/>
            <a:p>
              <a:pPr algn="ctr" defTabSz="2667000" fontAlgn="auto">
                <a:lnSpc>
                  <a:spcPct val="90000"/>
                </a:lnSpc>
                <a:spcBef>
                  <a:spcPts val="0"/>
                </a:spcBef>
                <a:spcAft>
                  <a:spcPct val="35000"/>
                </a:spcAft>
                <a:defRPr/>
              </a:pPr>
              <a:r>
                <a:rPr lang="zh-CN" altLang="en-US" sz="2400" b="1" kern="0" dirty="0">
                  <a:solidFill>
                    <a:sysClr val="window" lastClr="FFFFFF"/>
                  </a:solidFill>
                  <a:latin typeface="宋体" panose="02010600030101010101" pitchFamily="2" charset="-122"/>
                </a:rPr>
                <a:t>锁闭道岔方式</a:t>
              </a:r>
              <a:endParaRPr lang="zh-CN" altLang="en-US" sz="2400" b="1" kern="0" dirty="0">
                <a:solidFill>
                  <a:sysClr val="window" lastClr="FFFFFF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8" name="组合 36"/>
          <p:cNvGrpSpPr/>
          <p:nvPr/>
        </p:nvGrpSpPr>
        <p:grpSpPr bwMode="auto">
          <a:xfrm>
            <a:off x="3682174" y="4397369"/>
            <a:ext cx="3633787" cy="852488"/>
            <a:chOff x="3643306" y="2933718"/>
            <a:chExt cx="3633773" cy="852472"/>
          </a:xfrm>
        </p:grpSpPr>
        <p:grpSp>
          <p:nvGrpSpPr>
            <p:cNvPr id="19" name="组合 35"/>
            <p:cNvGrpSpPr/>
            <p:nvPr/>
          </p:nvGrpSpPr>
          <p:grpSpPr bwMode="auto">
            <a:xfrm>
              <a:off x="4714830" y="2933718"/>
              <a:ext cx="2562249" cy="700342"/>
              <a:chOff x="3758371" y="1984"/>
              <a:chExt cx="2867470" cy="1230312"/>
            </a:xfrm>
          </p:grpSpPr>
          <p:sp>
            <p:nvSpPr>
              <p:cNvPr id="21" name="圆角矩形 20"/>
              <p:cNvSpPr/>
              <p:nvPr/>
            </p:nvSpPr>
            <p:spPr>
              <a:xfrm>
                <a:off x="3758371" y="1984"/>
                <a:ext cx="2867470" cy="1230312"/>
              </a:xfrm>
              <a:prstGeom prst="roundRect">
                <a:avLst>
                  <a:gd name="adj" fmla="val 10000"/>
                </a:avLst>
              </a:prstGeom>
              <a:gradFill rotWithShape="1">
                <a:gsLst>
                  <a:gs pos="0">
                    <a:srgbClr val="AC66BB">
                      <a:hueOff val="0"/>
                      <a:satOff val="0"/>
                      <a:lumOff val="0"/>
                      <a:alphaOff val="0"/>
                      <a:tint val="74000"/>
                    </a:srgbClr>
                  </a:gs>
                  <a:gs pos="49000">
                    <a:srgbClr val="AC66BB">
                      <a:hueOff val="0"/>
                      <a:satOff val="0"/>
                      <a:lumOff val="0"/>
                      <a:alphaOff val="0"/>
                      <a:tint val="96000"/>
                      <a:shade val="84000"/>
                      <a:satMod val="110000"/>
                    </a:srgbClr>
                  </a:gs>
                  <a:gs pos="49100">
                    <a:srgbClr val="AC66BB">
                      <a:hueOff val="0"/>
                      <a:satOff val="0"/>
                      <a:lumOff val="0"/>
                      <a:alphaOff val="0"/>
                      <a:shade val="55000"/>
                      <a:satMod val="150000"/>
                    </a:srgbClr>
                  </a:gs>
                  <a:gs pos="92000">
                    <a:srgbClr val="AC66BB">
                      <a:hueOff val="0"/>
                      <a:satOff val="0"/>
                      <a:lumOff val="0"/>
                      <a:alphaOff val="0"/>
                      <a:tint val="98000"/>
                      <a:shade val="90000"/>
                      <a:satMod val="128000"/>
                    </a:srgbClr>
                  </a:gs>
                  <a:gs pos="100000">
                    <a:srgbClr val="AC66BB">
                      <a:hueOff val="0"/>
                      <a:satOff val="0"/>
                      <a:lumOff val="0"/>
                      <a:alphaOff val="0"/>
                      <a:tint val="90000"/>
                      <a:shade val="97000"/>
                      <a:satMod val="128000"/>
                    </a:srgbClr>
                  </a:gs>
                </a:gsLst>
                <a:lin ang="5400000" scaled="1"/>
              </a:gradFill>
              <a:ln>
                <a:noFill/>
              </a:ln>
              <a:effectLst>
                <a:outerShdw blurRad="39000" dist="25400" dir="5400000" rotWithShape="0">
                  <a:srgbClr val="AC66BB">
                    <a:hueOff val="0"/>
                    <a:satOff val="0"/>
                    <a:lumOff val="0"/>
                    <a:alphaOff val="0"/>
                    <a:shade val="33000"/>
                    <a:alpha val="83000"/>
                  </a:srgbClr>
                </a:outerShdw>
              </a:effectLst>
              <a:scene3d>
                <a:camera prst="orthographicFront" fov="0">
                  <a:rot lat="0" lon="0" rev="0"/>
                </a:camera>
                <a:lightRig rig="contrasting" dir="t">
                  <a:rot lat="0" lon="0" rev="1500000"/>
                </a:lightRig>
              </a:scene3d>
              <a:sp3d extrusionH="127000" prstMaterial="powder">
                <a:bevelT w="50800" h="63500"/>
              </a:sp3d>
            </p:spPr>
          </p:sp>
          <p:sp>
            <p:nvSpPr>
              <p:cNvPr id="22" name="圆角矩形 8"/>
              <p:cNvSpPr/>
              <p:nvPr/>
            </p:nvSpPr>
            <p:spPr>
              <a:xfrm>
                <a:off x="3870335" y="38239"/>
                <a:ext cx="2675559" cy="115733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lIns="38100" tIns="38100" rIns="38100" bIns="38100" spcCol="1270" anchor="ctr"/>
              <a:lstStyle/>
              <a:p>
                <a:pPr algn="ctr" defTabSz="2667000" fontAlgn="auto">
                  <a:lnSpc>
                    <a:spcPct val="90000"/>
                  </a:lnSpc>
                  <a:spcBef>
                    <a:spcPts val="0"/>
                  </a:spcBef>
                  <a:spcAft>
                    <a:spcPct val="35000"/>
                  </a:spcAft>
                  <a:defRPr/>
                </a:pPr>
                <a:r>
                  <a:rPr lang="zh-CN" altLang="en-US" sz="2400" b="1" kern="0" dirty="0">
                    <a:solidFill>
                      <a:sysClr val="window" lastClr="FFFFFF"/>
                    </a:solidFill>
                    <a:latin typeface="宋体" panose="02010600030101010101" pitchFamily="2" charset="-122"/>
                  </a:rPr>
                  <a:t>内锁闭转辙机</a:t>
                </a:r>
                <a:endParaRPr lang="zh-CN" altLang="en-US" sz="2400" b="1" kern="0" dirty="0">
                  <a:solidFill>
                    <a:sysClr val="window" lastClr="FFFFFF"/>
                  </a:solidFill>
                  <a:latin typeface="宋体" panose="02010600030101010101" pitchFamily="2" charset="-122"/>
                </a:endParaRPr>
              </a:p>
            </p:txBody>
          </p:sp>
        </p:grpSp>
        <p:cxnSp>
          <p:nvCxnSpPr>
            <p:cNvPr id="20" name="直接连接符 19"/>
            <p:cNvCxnSpPr/>
            <p:nvPr/>
          </p:nvCxnSpPr>
          <p:spPr>
            <a:xfrm flipV="1">
              <a:off x="3643306" y="3259150"/>
              <a:ext cx="1071558" cy="527040"/>
            </a:xfrm>
            <a:prstGeom prst="line">
              <a:avLst/>
            </a:prstGeom>
            <a:ln w="28575">
              <a:solidFill>
                <a:srgbClr val="CC66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41"/>
          <p:cNvGrpSpPr/>
          <p:nvPr/>
        </p:nvGrpSpPr>
        <p:grpSpPr bwMode="auto">
          <a:xfrm>
            <a:off x="3682174" y="5249857"/>
            <a:ext cx="3705225" cy="985837"/>
            <a:chOff x="3643306" y="3786190"/>
            <a:chExt cx="3705212" cy="986211"/>
          </a:xfrm>
        </p:grpSpPr>
        <p:grpSp>
          <p:nvGrpSpPr>
            <p:cNvPr id="24" name="组合 39"/>
            <p:cNvGrpSpPr/>
            <p:nvPr/>
          </p:nvGrpSpPr>
          <p:grpSpPr bwMode="auto">
            <a:xfrm>
              <a:off x="4721627" y="4071942"/>
              <a:ext cx="2626891" cy="700459"/>
              <a:chOff x="3540125" y="2831703"/>
              <a:chExt cx="2940410" cy="1230312"/>
            </a:xfrm>
          </p:grpSpPr>
          <p:sp>
            <p:nvSpPr>
              <p:cNvPr id="26" name="圆角矩形 25"/>
              <p:cNvSpPr/>
              <p:nvPr/>
            </p:nvSpPr>
            <p:spPr>
              <a:xfrm>
                <a:off x="3540125" y="2831703"/>
                <a:ext cx="2940410" cy="1230312"/>
              </a:xfrm>
              <a:prstGeom prst="roundRect">
                <a:avLst>
                  <a:gd name="adj" fmla="val 10000"/>
                </a:avLst>
              </a:prstGeom>
              <a:gradFill rotWithShape="1">
                <a:gsLst>
                  <a:gs pos="0">
                    <a:srgbClr val="AC66BB">
                      <a:hueOff val="0"/>
                      <a:satOff val="0"/>
                      <a:lumOff val="0"/>
                      <a:alphaOff val="0"/>
                      <a:tint val="74000"/>
                    </a:srgbClr>
                  </a:gs>
                  <a:gs pos="49000">
                    <a:srgbClr val="AC66BB">
                      <a:hueOff val="0"/>
                      <a:satOff val="0"/>
                      <a:lumOff val="0"/>
                      <a:alphaOff val="0"/>
                      <a:tint val="96000"/>
                      <a:shade val="84000"/>
                      <a:satMod val="110000"/>
                    </a:srgbClr>
                  </a:gs>
                  <a:gs pos="49100">
                    <a:srgbClr val="AC66BB">
                      <a:hueOff val="0"/>
                      <a:satOff val="0"/>
                      <a:lumOff val="0"/>
                      <a:alphaOff val="0"/>
                      <a:shade val="55000"/>
                      <a:satMod val="150000"/>
                    </a:srgbClr>
                  </a:gs>
                  <a:gs pos="92000">
                    <a:srgbClr val="AC66BB">
                      <a:hueOff val="0"/>
                      <a:satOff val="0"/>
                      <a:lumOff val="0"/>
                      <a:alphaOff val="0"/>
                      <a:tint val="98000"/>
                      <a:shade val="90000"/>
                      <a:satMod val="128000"/>
                    </a:srgbClr>
                  </a:gs>
                  <a:gs pos="100000">
                    <a:srgbClr val="AC66BB">
                      <a:hueOff val="0"/>
                      <a:satOff val="0"/>
                      <a:lumOff val="0"/>
                      <a:alphaOff val="0"/>
                      <a:tint val="90000"/>
                      <a:shade val="97000"/>
                      <a:satMod val="128000"/>
                    </a:srgbClr>
                  </a:gs>
                </a:gsLst>
                <a:lin ang="5400000" scaled="1"/>
              </a:gradFill>
              <a:ln>
                <a:noFill/>
              </a:ln>
              <a:effectLst>
                <a:outerShdw blurRad="39000" dist="25400" dir="5400000" rotWithShape="0">
                  <a:srgbClr val="AC66BB">
                    <a:hueOff val="0"/>
                    <a:satOff val="0"/>
                    <a:lumOff val="0"/>
                    <a:alphaOff val="0"/>
                    <a:shade val="33000"/>
                    <a:alpha val="83000"/>
                  </a:srgbClr>
                </a:outerShdw>
              </a:effectLst>
              <a:scene3d>
                <a:camera prst="orthographicFront" fov="0">
                  <a:rot lat="0" lon="0" rev="0"/>
                </a:camera>
                <a:lightRig rig="contrasting" dir="t">
                  <a:rot lat="0" lon="0" rev="1500000"/>
                </a:lightRig>
              </a:scene3d>
              <a:sp3d extrusionH="127000" prstMaterial="powder">
                <a:bevelT w="50800" h="63500"/>
              </a:sp3d>
            </p:spPr>
          </p:sp>
          <p:sp>
            <p:nvSpPr>
              <p:cNvPr id="27" name="圆角矩形 16"/>
              <p:cNvSpPr/>
              <p:nvPr/>
            </p:nvSpPr>
            <p:spPr>
              <a:xfrm>
                <a:off x="3575202" y="2868151"/>
                <a:ext cx="2745406" cy="1157603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lIns="38100" tIns="38100" rIns="38100" bIns="38100" spcCol="1270" anchor="ctr"/>
              <a:lstStyle/>
              <a:p>
                <a:pPr algn="ctr" defTabSz="2667000" fontAlgn="auto">
                  <a:lnSpc>
                    <a:spcPct val="90000"/>
                  </a:lnSpc>
                  <a:spcBef>
                    <a:spcPts val="0"/>
                  </a:spcBef>
                  <a:spcAft>
                    <a:spcPct val="35000"/>
                  </a:spcAft>
                  <a:defRPr/>
                </a:pPr>
                <a:r>
                  <a:rPr lang="zh-CN" altLang="en-US" sz="2400" b="1" kern="0" dirty="0">
                    <a:solidFill>
                      <a:sysClr val="window" lastClr="FFFFFF"/>
                    </a:solidFill>
                    <a:latin typeface="宋体" panose="02010600030101010101" pitchFamily="2" charset="-122"/>
                  </a:rPr>
                  <a:t>外锁闭转辙机</a:t>
                </a:r>
                <a:endParaRPr lang="zh-CN" altLang="en-US" sz="2400" b="1" kern="0" dirty="0">
                  <a:solidFill>
                    <a:sysClr val="window" lastClr="FFFFFF"/>
                  </a:solidFill>
                  <a:latin typeface="宋体" panose="02010600030101010101" pitchFamily="2" charset="-122"/>
                </a:endParaRPr>
              </a:p>
            </p:txBody>
          </p:sp>
        </p:grpSp>
        <p:cxnSp>
          <p:nvCxnSpPr>
            <p:cNvPr id="25" name="直接连接符 24"/>
            <p:cNvCxnSpPr/>
            <p:nvPr/>
          </p:nvCxnSpPr>
          <p:spPr>
            <a:xfrm>
              <a:off x="3643306" y="3786190"/>
              <a:ext cx="1071558" cy="571717"/>
            </a:xfrm>
            <a:prstGeom prst="line">
              <a:avLst/>
            </a:prstGeom>
            <a:ln w="28575">
              <a:solidFill>
                <a:srgbClr val="CC66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矩形 27"/>
          <p:cNvSpPr/>
          <p:nvPr/>
        </p:nvSpPr>
        <p:spPr>
          <a:xfrm>
            <a:off x="977070" y="314302"/>
            <a:ext cx="3130219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2.4.2  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转辙机概述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05632" y="1171558"/>
            <a:ext cx="29289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</a:rPr>
              <a:t>3</a:t>
            </a:r>
            <a:r>
              <a:rPr lang="zh-CN" altLang="en-US" sz="2400" b="1" dirty="0" smtClean="0">
                <a:solidFill>
                  <a:srgbClr val="C00000"/>
                </a:solidFill>
              </a:rPr>
              <a:t>、转辙机的分类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  <p:sp>
        <p:nvSpPr>
          <p:cNvPr id="30" name="燕尾形 29"/>
          <p:cNvSpPr/>
          <p:nvPr/>
        </p:nvSpPr>
        <p:spPr>
          <a:xfrm>
            <a:off x="619880" y="1242996"/>
            <a:ext cx="214314" cy="285752"/>
          </a:xfrm>
          <a:prstGeom prst="chevron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1" name="燕尾形 30"/>
          <p:cNvSpPr/>
          <p:nvPr/>
        </p:nvSpPr>
        <p:spPr>
          <a:xfrm>
            <a:off x="405566" y="1242996"/>
            <a:ext cx="214314" cy="285752"/>
          </a:xfrm>
          <a:prstGeom prst="chevron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835118" y="2314566"/>
            <a:ext cx="1390124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chemeClr val="hlink"/>
                </a:solidFill>
              </a:rPr>
              <a:t>3.8S</a:t>
            </a:r>
            <a:r>
              <a:rPr lang="zh-CN" altLang="en-US" b="1" dirty="0" smtClean="0">
                <a:solidFill>
                  <a:schemeClr val="hlink"/>
                </a:solidFill>
              </a:rPr>
              <a:t>以上</a:t>
            </a:r>
            <a:endParaRPr lang="zh-CN" altLang="en-US" dirty="0"/>
          </a:p>
        </p:txBody>
      </p:sp>
      <p:sp>
        <p:nvSpPr>
          <p:cNvPr id="33" name="矩形 32"/>
          <p:cNvSpPr/>
          <p:nvPr/>
        </p:nvSpPr>
        <p:spPr>
          <a:xfrm>
            <a:off x="7835118" y="3457574"/>
            <a:ext cx="1390124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chemeClr val="hlink"/>
                </a:solidFill>
              </a:rPr>
              <a:t>0.8S</a:t>
            </a:r>
            <a:r>
              <a:rPr lang="zh-CN" altLang="en-US" b="1" dirty="0" smtClean="0">
                <a:solidFill>
                  <a:schemeClr val="hlink"/>
                </a:solidFill>
              </a:rPr>
              <a:t>以下</a:t>
            </a:r>
            <a:endParaRPr lang="zh-CN" altLang="en-US" dirty="0"/>
          </a:p>
        </p:txBody>
      </p:sp>
      <p:sp>
        <p:nvSpPr>
          <p:cNvPr id="34" name="矩形 33"/>
          <p:cNvSpPr/>
          <p:nvPr/>
        </p:nvSpPr>
        <p:spPr>
          <a:xfrm>
            <a:off x="7763680" y="4457706"/>
            <a:ext cx="1545616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chemeClr val="hlink"/>
                </a:solidFill>
              </a:rPr>
              <a:t>间接锁闭 </a:t>
            </a:r>
            <a:endParaRPr lang="zh-CN" altLang="en-US" dirty="0"/>
          </a:p>
        </p:txBody>
      </p:sp>
      <p:sp>
        <p:nvSpPr>
          <p:cNvPr id="35" name="矩形 34"/>
          <p:cNvSpPr/>
          <p:nvPr/>
        </p:nvSpPr>
        <p:spPr>
          <a:xfrm>
            <a:off x="7763680" y="5672152"/>
            <a:ext cx="1473480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chemeClr val="hlink"/>
                </a:solidFill>
              </a:rPr>
              <a:t>直接锁闭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7070" y="314302"/>
            <a:ext cx="3130219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2.4.2  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转辙机概述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05632" y="1171558"/>
            <a:ext cx="29289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</a:rPr>
              <a:t>3</a:t>
            </a:r>
            <a:r>
              <a:rPr lang="zh-CN" altLang="en-US" sz="2400" b="1" dirty="0" smtClean="0">
                <a:solidFill>
                  <a:srgbClr val="C00000"/>
                </a:solidFill>
              </a:rPr>
              <a:t>、转辙机的分类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  <p:sp>
        <p:nvSpPr>
          <p:cNvPr id="4" name="燕尾形 3"/>
          <p:cNvSpPr/>
          <p:nvPr/>
        </p:nvSpPr>
        <p:spPr>
          <a:xfrm>
            <a:off x="619880" y="1242996"/>
            <a:ext cx="214314" cy="285752"/>
          </a:xfrm>
          <a:prstGeom prst="chevron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燕尾形 4"/>
          <p:cNvSpPr/>
          <p:nvPr/>
        </p:nvSpPr>
        <p:spPr>
          <a:xfrm>
            <a:off x="405566" y="1242996"/>
            <a:ext cx="214314" cy="285752"/>
          </a:xfrm>
          <a:prstGeom prst="chevron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62756" y="5100648"/>
            <a:ext cx="5072098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1" name="组合 35"/>
          <p:cNvGrpSpPr/>
          <p:nvPr/>
        </p:nvGrpSpPr>
        <p:grpSpPr bwMode="auto">
          <a:xfrm>
            <a:off x="811133" y="2386004"/>
            <a:ext cx="2562259" cy="700355"/>
            <a:chOff x="3758371" y="1984"/>
            <a:chExt cx="2867470" cy="1230312"/>
          </a:xfrm>
        </p:grpSpPr>
        <p:sp>
          <p:nvSpPr>
            <p:cNvPr id="13" name="圆角矩形 12"/>
            <p:cNvSpPr/>
            <p:nvPr/>
          </p:nvSpPr>
          <p:spPr>
            <a:xfrm>
              <a:off x="3758371" y="1984"/>
              <a:ext cx="2867470" cy="1230312"/>
            </a:xfrm>
            <a:prstGeom prst="roundRect">
              <a:avLst>
                <a:gd name="adj" fmla="val 10000"/>
              </a:avLst>
            </a:prstGeom>
            <a:gradFill rotWithShape="1">
              <a:gsLst>
                <a:gs pos="0">
                  <a:srgbClr val="AC66BB">
                    <a:hueOff val="0"/>
                    <a:satOff val="0"/>
                    <a:lumOff val="0"/>
                    <a:alphaOff val="0"/>
                    <a:tint val="74000"/>
                  </a:srgbClr>
                </a:gs>
                <a:gs pos="49000">
                  <a:srgbClr val="AC66BB">
                    <a:hueOff val="0"/>
                    <a:satOff val="0"/>
                    <a:lumOff val="0"/>
                    <a:alphaOff val="0"/>
                    <a:tint val="96000"/>
                    <a:shade val="84000"/>
                    <a:satMod val="110000"/>
                  </a:srgbClr>
                </a:gs>
                <a:gs pos="49100">
                  <a:srgbClr val="AC66BB">
                    <a:hueOff val="0"/>
                    <a:satOff val="0"/>
                    <a:lumOff val="0"/>
                    <a:alphaOff val="0"/>
                    <a:shade val="55000"/>
                    <a:satMod val="150000"/>
                  </a:srgbClr>
                </a:gs>
                <a:gs pos="92000">
                  <a:srgbClr val="AC66BB">
                    <a:hueOff val="0"/>
                    <a:satOff val="0"/>
                    <a:lumOff val="0"/>
                    <a:alphaOff val="0"/>
                    <a:tint val="98000"/>
                    <a:shade val="90000"/>
                    <a:satMod val="128000"/>
                  </a:srgbClr>
                </a:gs>
                <a:gs pos="100000">
                  <a:srgbClr val="AC66BB">
                    <a:hueOff val="0"/>
                    <a:satOff val="0"/>
                    <a:lumOff val="0"/>
                    <a:alphaOff val="0"/>
                    <a:tint val="90000"/>
                    <a:shade val="97000"/>
                    <a:satMod val="128000"/>
                  </a:srgbClr>
                </a:gs>
              </a:gsLst>
              <a:lin ang="5400000" scaled="1"/>
            </a:gradFill>
            <a:ln>
              <a:noFill/>
            </a:ln>
            <a:effectLst>
              <a:outerShdw blurRad="39000" dist="25400" dir="5400000" rotWithShape="0">
                <a:srgbClr val="AC66BB">
                  <a:hueOff val="0"/>
                  <a:satOff val="0"/>
                  <a:lumOff val="0"/>
                  <a:alphaOff val="0"/>
                  <a:shade val="33000"/>
                  <a:alpha val="83000"/>
                </a:srgbClr>
              </a:outerShdw>
            </a:effectLst>
            <a:scene3d>
              <a:camera prst="orthographicFront" fov="0">
                <a:rot lat="0" lon="0" rev="0"/>
              </a:camera>
              <a:lightRig rig="contrasting" dir="t">
                <a:rot lat="0" lon="0" rev="1500000"/>
              </a:lightRig>
            </a:scene3d>
            <a:sp3d extrusionH="127000" prstMaterial="powder">
              <a:bevelT w="50800" h="63500"/>
            </a:sp3d>
          </p:spPr>
        </p:sp>
        <p:sp>
          <p:nvSpPr>
            <p:cNvPr id="14" name="圆角矩形 8"/>
            <p:cNvSpPr/>
            <p:nvPr/>
          </p:nvSpPr>
          <p:spPr>
            <a:xfrm>
              <a:off x="3870335" y="38239"/>
              <a:ext cx="2675559" cy="115733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38100" tIns="38100" rIns="38100" bIns="38100" spcCol="1270" anchor="ctr"/>
            <a:lstStyle/>
            <a:p>
              <a:pPr algn="ctr" defTabSz="2667000" fontAlgn="auto">
                <a:lnSpc>
                  <a:spcPct val="90000"/>
                </a:lnSpc>
                <a:spcBef>
                  <a:spcPts val="0"/>
                </a:spcBef>
                <a:spcAft>
                  <a:spcPct val="35000"/>
                </a:spcAft>
                <a:defRPr/>
              </a:pPr>
              <a:r>
                <a:rPr lang="zh-CN" altLang="en-US" sz="2400" b="1" kern="0" dirty="0">
                  <a:solidFill>
                    <a:sysClr val="window" lastClr="FFFFFF"/>
                  </a:solidFill>
                  <a:latin typeface="宋体" panose="02010600030101010101" pitchFamily="2" charset="-122"/>
                </a:rPr>
                <a:t>内锁闭转辙机</a:t>
              </a:r>
              <a:endParaRPr lang="zh-CN" altLang="en-US" sz="2400" b="1" kern="0" dirty="0">
                <a:solidFill>
                  <a:sysClr val="window" lastClr="FFFFFF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6" name="组合 39"/>
          <p:cNvGrpSpPr/>
          <p:nvPr/>
        </p:nvGrpSpPr>
        <p:grpSpPr bwMode="auto">
          <a:xfrm>
            <a:off x="6597611" y="2314566"/>
            <a:ext cx="2626900" cy="700193"/>
            <a:chOff x="3540125" y="2831703"/>
            <a:chExt cx="2940410" cy="1230312"/>
          </a:xfrm>
        </p:grpSpPr>
        <p:sp>
          <p:nvSpPr>
            <p:cNvPr id="18" name="圆角矩形 17"/>
            <p:cNvSpPr/>
            <p:nvPr/>
          </p:nvSpPr>
          <p:spPr>
            <a:xfrm>
              <a:off x="3540125" y="2831703"/>
              <a:ext cx="2940410" cy="1230312"/>
            </a:xfrm>
            <a:prstGeom prst="roundRect">
              <a:avLst>
                <a:gd name="adj" fmla="val 10000"/>
              </a:avLst>
            </a:prstGeom>
            <a:gradFill rotWithShape="1">
              <a:gsLst>
                <a:gs pos="0">
                  <a:srgbClr val="AC66BB">
                    <a:hueOff val="0"/>
                    <a:satOff val="0"/>
                    <a:lumOff val="0"/>
                    <a:alphaOff val="0"/>
                    <a:tint val="74000"/>
                  </a:srgbClr>
                </a:gs>
                <a:gs pos="49000">
                  <a:srgbClr val="AC66BB">
                    <a:hueOff val="0"/>
                    <a:satOff val="0"/>
                    <a:lumOff val="0"/>
                    <a:alphaOff val="0"/>
                    <a:tint val="96000"/>
                    <a:shade val="84000"/>
                    <a:satMod val="110000"/>
                  </a:srgbClr>
                </a:gs>
                <a:gs pos="49100">
                  <a:srgbClr val="AC66BB">
                    <a:hueOff val="0"/>
                    <a:satOff val="0"/>
                    <a:lumOff val="0"/>
                    <a:alphaOff val="0"/>
                    <a:shade val="55000"/>
                    <a:satMod val="150000"/>
                  </a:srgbClr>
                </a:gs>
                <a:gs pos="92000">
                  <a:srgbClr val="AC66BB">
                    <a:hueOff val="0"/>
                    <a:satOff val="0"/>
                    <a:lumOff val="0"/>
                    <a:alphaOff val="0"/>
                    <a:tint val="98000"/>
                    <a:shade val="90000"/>
                    <a:satMod val="128000"/>
                  </a:srgbClr>
                </a:gs>
                <a:gs pos="100000">
                  <a:srgbClr val="AC66BB">
                    <a:hueOff val="0"/>
                    <a:satOff val="0"/>
                    <a:lumOff val="0"/>
                    <a:alphaOff val="0"/>
                    <a:tint val="90000"/>
                    <a:shade val="97000"/>
                    <a:satMod val="128000"/>
                  </a:srgbClr>
                </a:gs>
              </a:gsLst>
              <a:lin ang="5400000" scaled="1"/>
            </a:gradFill>
            <a:ln>
              <a:noFill/>
            </a:ln>
            <a:effectLst>
              <a:outerShdw blurRad="39000" dist="25400" dir="5400000" rotWithShape="0">
                <a:srgbClr val="AC66BB">
                  <a:hueOff val="0"/>
                  <a:satOff val="0"/>
                  <a:lumOff val="0"/>
                  <a:alphaOff val="0"/>
                  <a:shade val="33000"/>
                  <a:alpha val="83000"/>
                </a:srgbClr>
              </a:outerShdw>
            </a:effectLst>
            <a:scene3d>
              <a:camera prst="orthographicFront" fov="0">
                <a:rot lat="0" lon="0" rev="0"/>
              </a:camera>
              <a:lightRig rig="contrasting" dir="t">
                <a:rot lat="0" lon="0" rev="1500000"/>
              </a:lightRig>
            </a:scene3d>
            <a:sp3d extrusionH="127000" prstMaterial="powder">
              <a:bevelT w="50800" h="63500"/>
            </a:sp3d>
          </p:spPr>
        </p:sp>
        <p:sp>
          <p:nvSpPr>
            <p:cNvPr id="19" name="圆角矩形 16"/>
            <p:cNvSpPr/>
            <p:nvPr/>
          </p:nvSpPr>
          <p:spPr>
            <a:xfrm>
              <a:off x="3575202" y="2868151"/>
              <a:ext cx="2745406" cy="1157603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38100" tIns="38100" rIns="38100" bIns="38100" spcCol="1270" anchor="ctr"/>
            <a:lstStyle/>
            <a:p>
              <a:pPr algn="ctr" defTabSz="2667000" fontAlgn="auto">
                <a:lnSpc>
                  <a:spcPct val="90000"/>
                </a:lnSpc>
                <a:spcBef>
                  <a:spcPts val="0"/>
                </a:spcBef>
                <a:spcAft>
                  <a:spcPct val="35000"/>
                </a:spcAft>
                <a:defRPr/>
              </a:pPr>
              <a:r>
                <a:rPr lang="zh-CN" altLang="en-US" sz="2400" b="1" kern="0" dirty="0">
                  <a:solidFill>
                    <a:sysClr val="window" lastClr="FFFFFF"/>
                  </a:solidFill>
                  <a:latin typeface="宋体" panose="02010600030101010101" pitchFamily="2" charset="-122"/>
                </a:rPr>
                <a:t>外锁闭转辙机</a:t>
              </a:r>
              <a:endParaRPr lang="zh-CN" altLang="en-US" sz="2400" b="1" kern="0" dirty="0">
                <a:solidFill>
                  <a:sysClr val="window" lastClr="FFFFFF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1239761" y="3600450"/>
            <a:ext cx="1545616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chemeClr val="hlink"/>
                </a:solidFill>
              </a:rPr>
              <a:t>间接锁闭 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9455131" y="2386004"/>
            <a:ext cx="1473480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chemeClr val="hlink"/>
                </a:solidFill>
              </a:rPr>
              <a:t>直接锁闭</a:t>
            </a:r>
            <a:endParaRPr lang="zh-CN" altLang="en-US" dirty="0"/>
          </a:p>
        </p:txBody>
      </p:sp>
      <p:pic>
        <p:nvPicPr>
          <p:cNvPr id="22" name="Picture 5"/>
          <p:cNvPicPr>
            <a:picLocks noChangeAspect="1" noChangeArrowheads="1"/>
          </p:cNvPicPr>
          <p:nvPr/>
        </p:nvPicPr>
        <p:blipFill>
          <a:blip r:embed="rId2"/>
          <a:srcRect t="2222"/>
          <a:stretch>
            <a:fillRect/>
          </a:stretch>
        </p:blipFill>
        <p:spPr bwMode="auto">
          <a:xfrm>
            <a:off x="3811529" y="2100252"/>
            <a:ext cx="2000264" cy="2638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矩形 22"/>
          <p:cNvSpPr/>
          <p:nvPr/>
        </p:nvSpPr>
        <p:spPr>
          <a:xfrm>
            <a:off x="1048508" y="6315094"/>
            <a:ext cx="1415772" cy="338554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zh-CN" altLang="en-US" sz="1600" b="1" dirty="0" smtClean="0"/>
              <a:t>定位锁闭状态</a:t>
            </a:r>
            <a:endParaRPr lang="zh-CN" altLang="en-US" sz="1600" b="1" dirty="0"/>
          </a:p>
        </p:txBody>
      </p:sp>
      <p:sp>
        <p:nvSpPr>
          <p:cNvPr id="24" name="矩形 23"/>
          <p:cNvSpPr/>
          <p:nvPr/>
        </p:nvSpPr>
        <p:spPr>
          <a:xfrm>
            <a:off x="3548838" y="6315094"/>
            <a:ext cx="1425390" cy="338554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zh-CN" altLang="en-US" sz="1600" b="1" dirty="0" smtClean="0"/>
              <a:t>反位锁闭状态</a:t>
            </a:r>
            <a:endParaRPr lang="zh-CN" altLang="en-US" sz="1600" b="1" dirty="0"/>
          </a:p>
        </p:txBody>
      </p:sp>
      <p:sp>
        <p:nvSpPr>
          <p:cNvPr id="25" name="矩形 24"/>
          <p:cNvSpPr/>
          <p:nvPr/>
        </p:nvSpPr>
        <p:spPr>
          <a:xfrm>
            <a:off x="3834590" y="4743458"/>
            <a:ext cx="1963999" cy="338554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zh-CN" sz="1600" b="1" dirty="0" smtClean="0"/>
              <a:t>ZD6</a:t>
            </a:r>
            <a:r>
              <a:rPr lang="zh-CN" altLang="en-US" sz="1600" b="1" dirty="0" smtClean="0">
                <a:solidFill>
                  <a:srgbClr val="333399"/>
                </a:solidFill>
                <a:latin typeface="+mj-ea"/>
              </a:rPr>
              <a:t>系列电动转辙机</a:t>
            </a:r>
            <a:endParaRPr lang="zh-CN" altLang="en-US" sz="1600" b="1" dirty="0"/>
          </a:p>
        </p:txBody>
      </p:sp>
      <p:pic>
        <p:nvPicPr>
          <p:cNvPr id="26" name="Picture 6" descr="凹槽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11859" y="3314698"/>
            <a:ext cx="4227493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矩形 26"/>
          <p:cNvSpPr/>
          <p:nvPr/>
        </p:nvSpPr>
        <p:spPr>
          <a:xfrm>
            <a:off x="10549762" y="4100516"/>
            <a:ext cx="1500198" cy="193899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zh-CN" sz="2000" b="1" dirty="0" smtClean="0"/>
              <a:t>ZY(ZYJ)7(</a:t>
            </a:r>
            <a:r>
              <a:rPr lang="zh-CN" altLang="en-US" sz="2000" b="1" dirty="0" smtClean="0"/>
              <a:t>内外两种锁闭方式</a:t>
            </a:r>
            <a:r>
              <a:rPr lang="en-US" altLang="zh-CN" sz="2000" b="1" dirty="0" smtClean="0"/>
              <a:t>)</a:t>
            </a:r>
            <a:endParaRPr lang="en-US" altLang="zh-CN" sz="2000" b="1" dirty="0" smtClean="0"/>
          </a:p>
          <a:p>
            <a:endParaRPr lang="en-US" altLang="zh-CN" sz="2000" b="1" dirty="0" smtClean="0"/>
          </a:p>
          <a:p>
            <a:r>
              <a:rPr lang="en-US" altLang="zh-CN" sz="2000" b="1" dirty="0" smtClean="0"/>
              <a:t>S700K</a:t>
            </a:r>
            <a:r>
              <a:rPr lang="zh-CN" altLang="en-US" sz="2000" b="1" dirty="0" smtClean="0"/>
              <a:t>（外锁闭）</a:t>
            </a:r>
            <a:endParaRPr lang="zh-CN" altLang="en-US" sz="2000" b="1" dirty="0"/>
          </a:p>
        </p:txBody>
      </p:sp>
      <p:sp>
        <p:nvSpPr>
          <p:cNvPr id="29" name="对角圆角矩形 28"/>
          <p:cNvSpPr/>
          <p:nvPr/>
        </p:nvSpPr>
        <p:spPr>
          <a:xfrm>
            <a:off x="596819" y="1814500"/>
            <a:ext cx="5286412" cy="5000660"/>
          </a:xfrm>
          <a:prstGeom prst="round2DiagRect">
            <a:avLst/>
          </a:prstGeom>
          <a:noFill/>
          <a:ln>
            <a:solidFill>
              <a:srgbClr val="72CD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对角圆角矩形 29"/>
          <p:cNvSpPr/>
          <p:nvPr/>
        </p:nvSpPr>
        <p:spPr>
          <a:xfrm>
            <a:off x="6168982" y="1885938"/>
            <a:ext cx="5880977" cy="4929222"/>
          </a:xfrm>
          <a:prstGeom prst="round2DiagRect">
            <a:avLst/>
          </a:prstGeom>
          <a:noFill/>
          <a:ln>
            <a:solidFill>
              <a:srgbClr val="00AE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7" grpId="0" animBg="1"/>
      <p:bldP spid="30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7070" y="314302"/>
            <a:ext cx="3130219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2.4.2  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转辙机概述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05632" y="1171558"/>
            <a:ext cx="29289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</a:rPr>
              <a:t>3</a:t>
            </a:r>
            <a:r>
              <a:rPr lang="zh-CN" altLang="en-US" sz="2400" b="1" dirty="0" smtClean="0">
                <a:solidFill>
                  <a:srgbClr val="C00000"/>
                </a:solidFill>
              </a:rPr>
              <a:t>、转辙机的分类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  <p:sp>
        <p:nvSpPr>
          <p:cNvPr id="4" name="燕尾形 3"/>
          <p:cNvSpPr/>
          <p:nvPr/>
        </p:nvSpPr>
        <p:spPr>
          <a:xfrm>
            <a:off x="619880" y="1242996"/>
            <a:ext cx="214314" cy="285752"/>
          </a:xfrm>
          <a:prstGeom prst="chevron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燕尾形 4"/>
          <p:cNvSpPr/>
          <p:nvPr/>
        </p:nvSpPr>
        <p:spPr>
          <a:xfrm>
            <a:off x="405566" y="1242996"/>
            <a:ext cx="214314" cy="285752"/>
          </a:xfrm>
          <a:prstGeom prst="chevron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6" name="Picture 2" descr="d:\360浏~1\360\360se\360se6\USERDA~1\Temp\U_3658~1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77004" y="2457442"/>
            <a:ext cx="7300920" cy="3387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8192308" y="2671756"/>
            <a:ext cx="3000396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indent="295275"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rgbClr val="333399"/>
                </a:solidFill>
                <a:latin typeface="+mj-ea"/>
                <a:ea typeface="+mj-ea"/>
                <a:cs typeface="fangsong_gb2312"/>
              </a:rPr>
              <a:t> </a:t>
            </a:r>
            <a:r>
              <a:rPr lang="zh-CN" sz="2400" b="1" dirty="0">
                <a:solidFill>
                  <a:srgbClr val="333399"/>
                </a:solidFill>
                <a:latin typeface="+mj-ea"/>
                <a:ea typeface="+mj-ea"/>
                <a:cs typeface="fangsong_gb2312"/>
              </a:rPr>
              <a:t>外锁闭转辙机不仅锁闭可靠度高，而且列车经过道岔时对转辙机冲击小，有利于减少转辙机故障。</a:t>
            </a:r>
            <a:endParaRPr lang="zh-CN" sz="2400" b="1" dirty="0">
              <a:solidFill>
                <a:srgbClr val="333399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7070" y="314302"/>
            <a:ext cx="3130219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2.4.2  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转辙机概述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05632" y="1171558"/>
            <a:ext cx="29289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</a:rPr>
              <a:t>3</a:t>
            </a:r>
            <a:r>
              <a:rPr lang="zh-CN" altLang="en-US" sz="2400" b="1" dirty="0" smtClean="0">
                <a:solidFill>
                  <a:srgbClr val="C00000"/>
                </a:solidFill>
              </a:rPr>
              <a:t>、转辙机的分类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  <p:sp>
        <p:nvSpPr>
          <p:cNvPr id="4" name="燕尾形 3"/>
          <p:cNvSpPr/>
          <p:nvPr/>
        </p:nvSpPr>
        <p:spPr>
          <a:xfrm>
            <a:off x="619880" y="1242996"/>
            <a:ext cx="214314" cy="285752"/>
          </a:xfrm>
          <a:prstGeom prst="chevron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燕尾形 4"/>
          <p:cNvSpPr/>
          <p:nvPr/>
        </p:nvSpPr>
        <p:spPr>
          <a:xfrm>
            <a:off x="405566" y="1242996"/>
            <a:ext cx="214314" cy="285752"/>
          </a:xfrm>
          <a:prstGeom prst="chevron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6" name="组合 4"/>
          <p:cNvGrpSpPr/>
          <p:nvPr/>
        </p:nvGrpSpPr>
        <p:grpSpPr>
          <a:xfrm>
            <a:off x="1191384" y="3722695"/>
            <a:ext cx="1756294" cy="878147"/>
            <a:chOff x="547668" y="505488"/>
            <a:chExt cx="1756294" cy="878147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7" name="圆角矩形 6"/>
            <p:cNvSpPr/>
            <p:nvPr/>
          </p:nvSpPr>
          <p:spPr>
            <a:xfrm>
              <a:off x="547668" y="505488"/>
              <a:ext cx="1756294" cy="878147"/>
            </a:xfrm>
            <a:prstGeom prst="roundRect">
              <a:avLst>
                <a:gd name="adj" fmla="val 10000"/>
              </a:avLst>
            </a:prstGeom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圆角矩形 4"/>
            <p:cNvSpPr/>
            <p:nvPr/>
          </p:nvSpPr>
          <p:spPr>
            <a:xfrm>
              <a:off x="573388" y="531208"/>
              <a:ext cx="1704854" cy="826707"/>
            </a:xfrm>
            <a:prstGeom prst="rect">
              <a:avLst/>
            </a:prstGeom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5240" tIns="15240" rIns="15240" bIns="15240" spcCol="1270" anchor="ctr"/>
            <a:lstStyle/>
            <a:p>
              <a:pPr algn="ctr" defTabSz="10668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400" b="1" dirty="0">
                  <a:latin typeface="+mj-ea"/>
                  <a:ea typeface="+mj-ea"/>
                </a:rPr>
                <a:t>是否可挤</a:t>
              </a:r>
              <a:endParaRPr lang="zh-CN" altLang="en-US" sz="2400" b="1" dirty="0">
                <a:latin typeface="+mj-ea"/>
                <a:ea typeface="+mj-ea"/>
              </a:endParaRPr>
            </a:p>
          </p:txBody>
        </p:sp>
      </p:grpSp>
      <p:grpSp>
        <p:nvGrpSpPr>
          <p:cNvPr id="9" name="组合 19"/>
          <p:cNvGrpSpPr/>
          <p:nvPr/>
        </p:nvGrpSpPr>
        <p:grpSpPr bwMode="auto">
          <a:xfrm>
            <a:off x="3317058" y="2436811"/>
            <a:ext cx="2914649" cy="877887"/>
            <a:chOff x="4086356" y="1785926"/>
            <a:chExt cx="2914539" cy="878147"/>
          </a:xfrm>
        </p:grpSpPr>
        <p:sp>
          <p:nvSpPr>
            <p:cNvPr id="15" name="直接连接符 6"/>
            <p:cNvSpPr/>
            <p:nvPr/>
          </p:nvSpPr>
          <p:spPr bwMode="auto">
            <a:xfrm rot="19457599">
              <a:off x="4086356" y="2456049"/>
              <a:ext cx="42861" cy="42875"/>
            </a:xfrm>
            <a:prstGeom prst="rect">
              <a:avLst/>
            </a:prstGeom>
            <a:ln w="28575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12700" tIns="0" rIns="12700" bIns="0" spcCol="1270" anchor="ctr"/>
            <a:lstStyle/>
            <a:p>
              <a:pPr algn="ctr" defTabSz="10668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2400" b="1">
                <a:latin typeface="+mj-ea"/>
                <a:ea typeface="+mj-ea"/>
              </a:endParaRPr>
            </a:p>
          </p:txBody>
        </p:sp>
        <p:grpSp>
          <p:nvGrpSpPr>
            <p:cNvPr id="11" name="组合 10"/>
            <p:cNvGrpSpPr/>
            <p:nvPr/>
          </p:nvGrpSpPr>
          <p:grpSpPr bwMode="auto">
            <a:xfrm>
              <a:off x="4459045" y="1785926"/>
              <a:ext cx="2541850" cy="878147"/>
              <a:chOff x="3006481" y="553"/>
              <a:chExt cx="2541850" cy="878147"/>
            </a:xfrm>
          </p:grpSpPr>
          <p:sp>
            <p:nvSpPr>
              <p:cNvPr id="12" name="圆角矩形 11"/>
              <p:cNvSpPr/>
              <p:nvPr/>
            </p:nvSpPr>
            <p:spPr>
              <a:xfrm>
                <a:off x="3006481" y="553"/>
                <a:ext cx="2541850" cy="878147"/>
              </a:xfrm>
              <a:prstGeom prst="roundRect">
                <a:avLst>
                  <a:gd name="adj" fmla="val 10000"/>
                </a:avLst>
              </a:prstGeom>
              <a:ln>
                <a:noFill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/>
              </a:sp3d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3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3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3" name="圆角矩形 8"/>
              <p:cNvSpPr/>
              <p:nvPr/>
            </p:nvSpPr>
            <p:spPr>
              <a:xfrm>
                <a:off x="3032239" y="25961"/>
                <a:ext cx="2490693" cy="82733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15240" tIns="15240" rIns="15240" bIns="15240" spcCol="1270" anchor="ctr"/>
              <a:lstStyle/>
              <a:p>
                <a:pPr algn="ctr" defTabSz="1066800" fontAlgn="auto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zh-CN" altLang="en-US" sz="2400" b="1" dirty="0">
                    <a:latin typeface="+mj-ea"/>
                    <a:ea typeface="+mj-ea"/>
                  </a:rPr>
                  <a:t>可剂型转辙机</a:t>
                </a:r>
                <a:endParaRPr lang="zh-CN" altLang="en-US" sz="2400" b="1" dirty="0"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16" name="组合 20"/>
          <p:cNvGrpSpPr/>
          <p:nvPr/>
        </p:nvGrpSpPr>
        <p:grpSpPr bwMode="auto">
          <a:xfrm>
            <a:off x="3263086" y="5080017"/>
            <a:ext cx="2914648" cy="877887"/>
            <a:chOff x="4086357" y="2795796"/>
            <a:chExt cx="2914538" cy="878147"/>
          </a:xfrm>
        </p:grpSpPr>
        <p:sp>
          <p:nvSpPr>
            <p:cNvPr id="22" name="直接连接符 10"/>
            <p:cNvSpPr/>
            <p:nvPr/>
          </p:nvSpPr>
          <p:spPr bwMode="auto">
            <a:xfrm rot="2142401">
              <a:off x="4086357" y="2960944"/>
              <a:ext cx="42861" cy="42875"/>
            </a:xfrm>
            <a:prstGeom prst="rect">
              <a:avLst/>
            </a:prstGeom>
            <a:ln w="28575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12700" tIns="0" rIns="12700" bIns="0" spcCol="1270" anchor="ctr"/>
            <a:lstStyle/>
            <a:p>
              <a:pPr algn="ctr" defTabSz="10668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2400" b="1">
                <a:latin typeface="+mj-ea"/>
                <a:ea typeface="+mj-ea"/>
              </a:endParaRPr>
            </a:p>
          </p:txBody>
        </p:sp>
        <p:grpSp>
          <p:nvGrpSpPr>
            <p:cNvPr id="18" name="组合 8"/>
            <p:cNvGrpSpPr/>
            <p:nvPr/>
          </p:nvGrpSpPr>
          <p:grpSpPr bwMode="auto">
            <a:xfrm>
              <a:off x="4459045" y="2795796"/>
              <a:ext cx="2541850" cy="878147"/>
              <a:chOff x="3006481" y="1010423"/>
              <a:chExt cx="2541850" cy="878147"/>
            </a:xfrm>
          </p:grpSpPr>
          <p:sp>
            <p:nvSpPr>
              <p:cNvPr id="19" name="圆角矩形 18"/>
              <p:cNvSpPr/>
              <p:nvPr/>
            </p:nvSpPr>
            <p:spPr>
              <a:xfrm>
                <a:off x="3006481" y="1010423"/>
                <a:ext cx="2541850" cy="878147"/>
              </a:xfrm>
              <a:prstGeom prst="roundRect">
                <a:avLst>
                  <a:gd name="adj" fmla="val 10000"/>
                </a:avLst>
              </a:prstGeom>
              <a:ln>
                <a:noFill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/>
              </a:sp3d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3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3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20" name="圆角矩形 12"/>
              <p:cNvSpPr/>
              <p:nvPr/>
            </p:nvSpPr>
            <p:spPr>
              <a:xfrm>
                <a:off x="3032239" y="1035831"/>
                <a:ext cx="2490693" cy="82733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15240" tIns="15240" rIns="15240" bIns="15240" spcCol="1270" anchor="ctr"/>
              <a:lstStyle/>
              <a:p>
                <a:pPr algn="ctr" defTabSz="1066800" fontAlgn="auto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zh-CN" altLang="en-US" sz="2400" b="1" dirty="0">
                    <a:latin typeface="+mj-ea"/>
                    <a:ea typeface="+mj-ea"/>
                  </a:rPr>
                  <a:t>不可挤型转辙机</a:t>
                </a:r>
                <a:endParaRPr lang="zh-CN" altLang="en-US" sz="2400" b="1" dirty="0">
                  <a:latin typeface="+mj-ea"/>
                  <a:ea typeface="+mj-ea"/>
                </a:endParaRPr>
              </a:p>
            </p:txBody>
          </p:sp>
        </p:grpSp>
      </p:grpSp>
      <p:sp>
        <p:nvSpPr>
          <p:cNvPr id="23" name="矩形 22"/>
          <p:cNvSpPr/>
          <p:nvPr/>
        </p:nvSpPr>
        <p:spPr>
          <a:xfrm>
            <a:off x="6694493" y="2293935"/>
            <a:ext cx="4641087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/>
              <a:t>内部设置挤岔保护</a:t>
            </a:r>
            <a:endParaRPr lang="en-US" altLang="zh-CN" b="1" dirty="0" smtClean="0"/>
          </a:p>
          <a:p>
            <a:endParaRPr lang="zh-CN" altLang="en-US" b="1" dirty="0" smtClean="0"/>
          </a:p>
          <a:p>
            <a:r>
              <a:rPr lang="zh-CN" altLang="en-US" b="1" dirty="0" smtClean="0"/>
              <a:t>例：</a:t>
            </a:r>
            <a:r>
              <a:rPr lang="en-US" altLang="zh-CN" b="1" dirty="0" smtClean="0"/>
              <a:t>ZD6</a:t>
            </a:r>
            <a:r>
              <a:rPr lang="zh-CN" altLang="en-US" b="1" dirty="0" smtClean="0"/>
              <a:t>，通过挤切销的折断来保护整机</a:t>
            </a:r>
            <a:endParaRPr lang="zh-CN" altLang="en-US" b="1" dirty="0" smtClean="0"/>
          </a:p>
        </p:txBody>
      </p:sp>
      <p:sp>
        <p:nvSpPr>
          <p:cNvPr id="24" name="矩形 23"/>
          <p:cNvSpPr/>
          <p:nvPr/>
        </p:nvSpPr>
        <p:spPr>
          <a:xfrm>
            <a:off x="6834986" y="5294331"/>
            <a:ext cx="2762295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prstClr val="black"/>
                </a:solidFill>
              </a:rPr>
              <a:t>内部没有挤岔保护</a:t>
            </a:r>
            <a:endParaRPr lang="zh-CN" altLang="en-US" dirty="0"/>
          </a:p>
        </p:txBody>
      </p:sp>
      <p:grpSp>
        <p:nvGrpSpPr>
          <p:cNvPr id="28" name="组合 27"/>
          <p:cNvGrpSpPr/>
          <p:nvPr/>
        </p:nvGrpSpPr>
        <p:grpSpPr>
          <a:xfrm>
            <a:off x="2992732" y="2846731"/>
            <a:ext cx="669702" cy="2678806"/>
            <a:chOff x="2421228" y="2653048"/>
            <a:chExt cx="669702" cy="2678806"/>
          </a:xfrm>
        </p:grpSpPr>
        <p:sp>
          <p:nvSpPr>
            <p:cNvPr id="26" name="任意多边形 25"/>
            <p:cNvSpPr/>
            <p:nvPr/>
          </p:nvSpPr>
          <p:spPr>
            <a:xfrm>
              <a:off x="2807594" y="2653048"/>
              <a:ext cx="283336" cy="2678806"/>
            </a:xfrm>
            <a:custGeom>
              <a:avLst/>
              <a:gdLst>
                <a:gd name="connsiteX0" fmla="*/ 283336 w 283336"/>
                <a:gd name="connsiteY0" fmla="*/ 0 h 2678806"/>
                <a:gd name="connsiteX1" fmla="*/ 0 w 283336"/>
                <a:gd name="connsiteY1" fmla="*/ 0 h 2678806"/>
                <a:gd name="connsiteX2" fmla="*/ 0 w 283336"/>
                <a:gd name="connsiteY2" fmla="*/ 2678806 h 2678806"/>
                <a:gd name="connsiteX3" fmla="*/ 270457 w 283336"/>
                <a:gd name="connsiteY3" fmla="*/ 2678806 h 2678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336" h="2678806">
                  <a:moveTo>
                    <a:pt x="283336" y="0"/>
                  </a:moveTo>
                  <a:lnTo>
                    <a:pt x="0" y="0"/>
                  </a:lnTo>
                  <a:lnTo>
                    <a:pt x="0" y="2678806"/>
                  </a:lnTo>
                  <a:lnTo>
                    <a:pt x="270457" y="2678806"/>
                  </a:lnTo>
                </a:path>
              </a:pathLst>
            </a:custGeom>
            <a:ln w="38100">
              <a:solidFill>
                <a:srgbClr val="0303E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2421228" y="3979572"/>
              <a:ext cx="386366" cy="0"/>
            </a:xfrm>
            <a:custGeom>
              <a:avLst/>
              <a:gdLst>
                <a:gd name="connsiteX0" fmla="*/ 0 w 386366"/>
                <a:gd name="connsiteY0" fmla="*/ 0 h 0"/>
                <a:gd name="connsiteX1" fmla="*/ 386366 w 386366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6366">
                  <a:moveTo>
                    <a:pt x="0" y="0"/>
                  </a:moveTo>
                  <a:lnTo>
                    <a:pt x="386366" y="0"/>
                  </a:lnTo>
                </a:path>
              </a:pathLst>
            </a:custGeom>
            <a:ln w="38100">
              <a:solidFill>
                <a:srgbClr val="0303E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7070" y="314302"/>
            <a:ext cx="3130219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2.4.2  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转辙机概述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05632" y="1171558"/>
            <a:ext cx="29289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</a:rPr>
              <a:t>4</a:t>
            </a:r>
            <a:r>
              <a:rPr lang="zh-CN" altLang="en-US" sz="2400" b="1" dirty="0" smtClean="0">
                <a:solidFill>
                  <a:srgbClr val="C00000"/>
                </a:solidFill>
              </a:rPr>
              <a:t>、转辙机的设置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  <p:sp>
        <p:nvSpPr>
          <p:cNvPr id="4" name="燕尾形 3"/>
          <p:cNvSpPr/>
          <p:nvPr/>
        </p:nvSpPr>
        <p:spPr>
          <a:xfrm>
            <a:off x="619880" y="1242996"/>
            <a:ext cx="214314" cy="285752"/>
          </a:xfrm>
          <a:prstGeom prst="chevron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燕尾形 4"/>
          <p:cNvSpPr/>
          <p:nvPr/>
        </p:nvSpPr>
        <p:spPr>
          <a:xfrm>
            <a:off x="405566" y="1242996"/>
            <a:ext cx="214314" cy="285752"/>
          </a:xfrm>
          <a:prstGeom prst="chevron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91384" y="2100252"/>
            <a:ext cx="1422184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zh-CN" altLang="en-US" sz="2400" b="1" kern="0" dirty="0" smtClean="0">
                <a:solidFill>
                  <a:srgbClr val="FF0000"/>
                </a:solidFill>
                <a:latin typeface="Times New Roman" panose="02020603050405020304" pitchFamily="18" charset="0"/>
                <a:cs typeface="fangsong_gb2312"/>
              </a:rPr>
              <a:t>单机牵引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3477400" y="2100252"/>
            <a:ext cx="3929090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kern="0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一组道岔由一台转辙机牵引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191384" y="2886070"/>
            <a:ext cx="1422184" cy="461665"/>
          </a:xfrm>
          <a:prstGeom prst="rect">
            <a:avLst/>
          </a:prstGeom>
          <a:solidFill>
            <a:srgbClr val="FFFF00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zh-CN" altLang="en-US" sz="2400" b="1" kern="0" dirty="0" smtClean="0">
                <a:solidFill>
                  <a:srgbClr val="FF0000"/>
                </a:solidFill>
                <a:latin typeface="Times New Roman" panose="02020603050405020304" pitchFamily="18" charset="0"/>
                <a:cs typeface="fangsong_gb2312"/>
              </a:rPr>
              <a:t>双机牵引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3477400" y="2886070"/>
            <a:ext cx="3929090" cy="461665"/>
          </a:xfrm>
          <a:prstGeom prst="rect">
            <a:avLst/>
          </a:prstGeom>
          <a:solidFill>
            <a:srgbClr val="FFFF00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kern="0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一组道岔由两台转辙机牵引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1191384" y="3671888"/>
            <a:ext cx="1422184" cy="461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zh-CN" altLang="en-US" sz="2400" b="1" kern="0" dirty="0" smtClean="0">
                <a:solidFill>
                  <a:srgbClr val="FF0000"/>
                </a:solidFill>
                <a:latin typeface="Times New Roman" panose="02020603050405020304" pitchFamily="18" charset="0"/>
                <a:cs typeface="fangsong_gb2312"/>
              </a:rPr>
              <a:t>多机牵引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3477400" y="3671888"/>
            <a:ext cx="3929090" cy="461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kern="0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一组道岔三台以上转辙机牵</a:t>
            </a:r>
            <a:endParaRPr lang="zh-CN" altLang="en-US" dirty="0"/>
          </a:p>
        </p:txBody>
      </p:sp>
      <p:sp>
        <p:nvSpPr>
          <p:cNvPr id="17" name="左右箭头 16"/>
          <p:cNvSpPr/>
          <p:nvPr/>
        </p:nvSpPr>
        <p:spPr>
          <a:xfrm>
            <a:off x="2763020" y="2243128"/>
            <a:ext cx="500066" cy="285752"/>
          </a:xfrm>
          <a:prstGeom prst="left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左右箭头 17"/>
          <p:cNvSpPr/>
          <p:nvPr/>
        </p:nvSpPr>
        <p:spPr>
          <a:xfrm>
            <a:off x="2763020" y="2957508"/>
            <a:ext cx="500066" cy="285752"/>
          </a:xfrm>
          <a:prstGeom prst="left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左右箭头 18"/>
          <p:cNvSpPr/>
          <p:nvPr/>
        </p:nvSpPr>
        <p:spPr>
          <a:xfrm>
            <a:off x="2763020" y="3743326"/>
            <a:ext cx="500066" cy="285752"/>
          </a:xfrm>
          <a:prstGeom prst="leftRightArrow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Picture 2" descr="d:\360浏~1\360\360se\360se6\USERDA~1\Temp\5103B3~1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692242" y="1559590"/>
            <a:ext cx="3745770" cy="2612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91384" y="4420434"/>
            <a:ext cx="4286280" cy="2609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Picture 5" descr="38单开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49102" y="4400581"/>
            <a:ext cx="5884217" cy="2628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4" grpId="0" animBg="1"/>
      <p:bldP spid="17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360浏~1\360\360se\360se6\USERDA~1\Temp\201308~1.JPG"/>
          <p:cNvPicPr>
            <a:picLocks noChangeAspect="1" noChangeArrowheads="1"/>
          </p:cNvPicPr>
          <p:nvPr/>
        </p:nvPicPr>
        <p:blipFill>
          <a:blip r:embed="rId1"/>
          <a:srcRect b="17007"/>
          <a:stretch>
            <a:fillRect/>
          </a:stretch>
        </p:blipFill>
        <p:spPr bwMode="auto">
          <a:xfrm>
            <a:off x="762756" y="3100384"/>
            <a:ext cx="5579984" cy="338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977070" y="314302"/>
            <a:ext cx="3130219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2.4.1  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道岔的组成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grpSp>
        <p:nvGrpSpPr>
          <p:cNvPr id="4" name="组合 9"/>
          <p:cNvGrpSpPr/>
          <p:nvPr/>
        </p:nvGrpSpPr>
        <p:grpSpPr bwMode="auto">
          <a:xfrm>
            <a:off x="334128" y="1457310"/>
            <a:ext cx="11121267" cy="1357312"/>
            <a:chOff x="357158" y="1285860"/>
            <a:chExt cx="8358246" cy="1357322"/>
          </a:xfrm>
        </p:grpSpPr>
        <p:sp>
          <p:nvSpPr>
            <p:cNvPr id="5" name="圆角矩形 4"/>
            <p:cNvSpPr/>
            <p:nvPr/>
          </p:nvSpPr>
          <p:spPr>
            <a:xfrm>
              <a:off x="357158" y="1285860"/>
              <a:ext cx="8358246" cy="1357322"/>
            </a:xfrm>
            <a:prstGeom prst="roundRect">
              <a:avLst/>
            </a:prstGeom>
            <a:solidFill>
              <a:srgbClr val="0066CC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latin typeface="+mj-ea"/>
                <a:ea typeface="+mj-ea"/>
              </a:endParaRPr>
            </a:p>
          </p:txBody>
        </p:sp>
        <p:sp>
          <p:nvSpPr>
            <p:cNvPr id="6" name="TextBox 5"/>
            <p:cNvSpPr txBox="1">
              <a:spLocks noChangeArrowheads="1"/>
            </p:cNvSpPr>
            <p:nvPr/>
          </p:nvSpPr>
          <p:spPr bwMode="auto">
            <a:xfrm>
              <a:off x="357158" y="1371586"/>
              <a:ext cx="8358246" cy="111377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srgbClr val="0060C0"/>
                  </a:solidFill>
                  <a:latin typeface="+mj-ea"/>
                  <a:ea typeface="+mj-ea"/>
                  <a:cs typeface="Times New Roman" panose="02020603050405020304" pitchFamily="18" charset="0"/>
                </a:rPr>
                <a:t>    </a:t>
              </a:r>
              <a:r>
                <a:rPr lang="zh-CN" altLang="en-US" sz="2400" b="1" dirty="0">
                  <a:solidFill>
                    <a:schemeClr val="bg1"/>
                  </a:solidFill>
                  <a:latin typeface="+mj-ea"/>
                  <a:ea typeface="+mj-ea"/>
                  <a:cs typeface="Times New Roman" panose="02020603050405020304" pitchFamily="18" charset="0"/>
                </a:rPr>
                <a:t>道岔是机车车辆从一股道转入或越过另一股道的转辙设备，是轨道的一个重要组成部分，是信号系统中的关键设备和主要控制对象之一。</a:t>
              </a:r>
              <a:endParaRPr lang="zh-CN" altLang="en-US" sz="2400" b="1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endParaRPr>
            </a:p>
          </p:txBody>
        </p:sp>
      </p:grpSp>
      <p:pic>
        <p:nvPicPr>
          <p:cNvPr id="8" name="Picture 35" descr="DSCN075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06424" y="3243260"/>
            <a:ext cx="4139159" cy="3043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7070" y="314302"/>
            <a:ext cx="3130219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2.4.2  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转辙机概述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05632" y="1171558"/>
            <a:ext cx="29289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</a:rPr>
              <a:t>4</a:t>
            </a:r>
            <a:r>
              <a:rPr lang="zh-CN" altLang="en-US" sz="2400" b="1" dirty="0" smtClean="0">
                <a:solidFill>
                  <a:srgbClr val="C00000"/>
                </a:solidFill>
              </a:rPr>
              <a:t>、转辙机的设置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  <p:sp>
        <p:nvSpPr>
          <p:cNvPr id="4" name="燕尾形 3"/>
          <p:cNvSpPr/>
          <p:nvPr/>
        </p:nvSpPr>
        <p:spPr>
          <a:xfrm>
            <a:off x="619880" y="1242996"/>
            <a:ext cx="214314" cy="285752"/>
          </a:xfrm>
          <a:prstGeom prst="chevron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燕尾形 4"/>
          <p:cNvSpPr/>
          <p:nvPr/>
        </p:nvSpPr>
        <p:spPr>
          <a:xfrm>
            <a:off x="405566" y="1242996"/>
            <a:ext cx="214314" cy="285752"/>
          </a:xfrm>
          <a:prstGeom prst="chevron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6" name="Picture 4" descr="DSCN075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262822" y="2243128"/>
            <a:ext cx="39624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可动心轨"/>
          <p:cNvPicPr>
            <a:picLocks noChangeAspect="1" noChangeArrowheads="1"/>
          </p:cNvPicPr>
          <p:nvPr/>
        </p:nvPicPr>
        <p:blipFill>
          <a:blip r:embed="rId2"/>
          <a:srcRect r="14084"/>
          <a:stretch>
            <a:fillRect/>
          </a:stretch>
        </p:blipFill>
        <p:spPr bwMode="auto">
          <a:xfrm>
            <a:off x="5620540" y="2243128"/>
            <a:ext cx="4857784" cy="2787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1191384" y="5243524"/>
            <a:ext cx="9601200" cy="12464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000" b="1" dirty="0" smtClean="0">
                <a:solidFill>
                  <a:srgbClr val="0066FF"/>
                </a:solidFill>
              </a:rPr>
              <a:t>※</a:t>
            </a:r>
            <a:r>
              <a:rPr lang="zh-CN" altLang="en-US" sz="3000" b="1" dirty="0">
                <a:solidFill>
                  <a:schemeClr val="hlink"/>
                </a:solidFill>
              </a:rPr>
              <a:t>右装</a:t>
            </a:r>
            <a:r>
              <a:rPr lang="en-US" altLang="zh-CN" sz="3000" b="1" dirty="0">
                <a:solidFill>
                  <a:srgbClr val="0066FF"/>
                </a:solidFill>
              </a:rPr>
              <a:t>-</a:t>
            </a:r>
            <a:r>
              <a:rPr lang="zh-CN" altLang="en-US" sz="3000" b="1" dirty="0"/>
              <a:t>面对道岔尖轨、岔心，安装直股的右侧转辙机</a:t>
            </a:r>
            <a:endParaRPr lang="zh-CN" altLang="en-US" sz="3000" b="1" dirty="0"/>
          </a:p>
          <a:p>
            <a:pPr algn="l">
              <a:spcBef>
                <a:spcPct val="50000"/>
              </a:spcBef>
            </a:pPr>
            <a:r>
              <a:rPr lang="en-US" altLang="zh-CN" sz="3000" b="1" dirty="0">
                <a:solidFill>
                  <a:srgbClr val="0066FF"/>
                </a:solidFill>
              </a:rPr>
              <a:t>※</a:t>
            </a:r>
            <a:r>
              <a:rPr lang="zh-CN" altLang="en-US" sz="3000" b="1" dirty="0">
                <a:solidFill>
                  <a:schemeClr val="hlink"/>
                </a:solidFill>
              </a:rPr>
              <a:t>左装</a:t>
            </a:r>
            <a:r>
              <a:rPr lang="en-US" altLang="zh-CN" sz="3000" b="1" dirty="0">
                <a:solidFill>
                  <a:srgbClr val="0066FF"/>
                </a:solidFill>
              </a:rPr>
              <a:t>-</a:t>
            </a:r>
            <a:r>
              <a:rPr lang="zh-CN" altLang="en-US" sz="3000" b="1" dirty="0"/>
              <a:t>面对道岔尖轨、岔心，安装直股的左侧转辙机</a:t>
            </a:r>
            <a:endParaRPr lang="zh-CN" altLang="en-US" sz="3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1"/>
          <a:srcRect l="21875" t="28542" r="3906" b="21875"/>
          <a:stretch>
            <a:fillRect/>
          </a:stretch>
        </p:blipFill>
        <p:spPr bwMode="auto">
          <a:xfrm>
            <a:off x="3548838" y="1457310"/>
            <a:ext cx="7309674" cy="5482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977070" y="314302"/>
            <a:ext cx="3130219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2.4.2  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转辙机概述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05632" y="1171558"/>
            <a:ext cx="29289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</a:rPr>
              <a:t>4</a:t>
            </a:r>
            <a:r>
              <a:rPr lang="zh-CN" altLang="en-US" sz="2400" b="1" dirty="0" smtClean="0">
                <a:solidFill>
                  <a:srgbClr val="C00000"/>
                </a:solidFill>
              </a:rPr>
              <a:t>、转辙机的设置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  <p:sp>
        <p:nvSpPr>
          <p:cNvPr id="5" name="燕尾形 4"/>
          <p:cNvSpPr/>
          <p:nvPr/>
        </p:nvSpPr>
        <p:spPr>
          <a:xfrm>
            <a:off x="619880" y="1242996"/>
            <a:ext cx="214314" cy="285752"/>
          </a:xfrm>
          <a:prstGeom prst="chevron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405566" y="1242996"/>
            <a:ext cx="214314" cy="285752"/>
          </a:xfrm>
          <a:prstGeom prst="chevron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405566" y="1242996"/>
            <a:ext cx="82867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5</a:t>
            </a:r>
            <a:r>
              <a:rPr lang="zh-CN" altLang="en-US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、转辙机</a:t>
            </a:r>
            <a:r>
              <a:rPr lang="zh-CN" altLang="en-US" sz="2400" b="1" dirty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的操纵及锁闭</a:t>
            </a:r>
            <a:endParaRPr lang="zh-CN" altLang="en-US" sz="2400" b="1" dirty="0">
              <a:solidFill>
                <a:srgbClr val="333399"/>
              </a:solidFill>
              <a:cs typeface="fangsong_gb2312"/>
            </a:endParaRPr>
          </a:p>
        </p:txBody>
      </p:sp>
      <p:grpSp>
        <p:nvGrpSpPr>
          <p:cNvPr id="3" name="组合 23"/>
          <p:cNvGrpSpPr/>
          <p:nvPr/>
        </p:nvGrpSpPr>
        <p:grpSpPr bwMode="auto">
          <a:xfrm>
            <a:off x="2048640" y="1957376"/>
            <a:ext cx="8358188" cy="4429125"/>
            <a:chOff x="285720" y="1785926"/>
            <a:chExt cx="8358246" cy="4429156"/>
          </a:xfrm>
        </p:grpSpPr>
        <p:sp>
          <p:nvSpPr>
            <p:cNvPr id="4" name="圆角矩形 3"/>
            <p:cNvSpPr/>
            <p:nvPr/>
          </p:nvSpPr>
          <p:spPr>
            <a:xfrm>
              <a:off x="285720" y="2143115"/>
              <a:ext cx="8358246" cy="4071967"/>
            </a:xfrm>
            <a:prstGeom prst="roundRect">
              <a:avLst/>
            </a:prstGeom>
            <a:noFill/>
            <a:ln w="28575" cap="flat" cmpd="sng" algn="ctr">
              <a:solidFill>
                <a:srgbClr val="FFCC66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Perpetua" panose="02020502060401020303"/>
                <a:ea typeface="宋体" panose="02010600030101010101" pitchFamily="2" charset="-122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500034" y="1785926"/>
              <a:ext cx="2357454" cy="642942"/>
              <a:chOff x="428596" y="1214422"/>
              <a:chExt cx="1857388" cy="642942"/>
            </a:xfrm>
            <a:solidFill>
              <a:srgbClr val="0070C0"/>
            </a:solidFill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</p:grpSpPr>
          <p:sp>
            <p:nvSpPr>
              <p:cNvPr id="6" name="圆角矩形 5"/>
              <p:cNvSpPr/>
              <p:nvPr/>
            </p:nvSpPr>
            <p:spPr>
              <a:xfrm>
                <a:off x="428596" y="1214422"/>
                <a:ext cx="1857388" cy="642942"/>
              </a:xfrm>
              <a:prstGeom prst="roundRect">
                <a:avLst/>
              </a:prstGeom>
              <a:grpFill/>
              <a:ln w="12700" cap="flat" cmpd="sng" algn="ctr">
                <a:noFill/>
                <a:prstDash val="solid"/>
              </a:ln>
              <a:effectLst>
                <a:outerShdw blurRad="107950" dist="12700" dir="5400000" algn="ctr">
                  <a:srgbClr val="000000"/>
                </a:outerShdw>
              </a:effectLst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Perpetua" panose="02020502060401020303"/>
                  <a:ea typeface="宋体" panose="02010600030101010101" pitchFamily="2" charset="-122"/>
                </a:endParaRPr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428596" y="1285860"/>
                <a:ext cx="1857388" cy="461665"/>
              </a:xfrm>
              <a:prstGeom prst="rect">
                <a:avLst/>
              </a:prstGeom>
              <a:grpFill/>
              <a:ln>
                <a:noFill/>
              </a:ln>
              <a:effectLst>
                <a:outerShdw blurRad="107950" dist="12700" dir="5400000" algn="ctr">
                  <a:srgbClr val="000000"/>
                </a:outerShdw>
              </a:effectLst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zh-CN" altLang="en-US" sz="2400" b="1" kern="0" dirty="0">
                    <a:solidFill>
                      <a:sysClr val="window" lastClr="FFFFFF"/>
                    </a:solidFill>
                  </a:rPr>
                  <a:t>操纵方式</a:t>
                </a:r>
                <a:endParaRPr lang="zh-CN" altLang="en-US" sz="2400" b="1" kern="0" dirty="0">
                  <a:solidFill>
                    <a:sysClr val="window" lastClr="FFFFFF"/>
                  </a:solidFill>
                </a:endParaRPr>
              </a:p>
            </p:txBody>
          </p:sp>
        </p:grpSp>
      </p:grpSp>
      <p:grpSp>
        <p:nvGrpSpPr>
          <p:cNvPr id="8" name="组合 28"/>
          <p:cNvGrpSpPr/>
          <p:nvPr/>
        </p:nvGrpSpPr>
        <p:grpSpPr bwMode="auto">
          <a:xfrm>
            <a:off x="2405828" y="4656126"/>
            <a:ext cx="7858125" cy="1301750"/>
            <a:chOff x="642910" y="4143380"/>
            <a:chExt cx="7858179" cy="1301415"/>
          </a:xfrm>
        </p:grpSpPr>
        <p:grpSp>
          <p:nvGrpSpPr>
            <p:cNvPr id="9" name="组合 10"/>
            <p:cNvGrpSpPr/>
            <p:nvPr/>
          </p:nvGrpSpPr>
          <p:grpSpPr>
            <a:xfrm>
              <a:off x="642910" y="4143380"/>
              <a:ext cx="2311867" cy="781870"/>
              <a:chOff x="4163258" y="1569626"/>
              <a:chExt cx="2311867" cy="924746"/>
            </a:xfrm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</p:grpSpPr>
          <p:sp>
            <p:nvSpPr>
              <p:cNvPr id="11" name="燕尾形 10"/>
              <p:cNvSpPr/>
              <p:nvPr/>
            </p:nvSpPr>
            <p:spPr>
              <a:xfrm>
                <a:off x="4163258" y="1569626"/>
                <a:ext cx="2311867" cy="924746"/>
              </a:xfrm>
              <a:prstGeom prst="chevron">
                <a:avLst/>
              </a:prstGeom>
              <a:solidFill>
                <a:srgbClr val="FF6600"/>
              </a:solidFill>
              <a:ln w="12700" cap="flat" cmpd="sng" algn="ctr">
                <a:noFill/>
                <a:prstDash val="solid"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sp>
          <p:sp>
            <p:nvSpPr>
              <p:cNvPr id="12" name="燕尾形 6"/>
              <p:cNvSpPr/>
              <p:nvPr/>
            </p:nvSpPr>
            <p:spPr>
              <a:xfrm>
                <a:off x="4625631" y="1569626"/>
                <a:ext cx="1387121" cy="924746"/>
              </a:xfrm>
              <a:prstGeom prst="rect">
                <a:avLst/>
              </a:prstGeom>
              <a:noFill/>
              <a:ln>
                <a:noFill/>
              </a:ln>
              <a:effectLst/>
              <a:sp3d/>
            </p:spPr>
            <p:txBody>
              <a:bodyPr lIns="96012" tIns="32004" rIns="32004" bIns="32004" spcCol="1270" anchor="ctr"/>
              <a:lstStyle/>
              <a:p>
                <a:pPr algn="ctr" defTabSz="1066800" fontAlgn="auto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zh-CN" altLang="en-US" sz="2400" b="1">
                    <a:solidFill>
                      <a:sysClr val="window" lastClr="FFFFFF"/>
                    </a:solidFill>
                    <a:latin typeface="Perpetua" panose="02020502060401020303"/>
                    <a:ea typeface="宋体" panose="02010600030101010101" pitchFamily="2" charset="-122"/>
                  </a:rPr>
                  <a:t>人工转换</a:t>
                </a:r>
                <a:endParaRPr lang="zh-CN" altLang="en-US" sz="2400" b="1" dirty="0">
                  <a:solidFill>
                    <a:sysClr val="window" lastClr="FFFFFF"/>
                  </a:solidFill>
                  <a:latin typeface="Perpetua" panose="02020502060401020303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0" name="Rectangle 1"/>
            <p:cNvSpPr>
              <a:spLocks noChangeArrowheads="1"/>
            </p:cNvSpPr>
            <p:nvPr/>
          </p:nvSpPr>
          <p:spPr bwMode="auto">
            <a:xfrm>
              <a:off x="642910" y="4429056"/>
              <a:ext cx="7858179" cy="1015739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r>
                <a:rPr lang="zh-CN" altLang="zh-CN" sz="1200" kern="0" dirty="0">
                  <a:solidFill>
                    <a:srgbClr val="000000"/>
                  </a:solidFill>
                  <a:latin typeface="Times New Roman" panose="02020603050405020304" pitchFamily="18" charset="0"/>
                  <a:cs typeface="fangsong_gb2312"/>
                </a:rPr>
                <a:t> </a:t>
              </a:r>
              <a:endParaRPr lang="zh-CN" altLang="en-US" sz="900" kern="0" dirty="0">
                <a:solidFill>
                  <a:sysClr val="windowText" lastClr="000000"/>
                </a:solidFill>
              </a:endParaRPr>
            </a:p>
            <a:p>
              <a:pPr algn="just" eaLnBrk="0" hangingPunct="0">
                <a:defRPr/>
              </a:pPr>
              <a:r>
                <a:rPr lang="zh-CN" altLang="en-US" sz="1200" kern="0" dirty="0">
                  <a:solidFill>
                    <a:srgbClr val="000000"/>
                  </a:solidFill>
                  <a:latin typeface="Times New Roman" panose="02020603050405020304" pitchFamily="18" charset="0"/>
                  <a:cs typeface="fangsong_gb2312"/>
                </a:rPr>
                <a:t>                                                            </a:t>
              </a:r>
              <a:r>
                <a:rPr lang="zh-CN" altLang="en-US" sz="2400" b="1" kern="0" dirty="0">
                  <a:solidFill>
                    <a:srgbClr val="333399"/>
                  </a:solidFill>
                  <a:latin typeface="Times New Roman" panose="02020603050405020304" pitchFamily="18" charset="0"/>
                  <a:cs typeface="fangsong_gb2312"/>
                </a:rPr>
                <a:t>停电、转辙机故障以及有关轨道电路故障时，只能使用手摇方式转换道岔。 </a:t>
              </a:r>
              <a:endParaRPr lang="zh-CN" altLang="en-US" sz="2400" b="1" kern="0" dirty="0">
                <a:solidFill>
                  <a:srgbClr val="333399"/>
                </a:solidFill>
              </a:endParaRPr>
            </a:p>
          </p:txBody>
        </p:sp>
      </p:grpSp>
      <p:grpSp>
        <p:nvGrpSpPr>
          <p:cNvPr id="13" name="组合 33"/>
          <p:cNvGrpSpPr/>
          <p:nvPr/>
        </p:nvGrpSpPr>
        <p:grpSpPr bwMode="auto">
          <a:xfrm>
            <a:off x="2262953" y="3028938"/>
            <a:ext cx="8072437" cy="1285875"/>
            <a:chOff x="642910" y="2714620"/>
            <a:chExt cx="8072494" cy="1285884"/>
          </a:xfrm>
        </p:grpSpPr>
        <p:grpSp>
          <p:nvGrpSpPr>
            <p:cNvPr id="14" name="组合 9"/>
            <p:cNvGrpSpPr/>
            <p:nvPr/>
          </p:nvGrpSpPr>
          <p:grpSpPr>
            <a:xfrm>
              <a:off x="714348" y="2714620"/>
              <a:ext cx="2311867" cy="781870"/>
              <a:chOff x="2064274" y="1569626"/>
              <a:chExt cx="2311867" cy="924746"/>
            </a:xfrm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</p:grpSpPr>
          <p:sp>
            <p:nvSpPr>
              <p:cNvPr id="16" name="燕尾形 13"/>
              <p:cNvSpPr/>
              <p:nvPr/>
            </p:nvSpPr>
            <p:spPr>
              <a:xfrm>
                <a:off x="2064274" y="1569626"/>
                <a:ext cx="2311867" cy="924746"/>
              </a:xfrm>
              <a:prstGeom prst="chevron">
                <a:avLst/>
              </a:prstGeom>
              <a:solidFill>
                <a:srgbClr val="00B050"/>
              </a:solidFill>
              <a:ln w="12700" cap="flat" cmpd="sng" algn="ctr">
                <a:noFill/>
                <a:prstDash val="solid"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sp>
          <p:sp>
            <p:nvSpPr>
              <p:cNvPr id="17" name="燕尾形 4"/>
              <p:cNvSpPr/>
              <p:nvPr/>
            </p:nvSpPr>
            <p:spPr>
              <a:xfrm>
                <a:off x="2544951" y="1569626"/>
                <a:ext cx="1387121" cy="924746"/>
              </a:xfrm>
              <a:prstGeom prst="rect">
                <a:avLst/>
              </a:prstGeom>
              <a:noFill/>
              <a:ln>
                <a:noFill/>
              </a:ln>
              <a:effectLst/>
              <a:sp3d/>
            </p:spPr>
            <p:txBody>
              <a:bodyPr lIns="96012" tIns="32004" rIns="32004" bIns="32004" spcCol="1270" anchor="ctr"/>
              <a:lstStyle/>
              <a:p>
                <a:pPr algn="ctr" defTabSz="1066800" fontAlgn="auto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zh-CN" altLang="en-US" sz="2400" b="1" dirty="0">
                    <a:solidFill>
                      <a:sysClr val="window" lastClr="FFFFFF"/>
                    </a:solidFill>
                    <a:latin typeface="Perpetua" panose="02020502060401020303"/>
                    <a:ea typeface="宋体" panose="02010600030101010101" pitchFamily="2" charset="-122"/>
                  </a:rPr>
                  <a:t>电动转换</a:t>
                </a:r>
                <a:endParaRPr lang="zh-CN" altLang="en-US" sz="2400" b="1" dirty="0">
                  <a:solidFill>
                    <a:sysClr val="window" lastClr="FFFFFF"/>
                  </a:solidFill>
                  <a:latin typeface="Perpetua" panose="02020502060401020303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5" name="矩形 14"/>
            <p:cNvSpPr/>
            <p:nvPr/>
          </p:nvSpPr>
          <p:spPr>
            <a:xfrm>
              <a:off x="642910" y="3170236"/>
              <a:ext cx="8072494" cy="83026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ju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kern="0" dirty="0">
                  <a:solidFill>
                    <a:srgbClr val="333399"/>
                  </a:solidFill>
                  <a:latin typeface="+mj-ea"/>
                  <a:ea typeface="+mj-ea"/>
                </a:rPr>
                <a:t>               设备正常时，运行操作人员利用控制台</a:t>
              </a:r>
              <a:r>
                <a:rPr lang="en-US" altLang="zh-CN" sz="2400" b="1" kern="0" dirty="0">
                  <a:solidFill>
                    <a:srgbClr val="333399"/>
                  </a:solidFill>
                  <a:latin typeface="+mj-ea"/>
                  <a:ea typeface="+mj-ea"/>
                </a:rPr>
                <a:t>(</a:t>
              </a:r>
              <a:r>
                <a:rPr lang="zh-CN" altLang="en-US" sz="2400" b="1" kern="0" dirty="0">
                  <a:solidFill>
                    <a:srgbClr val="333399"/>
                  </a:solidFill>
                  <a:latin typeface="+mj-ea"/>
                  <a:ea typeface="+mj-ea"/>
                </a:rPr>
                <a:t>或显示器</a:t>
              </a:r>
              <a:r>
                <a:rPr lang="en-US" altLang="zh-CN" sz="2400" b="1" kern="0" dirty="0">
                  <a:solidFill>
                    <a:srgbClr val="333399"/>
                  </a:solidFill>
                  <a:latin typeface="+mj-ea"/>
                  <a:ea typeface="+mj-ea"/>
                </a:rPr>
                <a:t>)</a:t>
              </a:r>
              <a:r>
                <a:rPr lang="zh-CN" altLang="en-US" sz="2400" b="1" kern="0" dirty="0">
                  <a:solidFill>
                    <a:srgbClr val="333399"/>
                  </a:solidFill>
                  <a:latin typeface="+mj-ea"/>
                  <a:ea typeface="+mj-ea"/>
                </a:rPr>
                <a:t>上的有关按钮进行集中操纵。</a:t>
              </a:r>
              <a:endParaRPr lang="zh-CN" altLang="en-US" sz="2400" b="1" kern="0" dirty="0">
                <a:solidFill>
                  <a:srgbClr val="333399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977070" y="314302"/>
            <a:ext cx="3130219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2.4.2  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转辙机概述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19" name="燕尾形 18"/>
          <p:cNvSpPr/>
          <p:nvPr/>
        </p:nvSpPr>
        <p:spPr>
          <a:xfrm>
            <a:off x="262690" y="1314434"/>
            <a:ext cx="214314" cy="285752"/>
          </a:xfrm>
          <a:prstGeom prst="chevron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燕尾形 19"/>
          <p:cNvSpPr/>
          <p:nvPr/>
        </p:nvSpPr>
        <p:spPr>
          <a:xfrm>
            <a:off x="48376" y="1314434"/>
            <a:ext cx="214314" cy="285752"/>
          </a:xfrm>
          <a:prstGeom prst="chevron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477062" y="1242996"/>
            <a:ext cx="82867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5</a:t>
            </a:r>
            <a:r>
              <a:rPr lang="zh-CN" altLang="en-US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、转辙机</a:t>
            </a:r>
            <a:r>
              <a:rPr lang="zh-CN" altLang="en-US" sz="2400" b="1" dirty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的操纵及锁闭</a:t>
            </a:r>
            <a:endParaRPr lang="zh-CN" altLang="en-US" sz="2400" b="1" dirty="0">
              <a:solidFill>
                <a:srgbClr val="333399"/>
              </a:solidFill>
              <a:cs typeface="fangsong_gb231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77070" y="314302"/>
            <a:ext cx="3130219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2.4.2  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转辙机概述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grpSp>
        <p:nvGrpSpPr>
          <p:cNvPr id="19" name="组合 20"/>
          <p:cNvGrpSpPr/>
          <p:nvPr/>
        </p:nvGrpSpPr>
        <p:grpSpPr bwMode="auto">
          <a:xfrm>
            <a:off x="1548574" y="2100258"/>
            <a:ext cx="8358188" cy="4429125"/>
            <a:chOff x="285720" y="1785926"/>
            <a:chExt cx="8358246" cy="4429156"/>
          </a:xfrm>
        </p:grpSpPr>
        <p:sp>
          <p:nvSpPr>
            <p:cNvPr id="20" name="圆角矩形 19"/>
            <p:cNvSpPr/>
            <p:nvPr/>
          </p:nvSpPr>
          <p:spPr>
            <a:xfrm>
              <a:off x="285720" y="2143115"/>
              <a:ext cx="8358246" cy="4071967"/>
            </a:xfrm>
            <a:prstGeom prst="roundRect">
              <a:avLst/>
            </a:prstGeom>
            <a:noFill/>
            <a:ln w="28575" cap="flat" cmpd="sng" algn="ctr">
              <a:solidFill>
                <a:srgbClr val="1F497D">
                  <a:lumMod val="40000"/>
                  <a:lumOff val="60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Perpetua" panose="02020502060401020303"/>
                <a:ea typeface="宋体" panose="02010600030101010101" pitchFamily="2" charset="-122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500034" y="1785926"/>
              <a:ext cx="2357454" cy="642942"/>
              <a:chOff x="428596" y="1214422"/>
              <a:chExt cx="1857388" cy="642942"/>
            </a:xfrm>
            <a:solidFill>
              <a:srgbClr val="0070C0"/>
            </a:solidFill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</p:grpSpPr>
          <p:sp>
            <p:nvSpPr>
              <p:cNvPr id="22" name="圆角矩形 21"/>
              <p:cNvSpPr/>
              <p:nvPr/>
            </p:nvSpPr>
            <p:spPr>
              <a:xfrm>
                <a:off x="428596" y="1214422"/>
                <a:ext cx="1857388" cy="642942"/>
              </a:xfrm>
              <a:prstGeom prst="roundRect">
                <a:avLst/>
              </a:prstGeom>
              <a:solidFill>
                <a:srgbClr val="7030A0"/>
              </a:solidFill>
              <a:ln w="12700" cap="flat" cmpd="sng" algn="ctr">
                <a:noFill/>
                <a:prstDash val="solid"/>
              </a:ln>
              <a:effectLst>
                <a:outerShdw blurRad="107950" dist="12700" dir="5400000" algn="ctr">
                  <a:srgbClr val="000000"/>
                </a:outerShdw>
              </a:effectLst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Perpetua" panose="02020502060401020303"/>
                  <a:ea typeface="宋体" panose="02010600030101010101" pitchFamily="2" charset="-122"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428596" y="1285860"/>
                <a:ext cx="1857388" cy="461665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107950" dist="12700" dir="5400000" algn="ctr">
                  <a:srgbClr val="000000"/>
                </a:outerShdw>
              </a:effectLst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zh-CN" altLang="en-US" sz="2400" b="1" kern="0" dirty="0">
                    <a:solidFill>
                      <a:sysClr val="window" lastClr="FFFFFF"/>
                    </a:solidFill>
                  </a:rPr>
                  <a:t>锁闭方式</a:t>
                </a:r>
                <a:endParaRPr lang="zh-CN" altLang="en-US" sz="2400" b="1" kern="0" dirty="0">
                  <a:solidFill>
                    <a:sysClr val="window" lastClr="FFFFFF"/>
                  </a:solidFill>
                </a:endParaRPr>
              </a:p>
            </p:txBody>
          </p:sp>
        </p:grpSp>
      </p:grpSp>
      <p:sp>
        <p:nvSpPr>
          <p:cNvPr id="24" name="Rectangle 1"/>
          <p:cNvSpPr>
            <a:spLocks noChangeArrowheads="1"/>
          </p:cNvSpPr>
          <p:nvPr/>
        </p:nvSpPr>
        <p:spPr bwMode="auto">
          <a:xfrm>
            <a:off x="1620012" y="2886070"/>
            <a:ext cx="8215312" cy="1200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indent="300355"/>
            <a:r>
              <a:rPr lang="en-US" altLang="zh-CN" sz="2400" b="1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    </a:t>
            </a:r>
            <a:r>
              <a:rPr lang="zh-CN" sz="2400" b="1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对道岔实施锁闭指的是通过机械及电气方式将列车正在经过，或已发出指令允许列车经过</a:t>
            </a:r>
            <a:r>
              <a:rPr lang="en-US" altLang="zh-CN" sz="2400" b="1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(</a:t>
            </a:r>
            <a:r>
              <a:rPr lang="zh-CN" altLang="en-US" sz="2400" b="1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例如办理好进路</a:t>
            </a:r>
            <a:r>
              <a:rPr lang="en-US" altLang="zh-CN" sz="2400" b="1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)</a:t>
            </a:r>
            <a:r>
              <a:rPr lang="zh-CN" altLang="en-US" sz="2400" b="1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的道岔进行固定，防止道岔错误转换。</a:t>
            </a:r>
            <a:endParaRPr lang="zh-CN" altLang="en-US" sz="2400" b="1">
              <a:solidFill>
                <a:srgbClr val="333399"/>
              </a:solidFill>
              <a:cs typeface="fangsong_gb231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2230848" y="4430911"/>
            <a:ext cx="2316705" cy="1741301"/>
            <a:chOff x="-55" y="2473"/>
            <a:chExt cx="1745201" cy="1741301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26" name="上箭头 25"/>
            <p:cNvSpPr/>
            <p:nvPr/>
          </p:nvSpPr>
          <p:spPr>
            <a:xfrm rot="16200000">
              <a:off x="1895" y="523"/>
              <a:ext cx="1741301" cy="1745201"/>
            </a:xfrm>
            <a:prstGeom prst="upArrow">
              <a:avLst>
                <a:gd name="adj1" fmla="val 50000"/>
                <a:gd name="adj2" fmla="val 35000"/>
              </a:avLst>
            </a:prstGeom>
            <a:blipFill>
              <a:blip r:embed="rId1">
                <a:duotone>
                  <a:srgbClr val="4BACC6">
                    <a:hueOff val="0"/>
                    <a:satOff val="0"/>
                    <a:lumOff val="0"/>
                    <a:alphaOff val="0"/>
                    <a:shade val="22000"/>
                    <a:satMod val="160000"/>
                  </a:srgbClr>
                  <a:srgbClr val="4BACC6">
                    <a:hueOff val="0"/>
                    <a:satOff val="0"/>
                    <a:lumOff val="0"/>
                    <a:alphaOff val="0"/>
                    <a:shade val="45000"/>
                    <a:satMod val="100000"/>
                  </a:srgbClr>
                </a:duotone>
              </a:blip>
              <a:tile tx="0" ty="0" sx="65000" sy="65000" flip="none" algn="ctr"/>
            </a:blipFill>
            <a:ln>
              <a:noFill/>
            </a:ln>
            <a:effectLst>
              <a:outerShdw blurRad="38100" dist="25400" dir="5400000" algn="t" rotWithShape="0">
                <a:srgbClr val="000000">
                  <a:alpha val="50000"/>
                </a:srgbClr>
              </a:outerShdw>
            </a:effectLst>
            <a:sp3d prstMaterial="plastic">
              <a:bevelT w="127000" h="25400" prst="relaxedInset"/>
            </a:sp3d>
          </p:spPr>
        </p:sp>
        <p:sp>
          <p:nvSpPr>
            <p:cNvPr id="27" name="上箭头 4"/>
            <p:cNvSpPr/>
            <p:nvPr/>
          </p:nvSpPr>
          <p:spPr>
            <a:xfrm rot="21600000">
              <a:off x="304673" y="437798"/>
              <a:ext cx="1440473" cy="870651"/>
            </a:xfrm>
            <a:prstGeom prst="rect">
              <a:avLst/>
            </a:prstGeom>
            <a:noFill/>
            <a:ln>
              <a:noFill/>
            </a:ln>
            <a:effectLst/>
            <a:sp3d/>
          </p:spPr>
          <p:txBody>
            <a:bodyPr lIns="170688" tIns="170688" rIns="170688" bIns="170688" spcCol="1270" anchor="ctr"/>
            <a:lstStyle/>
            <a:p>
              <a:pPr algn="ctr" defTabSz="10668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400" b="1" dirty="0">
                  <a:solidFill>
                    <a:sysClr val="window" lastClr="FFFFFF"/>
                  </a:solidFill>
                  <a:latin typeface="Perpetua" panose="02020502060401020303"/>
                  <a:ea typeface="宋体" panose="02010600030101010101" pitchFamily="2" charset="-122"/>
                </a:rPr>
                <a:t>机械锁闭</a:t>
              </a:r>
              <a:endParaRPr lang="zh-CN" altLang="en-US" sz="2400" b="1" dirty="0">
                <a:solidFill>
                  <a:sysClr val="window" lastClr="FFFFFF"/>
                </a:solidFill>
                <a:latin typeface="Perpetua" panose="02020502060401020303"/>
                <a:ea typeface="宋体" panose="02010600030101010101" pitchFamily="2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017194" y="4428471"/>
            <a:ext cx="2318092" cy="1741301"/>
            <a:chOff x="2642689" y="33"/>
            <a:chExt cx="1746246" cy="1741301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29" name="上箭头 28"/>
            <p:cNvSpPr/>
            <p:nvPr/>
          </p:nvSpPr>
          <p:spPr>
            <a:xfrm rot="5400000">
              <a:off x="2645161" y="-2439"/>
              <a:ext cx="1741301" cy="1746246"/>
            </a:xfrm>
            <a:prstGeom prst="upArrow">
              <a:avLst>
                <a:gd name="adj1" fmla="val 50000"/>
                <a:gd name="adj2" fmla="val 35000"/>
              </a:avLst>
            </a:prstGeom>
            <a:blipFill>
              <a:blip r:embed="rId1">
                <a:duotone>
                  <a:srgbClr val="4BACC6">
                    <a:hueOff val="-9933876"/>
                    <a:satOff val="39811"/>
                    <a:lumOff val="8628"/>
                    <a:alphaOff val="0"/>
                    <a:shade val="22000"/>
                    <a:satMod val="160000"/>
                  </a:srgbClr>
                  <a:srgbClr val="4BACC6">
                    <a:hueOff val="-9933876"/>
                    <a:satOff val="39811"/>
                    <a:lumOff val="8628"/>
                    <a:alphaOff val="0"/>
                    <a:shade val="45000"/>
                    <a:satMod val="100000"/>
                  </a:srgbClr>
                </a:duotone>
              </a:blip>
              <a:tile tx="0" ty="0" sx="65000" sy="65000" flip="none" algn="ctr"/>
            </a:blipFill>
            <a:ln>
              <a:noFill/>
            </a:ln>
            <a:effectLst>
              <a:outerShdw blurRad="38100" dist="25400" dir="5400000" algn="t" rotWithShape="0">
                <a:srgbClr val="000000">
                  <a:alpha val="50000"/>
                </a:srgbClr>
              </a:outerShdw>
            </a:effectLst>
            <a:sp3d prstMaterial="plastic">
              <a:bevelT w="127000" h="25400" prst="relaxedInset"/>
            </a:sp3d>
          </p:spPr>
        </p:sp>
        <p:sp>
          <p:nvSpPr>
            <p:cNvPr id="30" name="上箭头 6"/>
            <p:cNvSpPr/>
            <p:nvPr/>
          </p:nvSpPr>
          <p:spPr>
            <a:xfrm>
              <a:off x="2642689" y="435358"/>
              <a:ext cx="1441518" cy="870651"/>
            </a:xfrm>
            <a:prstGeom prst="rect">
              <a:avLst/>
            </a:prstGeom>
            <a:noFill/>
            <a:ln>
              <a:noFill/>
            </a:ln>
            <a:effectLst/>
            <a:sp3d/>
          </p:spPr>
          <p:txBody>
            <a:bodyPr lIns="170688" tIns="170688" rIns="170688" bIns="170688" spcCol="1270" anchor="ctr"/>
            <a:lstStyle/>
            <a:p>
              <a:pPr algn="ctr" defTabSz="10668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400" b="1" dirty="0">
                  <a:solidFill>
                    <a:sysClr val="window" lastClr="FFFFFF"/>
                  </a:solidFill>
                  <a:latin typeface="Perpetua" panose="02020502060401020303"/>
                  <a:ea typeface="宋体" panose="02010600030101010101" pitchFamily="2" charset="-122"/>
                </a:rPr>
                <a:t>电气锁闭</a:t>
              </a:r>
              <a:endParaRPr lang="zh-CN" altLang="en-US" sz="2400" b="1" dirty="0">
                <a:solidFill>
                  <a:sysClr val="window" lastClr="FFFFFF"/>
                </a:solidFill>
                <a:latin typeface="Perpetua" panose="02020502060401020303"/>
                <a:ea typeface="宋体" panose="02010600030101010101" pitchFamily="2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 bwMode="auto">
          <a:xfrm>
            <a:off x="4945824" y="4386258"/>
            <a:ext cx="1785938" cy="1785937"/>
            <a:chOff x="3428992" y="4143380"/>
            <a:chExt cx="2143140" cy="2143140"/>
          </a:xfrm>
        </p:grpSpPr>
        <p:sp>
          <p:nvSpPr>
            <p:cNvPr id="32" name="椭圆 31"/>
            <p:cNvSpPr/>
            <p:nvPr/>
          </p:nvSpPr>
          <p:spPr>
            <a:xfrm>
              <a:off x="3428992" y="4143380"/>
              <a:ext cx="2143140" cy="2143140"/>
            </a:xfrm>
            <a:prstGeom prst="ellipse">
              <a:avLst/>
            </a:prstGeom>
            <a:blipFill>
              <a:blip r:embed="rId1">
                <a:duotone>
                  <a:srgbClr val="8064A2">
                    <a:shade val="22000"/>
                    <a:satMod val="160000"/>
                  </a:srgbClr>
                  <a:srgbClr val="8064A2">
                    <a:shade val="45000"/>
                    <a:satMod val="100000"/>
                  </a:srgbClr>
                </a:duotone>
              </a:blip>
              <a:tile tx="0" ty="0" sx="65000" sy="65000" flip="none" algn="ctr"/>
            </a:blip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b">
                <a:rot lat="0" lon="0" rev="7800000"/>
              </a:lightRig>
            </a:scene3d>
            <a:sp3d>
              <a:bevelT w="139700" h="139700"/>
            </a:sp3d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Perpetua" panose="02020502060401020303"/>
                <a:ea typeface="宋体" panose="02010600030101010101" pitchFamily="2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3500430" y="4914912"/>
              <a:ext cx="1928826" cy="553998"/>
            </a:xfrm>
            <a:prstGeom prst="rect">
              <a:avLst/>
            </a:prstGeom>
            <a:noFill/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400" b="1" kern="0" dirty="0">
                  <a:solidFill>
                    <a:sysClr val="window" lastClr="FFFFFF"/>
                  </a:solidFill>
                </a:rPr>
                <a:t>锁闭方式</a:t>
              </a:r>
              <a:endParaRPr lang="zh-CN" altLang="en-US" sz="2400" b="1" kern="0" dirty="0">
                <a:solidFill>
                  <a:sysClr val="window" lastClr="FFFFFF"/>
                </a:solidFill>
              </a:endParaRPr>
            </a:p>
          </p:txBody>
        </p:sp>
      </p:grpSp>
      <p:sp>
        <p:nvSpPr>
          <p:cNvPr id="36" name="燕尾形 35"/>
          <p:cNvSpPr/>
          <p:nvPr/>
        </p:nvSpPr>
        <p:spPr>
          <a:xfrm>
            <a:off x="262690" y="1314434"/>
            <a:ext cx="214314" cy="285752"/>
          </a:xfrm>
          <a:prstGeom prst="chevron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7" name="燕尾形 36"/>
          <p:cNvSpPr/>
          <p:nvPr/>
        </p:nvSpPr>
        <p:spPr>
          <a:xfrm>
            <a:off x="48376" y="1314434"/>
            <a:ext cx="214314" cy="285752"/>
          </a:xfrm>
          <a:prstGeom prst="chevron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7070" y="314302"/>
            <a:ext cx="4228276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2.4.3  ZD6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型电动转辙机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5566" y="4171954"/>
            <a:ext cx="6118225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性质：</a:t>
            </a:r>
            <a:r>
              <a:rPr lang="zh-CN" altLang="en-US" sz="2800" b="1" dirty="0" smtClean="0"/>
              <a:t>电动、直流，内锁闭、可挤</a:t>
            </a:r>
            <a:endParaRPr lang="zh-CN" altLang="en-US" sz="2800" b="1" dirty="0" smtClean="0"/>
          </a:p>
        </p:txBody>
      </p:sp>
      <p:grpSp>
        <p:nvGrpSpPr>
          <p:cNvPr id="4" name="组合 3"/>
          <p:cNvGrpSpPr/>
          <p:nvPr/>
        </p:nvGrpSpPr>
        <p:grpSpPr bwMode="auto">
          <a:xfrm>
            <a:off x="262690" y="1885938"/>
            <a:ext cx="7549368" cy="1743071"/>
            <a:chOff x="285720" y="1214422"/>
            <a:chExt cx="8429684" cy="1285884"/>
          </a:xfrm>
        </p:grpSpPr>
        <p:sp>
          <p:nvSpPr>
            <p:cNvPr id="5" name="圆角矩形 4"/>
            <p:cNvSpPr/>
            <p:nvPr/>
          </p:nvSpPr>
          <p:spPr>
            <a:xfrm>
              <a:off x="285720" y="1214422"/>
              <a:ext cx="8429684" cy="1285884"/>
            </a:xfrm>
            <a:prstGeom prst="roundRect">
              <a:avLst/>
            </a:prstGeom>
            <a:solidFill>
              <a:srgbClr val="0066CC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6" name="Rectangle 1"/>
            <p:cNvSpPr>
              <a:spLocks noChangeArrowheads="1"/>
            </p:cNvSpPr>
            <p:nvPr/>
          </p:nvSpPr>
          <p:spPr bwMode="auto">
            <a:xfrm>
              <a:off x="357158" y="1372373"/>
              <a:ext cx="8286808" cy="88442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>
              <a:spAutoFit/>
            </a:bodyPr>
            <a:lstStyle/>
            <a:p>
              <a:pPr indent="304800" algn="just"/>
              <a:r>
                <a:rPr lang="en-US" altLang="zh-CN" sz="24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fangsong_gb2312"/>
                </a:rPr>
                <a:t>ZD6</a:t>
              </a:r>
              <a:r>
                <a:rPr lang="zh-CN" altLang="en-US" sz="24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fangsong_gb2312"/>
                </a:rPr>
                <a:t>系列转辙机采用内锁闭方式，是我国城市轨道交通中使用广泛的电动转辙机，</a:t>
              </a:r>
              <a:r>
                <a:rPr lang="en-US" altLang="zh-CN" sz="24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fangsong_gb2312"/>
                </a:rPr>
                <a:t>ZD6-A</a:t>
              </a:r>
              <a:r>
                <a:rPr lang="zh-CN" altLang="en-US" sz="24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fangsong_gb2312"/>
                </a:rPr>
                <a:t>型转辙机为其基本型号，还有</a:t>
              </a:r>
              <a:r>
                <a:rPr lang="en-US" altLang="zh-CN" sz="24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fangsong_gb2312"/>
                </a:rPr>
                <a:t>D</a:t>
              </a:r>
              <a:r>
                <a:rPr lang="zh-CN" altLang="en-US" sz="24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fangsong_gb2312"/>
                </a:rPr>
                <a:t>、</a:t>
              </a:r>
              <a:r>
                <a:rPr lang="en-US" altLang="zh-CN" sz="24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fangsong_gb2312"/>
                </a:rPr>
                <a:t>E</a:t>
              </a:r>
              <a:r>
                <a:rPr lang="zh-CN" altLang="en-US" sz="24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fangsong_gb2312"/>
                </a:rPr>
                <a:t>、</a:t>
              </a:r>
              <a:r>
                <a:rPr lang="en-US" altLang="zh-CN" sz="24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fangsong_gb2312"/>
                </a:rPr>
                <a:t>J</a:t>
              </a:r>
              <a:r>
                <a:rPr lang="zh-CN" altLang="en-US" sz="24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fangsong_gb2312"/>
                </a:rPr>
                <a:t>等派生型号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fangsong_gb2312"/>
                </a:rPr>
                <a:t>。</a:t>
              </a:r>
              <a:endParaRPr lang="zh-CN" altLang="en-US" sz="2400" b="1" dirty="0">
                <a:solidFill>
                  <a:schemeClr val="bg1"/>
                </a:solidFill>
                <a:cs typeface="fangsong_gb231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477004" y="5314962"/>
            <a:ext cx="57534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</a:rPr>
              <a:t>主要应用于：</a:t>
            </a:r>
            <a:r>
              <a:rPr lang="zh-CN" altLang="en-US" sz="2400" b="1" dirty="0" smtClean="0">
                <a:solidFill>
                  <a:srgbClr val="002060"/>
                </a:solidFill>
              </a:rPr>
              <a:t>非提速道岔提速区段的侧线</a:t>
            </a:r>
            <a:endParaRPr lang="zh-CN" altLang="en-US" dirty="0"/>
          </a:p>
        </p:txBody>
      </p:sp>
      <p:pic>
        <p:nvPicPr>
          <p:cNvPr id="8" name="Picture 4" descr="IMG_2576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406622" y="1743062"/>
            <a:ext cx="3625479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9692506" y="5743590"/>
            <a:ext cx="609600" cy="609600"/>
          </a:xfrm>
          <a:prstGeom prst="rect">
            <a:avLst/>
          </a:prstGeom>
          <a:noFill/>
          <a:ln w="38100">
            <a:solidFill>
              <a:srgbClr val="FF00FF"/>
            </a:solidFill>
            <a:miter lim="800000"/>
          </a:ln>
        </p:spPr>
        <p:txBody>
          <a:bodyPr wrap="none" anchor="ctr"/>
          <a:lstStyle/>
          <a:p>
            <a:pPr algn="l"/>
            <a:endParaRPr lang="zh-CN" altLang="en-US"/>
          </a:p>
        </p:txBody>
      </p:sp>
      <p:pic>
        <p:nvPicPr>
          <p:cNvPr id="10" name="Picture 7" descr="(ICVYO[E3%UR]Z3I(HNEQ2J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77796" y="4386268"/>
            <a:ext cx="1664240" cy="2000250"/>
          </a:xfrm>
          <a:prstGeom prst="rect">
            <a:avLst/>
          </a:prstGeom>
          <a:noFill/>
          <a:ln w="9525">
            <a:solidFill>
              <a:srgbClr val="FF00FF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9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7070" y="314302"/>
            <a:ext cx="4228276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2.4.3  ZD6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型电动转辙机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05566" y="1242996"/>
            <a:ext cx="82867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1</a:t>
            </a:r>
            <a:r>
              <a:rPr lang="zh-CN" altLang="en-US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、</a:t>
            </a:r>
            <a:r>
              <a:rPr lang="en-US" altLang="zh-CN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ZD6</a:t>
            </a:r>
            <a:r>
              <a:rPr lang="zh-CN" altLang="en-US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转辙机的结构</a:t>
            </a:r>
            <a:endParaRPr lang="zh-CN" altLang="en-US" sz="2400" b="1" dirty="0">
              <a:solidFill>
                <a:srgbClr val="333399"/>
              </a:solidFill>
              <a:cs typeface="fangsong_gb2312"/>
            </a:endParaRPr>
          </a:p>
        </p:txBody>
      </p:sp>
      <p:pic>
        <p:nvPicPr>
          <p:cNvPr id="4" name="图片 3" descr="C:\Users\Administrator\AppData\Roaming\Tencent\Users\603359521\QQ\WinTemp\RichOle\)CM}PYH32PCOY0X017Z@2CJ.png"/>
          <p:cNvPicPr/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191384" y="1814500"/>
            <a:ext cx="5324499" cy="4657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IMG_2576"/>
          <p:cNvPicPr>
            <a:picLocks noChangeAspect="1" noChangeArrowheads="1"/>
          </p:cNvPicPr>
          <p:nvPr/>
        </p:nvPicPr>
        <p:blipFill>
          <a:blip r:embed="rId2" cstate="print"/>
          <a:srcRect l="5394" t="2065" r="4979" b="9129"/>
          <a:stretch>
            <a:fillRect/>
          </a:stretch>
        </p:blipFill>
        <p:spPr bwMode="auto">
          <a:xfrm>
            <a:off x="7192176" y="1457310"/>
            <a:ext cx="4114800" cy="52054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燕尾形 5"/>
          <p:cNvSpPr/>
          <p:nvPr/>
        </p:nvSpPr>
        <p:spPr>
          <a:xfrm>
            <a:off x="0" y="1314434"/>
            <a:ext cx="214314" cy="35719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燕尾形 6"/>
          <p:cNvSpPr/>
          <p:nvPr/>
        </p:nvSpPr>
        <p:spPr>
          <a:xfrm>
            <a:off x="214313" y="1314434"/>
            <a:ext cx="214314" cy="35719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7070" y="314302"/>
            <a:ext cx="4228276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2.4.3  ZD6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型电动转辙机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77004" y="1242996"/>
            <a:ext cx="82867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1</a:t>
            </a:r>
            <a:r>
              <a:rPr lang="zh-CN" altLang="en-US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、</a:t>
            </a:r>
            <a:r>
              <a:rPr lang="en-US" altLang="zh-CN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ZD6</a:t>
            </a:r>
            <a:r>
              <a:rPr lang="zh-CN" altLang="en-US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转辙机的结构</a:t>
            </a:r>
            <a:endParaRPr lang="zh-CN" altLang="en-US" sz="2400" b="1" dirty="0">
              <a:solidFill>
                <a:srgbClr val="333399"/>
              </a:solidFill>
              <a:cs typeface="fangsong_gb2312"/>
            </a:endParaRPr>
          </a:p>
        </p:txBody>
      </p:sp>
      <p:pic>
        <p:nvPicPr>
          <p:cNvPr id="6" name="图片 5" descr="C:\Users\Administrator\AppData\Roaming\Tencent\Users\603359521\QQ\WinTemp\RichOle\)CM}PYH32PCOY0X017Z@2CJ.png"/>
          <p:cNvPicPr/>
          <p:nvPr>
            <p:custDataLst>
              <p:tags r:id="rId1"/>
            </p:custDataLst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442" y="2457442"/>
            <a:ext cx="3790950" cy="345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8" name="组合 27"/>
          <p:cNvGrpSpPr/>
          <p:nvPr/>
        </p:nvGrpSpPr>
        <p:grpSpPr>
          <a:xfrm>
            <a:off x="5477664" y="2528880"/>
            <a:ext cx="5857916" cy="3247680"/>
            <a:chOff x="5477664" y="2386004"/>
            <a:chExt cx="5857916" cy="3247680"/>
          </a:xfrm>
        </p:grpSpPr>
        <p:sp>
          <p:nvSpPr>
            <p:cNvPr id="8" name="矩形 7"/>
            <p:cNvSpPr/>
            <p:nvPr/>
          </p:nvSpPr>
          <p:spPr>
            <a:xfrm>
              <a:off x="7120738" y="2386004"/>
              <a:ext cx="3059112" cy="46166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75000"/>
                </a:schemeClr>
              </a:solidFill>
            </a:ln>
          </p:spPr>
          <p:txBody>
            <a:bodyPr>
              <a:spAutoFit/>
            </a:bodyPr>
            <a:lstStyle/>
            <a:p>
              <a:r>
                <a:rPr lang="en-US" altLang="zh-CN" sz="2400" b="1" dirty="0" smtClean="0">
                  <a:solidFill>
                    <a:prstClr val="black"/>
                  </a:solidFill>
                  <a:latin typeface="宋体" panose="02010600030101010101" pitchFamily="2" charset="-122"/>
                  <a:cs typeface="fangsong_gb2312"/>
                </a:rPr>
                <a:t>ZD6-A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宋体" panose="02010600030101010101" pitchFamily="2" charset="-122"/>
                  <a:cs typeface="fangsong_gb2312"/>
                </a:rPr>
                <a:t>型电动转辙机</a:t>
              </a:r>
              <a:endParaRPr lang="zh-CN" altLang="en-US" sz="2400" dirty="0"/>
            </a:p>
          </p:txBody>
        </p:sp>
        <p:sp>
          <p:nvSpPr>
            <p:cNvPr id="9" name="矩形 8"/>
            <p:cNvSpPr/>
            <p:nvPr/>
          </p:nvSpPr>
          <p:spPr>
            <a:xfrm>
              <a:off x="5477664" y="3671888"/>
              <a:ext cx="494513" cy="1214446"/>
            </a:xfrm>
            <a:prstGeom prst="rect">
              <a:avLst/>
            </a:prstGeom>
            <a:gradFill flip="none" rotWithShape="1">
              <a:gsLst>
                <a:gs pos="49000">
                  <a:schemeClr val="bg1"/>
                </a:gs>
                <a:gs pos="49000">
                  <a:schemeClr val="bg1"/>
                </a:gs>
                <a:gs pos="0">
                  <a:schemeClr val="accent1">
                    <a:lumMod val="20000"/>
                    <a:lumOff val="80000"/>
                    <a:alpha val="62000"/>
                  </a:schemeClr>
                </a:gs>
                <a:gs pos="100000">
                  <a:srgbClr val="00B050">
                    <a:tint val="23500"/>
                    <a:satMod val="160000"/>
                  </a:srgbClr>
                </a:gs>
              </a:gsLst>
              <a:lin ang="5400000" scaled="0"/>
              <a:tileRect/>
            </a:gradFill>
            <a:ln>
              <a:solidFill>
                <a:schemeClr val="accent1">
                  <a:lumMod val="75000"/>
                </a:schemeClr>
              </a:solidFill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prstClr val="black"/>
                  </a:solidFill>
                  <a:latin typeface="宋体" panose="02010600030101010101" pitchFamily="2" charset="-122"/>
                  <a:cs typeface="fangsong_gb2312"/>
                </a:rPr>
                <a:t>电动机</a:t>
              </a:r>
              <a:endParaRPr lang="zh-CN" altLang="en-US" dirty="0"/>
            </a:p>
          </p:txBody>
        </p:sp>
        <p:sp>
          <p:nvSpPr>
            <p:cNvPr id="10" name="矩形 9"/>
            <p:cNvSpPr/>
            <p:nvPr/>
          </p:nvSpPr>
          <p:spPr>
            <a:xfrm>
              <a:off x="6263482" y="3671888"/>
              <a:ext cx="494513" cy="1214446"/>
            </a:xfrm>
            <a:prstGeom prst="rect">
              <a:avLst/>
            </a:prstGeom>
            <a:gradFill flip="none" rotWithShape="1">
              <a:gsLst>
                <a:gs pos="49000">
                  <a:schemeClr val="bg1"/>
                </a:gs>
                <a:gs pos="49000">
                  <a:schemeClr val="bg1"/>
                </a:gs>
                <a:gs pos="0">
                  <a:schemeClr val="accent1">
                    <a:lumMod val="20000"/>
                    <a:lumOff val="80000"/>
                    <a:alpha val="62000"/>
                  </a:schemeClr>
                </a:gs>
                <a:gs pos="100000">
                  <a:srgbClr val="00B050">
                    <a:tint val="23500"/>
                    <a:satMod val="160000"/>
                  </a:srgbClr>
                </a:gs>
              </a:gsLst>
              <a:lin ang="5400000" scaled="0"/>
              <a:tileRect/>
            </a:gradFill>
            <a:ln>
              <a:solidFill>
                <a:schemeClr val="accent1">
                  <a:lumMod val="75000"/>
                </a:schemeClr>
              </a:solidFill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prstClr val="black"/>
                  </a:solidFill>
                  <a:latin typeface="宋体" panose="02010600030101010101" pitchFamily="2" charset="-122"/>
                  <a:cs typeface="fangsong_gb2312"/>
                </a:rPr>
                <a:t>减速器</a:t>
              </a:r>
              <a:endParaRPr lang="zh-CN" altLang="en-US" dirty="0"/>
            </a:p>
          </p:txBody>
        </p:sp>
        <p:sp>
          <p:nvSpPr>
            <p:cNvPr id="11" name="矩形 10"/>
            <p:cNvSpPr/>
            <p:nvPr/>
          </p:nvSpPr>
          <p:spPr>
            <a:xfrm>
              <a:off x="7049300" y="3671888"/>
              <a:ext cx="516572" cy="1961796"/>
            </a:xfrm>
            <a:prstGeom prst="rect">
              <a:avLst/>
            </a:prstGeom>
            <a:gradFill flip="none" rotWithShape="1">
              <a:gsLst>
                <a:gs pos="49000">
                  <a:schemeClr val="bg1"/>
                </a:gs>
                <a:gs pos="49000">
                  <a:schemeClr val="bg1"/>
                </a:gs>
                <a:gs pos="0">
                  <a:schemeClr val="accent1">
                    <a:lumMod val="20000"/>
                    <a:lumOff val="80000"/>
                    <a:alpha val="62000"/>
                  </a:schemeClr>
                </a:gs>
                <a:gs pos="100000">
                  <a:srgbClr val="00B050">
                    <a:tint val="23500"/>
                    <a:satMod val="160000"/>
                  </a:srgbClr>
                </a:gs>
              </a:gsLst>
              <a:lin ang="5400000" scaled="0"/>
              <a:tileRect/>
            </a:gradFill>
            <a:ln>
              <a:solidFill>
                <a:schemeClr val="accent1">
                  <a:lumMod val="75000"/>
                </a:schemeClr>
              </a:solidFill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prstClr val="black"/>
                  </a:solidFill>
                  <a:latin typeface="宋体" panose="02010600030101010101" pitchFamily="2" charset="-122"/>
                  <a:cs typeface="fangsong_gb2312"/>
                </a:rPr>
                <a:t>摩擦联结器</a:t>
              </a:r>
              <a:endParaRPr lang="zh-CN" altLang="en-US" dirty="0"/>
            </a:p>
          </p:txBody>
        </p:sp>
        <p:sp>
          <p:nvSpPr>
            <p:cNvPr id="12" name="矩形 11"/>
            <p:cNvSpPr/>
            <p:nvPr/>
          </p:nvSpPr>
          <p:spPr>
            <a:xfrm>
              <a:off x="7835118" y="3671888"/>
              <a:ext cx="500066" cy="1200329"/>
            </a:xfrm>
            <a:prstGeom prst="rect">
              <a:avLst/>
            </a:prstGeom>
            <a:gradFill flip="none" rotWithShape="1">
              <a:gsLst>
                <a:gs pos="49000">
                  <a:schemeClr val="bg1"/>
                </a:gs>
                <a:gs pos="49000">
                  <a:schemeClr val="bg1"/>
                </a:gs>
                <a:gs pos="0">
                  <a:schemeClr val="accent1">
                    <a:lumMod val="20000"/>
                    <a:lumOff val="80000"/>
                    <a:alpha val="62000"/>
                  </a:schemeClr>
                </a:gs>
                <a:gs pos="100000">
                  <a:srgbClr val="00B050">
                    <a:tint val="23500"/>
                    <a:satMod val="160000"/>
                  </a:srgbClr>
                </a:gs>
              </a:gsLst>
              <a:lin ang="5400000" scaled="0"/>
              <a:tileRect/>
            </a:gradFill>
            <a:ln>
              <a:solidFill>
                <a:schemeClr val="accent1">
                  <a:lumMod val="75000"/>
                </a:schemeClr>
              </a:solidFill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prstClr val="black"/>
                  </a:solidFill>
                  <a:latin typeface="宋体" panose="02010600030101010101" pitchFamily="2" charset="-122"/>
                  <a:cs typeface="fangsong_gb2312"/>
                </a:rPr>
                <a:t>主</a:t>
              </a:r>
              <a:endParaRPr lang="en-US" altLang="zh-CN" sz="2400" b="1" dirty="0" smtClean="0">
                <a:solidFill>
                  <a:prstClr val="black"/>
                </a:solidFill>
                <a:latin typeface="宋体" panose="02010600030101010101" pitchFamily="2" charset="-122"/>
                <a:cs typeface="fangsong_gb2312"/>
              </a:endParaRPr>
            </a:p>
            <a:p>
              <a:pPr algn="ctr"/>
              <a:endParaRPr lang="en-US" altLang="zh-CN" sz="2400" b="1" dirty="0" smtClean="0">
                <a:solidFill>
                  <a:prstClr val="black"/>
                </a:solidFill>
                <a:latin typeface="宋体" panose="02010600030101010101" pitchFamily="2" charset="-122"/>
                <a:cs typeface="fangsong_gb2312"/>
              </a:endParaRPr>
            </a:p>
            <a:p>
              <a:pPr algn="ctr"/>
              <a:r>
                <a:rPr lang="zh-CN" altLang="en-US" sz="2400" b="1" dirty="0" smtClean="0">
                  <a:solidFill>
                    <a:prstClr val="black"/>
                  </a:solidFill>
                  <a:latin typeface="宋体" panose="02010600030101010101" pitchFamily="2" charset="-122"/>
                  <a:cs typeface="fangsong_gb2312"/>
                </a:rPr>
                <a:t>轴</a:t>
              </a:r>
              <a:endParaRPr lang="zh-CN" altLang="en-US" dirty="0"/>
            </a:p>
          </p:txBody>
        </p:sp>
        <p:sp>
          <p:nvSpPr>
            <p:cNvPr id="13" name="矩形 12"/>
            <p:cNvSpPr/>
            <p:nvPr/>
          </p:nvSpPr>
          <p:spPr>
            <a:xfrm>
              <a:off x="9406754" y="3671888"/>
              <a:ext cx="494513" cy="1214446"/>
            </a:xfrm>
            <a:prstGeom prst="rect">
              <a:avLst/>
            </a:prstGeom>
            <a:gradFill flip="none" rotWithShape="1">
              <a:gsLst>
                <a:gs pos="49000">
                  <a:schemeClr val="bg1"/>
                </a:gs>
                <a:gs pos="49000">
                  <a:schemeClr val="bg1"/>
                </a:gs>
                <a:gs pos="0">
                  <a:schemeClr val="accent1">
                    <a:lumMod val="20000"/>
                    <a:lumOff val="80000"/>
                    <a:alpha val="62000"/>
                  </a:schemeClr>
                </a:gs>
                <a:gs pos="100000">
                  <a:srgbClr val="00B050">
                    <a:tint val="23500"/>
                    <a:satMod val="160000"/>
                  </a:srgbClr>
                </a:gs>
              </a:gsLst>
              <a:lin ang="5400000" scaled="0"/>
              <a:tileRect/>
            </a:gradFill>
            <a:ln>
              <a:solidFill>
                <a:schemeClr val="accent1">
                  <a:lumMod val="75000"/>
                </a:schemeClr>
              </a:solidFill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prstClr val="black"/>
                  </a:solidFill>
                  <a:latin typeface="宋体" panose="02010600030101010101" pitchFamily="2" charset="-122"/>
                  <a:cs typeface="fangsong_gb2312"/>
                </a:rPr>
                <a:t>动作杆</a:t>
              </a:r>
              <a:endParaRPr lang="zh-CN" altLang="en-US" dirty="0"/>
            </a:p>
          </p:txBody>
        </p:sp>
        <p:sp>
          <p:nvSpPr>
            <p:cNvPr id="14" name="矩形 13"/>
            <p:cNvSpPr/>
            <p:nvPr/>
          </p:nvSpPr>
          <p:spPr>
            <a:xfrm>
              <a:off x="8620936" y="3671888"/>
              <a:ext cx="494513" cy="1214446"/>
            </a:xfrm>
            <a:prstGeom prst="rect">
              <a:avLst/>
            </a:prstGeom>
            <a:gradFill flip="none" rotWithShape="1">
              <a:gsLst>
                <a:gs pos="49000">
                  <a:schemeClr val="bg1"/>
                </a:gs>
                <a:gs pos="49000">
                  <a:schemeClr val="bg1"/>
                </a:gs>
                <a:gs pos="0">
                  <a:schemeClr val="accent1">
                    <a:lumMod val="20000"/>
                    <a:lumOff val="80000"/>
                    <a:alpha val="62000"/>
                  </a:schemeClr>
                </a:gs>
                <a:gs pos="100000">
                  <a:srgbClr val="00B050">
                    <a:tint val="23500"/>
                    <a:satMod val="160000"/>
                  </a:srgbClr>
                </a:gs>
              </a:gsLst>
              <a:lin ang="5400000" scaled="0"/>
              <a:tileRect/>
            </a:gradFill>
            <a:ln>
              <a:solidFill>
                <a:schemeClr val="accent1">
                  <a:lumMod val="75000"/>
                </a:schemeClr>
              </a:solidFill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prstClr val="black"/>
                  </a:solidFill>
                  <a:latin typeface="宋体" panose="02010600030101010101" pitchFamily="2" charset="-122"/>
                  <a:cs typeface="fangsong_gb2312"/>
                </a:rPr>
                <a:t>表示杆</a:t>
              </a:r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10835514" y="3671888"/>
              <a:ext cx="500066" cy="1961796"/>
            </a:xfrm>
            <a:prstGeom prst="rect">
              <a:avLst/>
            </a:prstGeom>
            <a:gradFill flip="none" rotWithShape="1">
              <a:gsLst>
                <a:gs pos="49000">
                  <a:schemeClr val="bg1"/>
                </a:gs>
                <a:gs pos="49000">
                  <a:schemeClr val="bg1"/>
                </a:gs>
                <a:gs pos="0">
                  <a:schemeClr val="accent1">
                    <a:lumMod val="20000"/>
                    <a:lumOff val="80000"/>
                    <a:alpha val="62000"/>
                  </a:schemeClr>
                </a:gs>
                <a:gs pos="100000">
                  <a:srgbClr val="00B050">
                    <a:tint val="23500"/>
                    <a:satMod val="160000"/>
                  </a:srgbClr>
                </a:gs>
              </a:gsLst>
              <a:lin ang="5400000" scaled="0"/>
              <a:tileRect/>
            </a:gradFill>
            <a:ln>
              <a:solidFill>
                <a:schemeClr val="accent1">
                  <a:lumMod val="75000"/>
                </a:schemeClr>
              </a:solidFill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prstClr val="black"/>
                  </a:solidFill>
                  <a:latin typeface="宋体" panose="02010600030101010101" pitchFamily="2" charset="-122"/>
                  <a:cs typeface="fangsong_gb2312"/>
                </a:rPr>
                <a:t>移位接触器</a:t>
              </a:r>
              <a:endParaRPr lang="zh-CN" altLang="en-US" dirty="0"/>
            </a:p>
          </p:txBody>
        </p:sp>
        <p:sp>
          <p:nvSpPr>
            <p:cNvPr id="16" name="矩形 15"/>
            <p:cNvSpPr/>
            <p:nvPr/>
          </p:nvSpPr>
          <p:spPr>
            <a:xfrm>
              <a:off x="10121134" y="3671888"/>
              <a:ext cx="500065" cy="1200329"/>
            </a:xfrm>
            <a:prstGeom prst="rect">
              <a:avLst/>
            </a:prstGeom>
            <a:gradFill flip="none" rotWithShape="1">
              <a:gsLst>
                <a:gs pos="49000">
                  <a:schemeClr val="bg1"/>
                </a:gs>
                <a:gs pos="49000">
                  <a:schemeClr val="bg1"/>
                </a:gs>
                <a:gs pos="0">
                  <a:schemeClr val="accent1">
                    <a:lumMod val="20000"/>
                    <a:lumOff val="80000"/>
                    <a:alpha val="62000"/>
                  </a:schemeClr>
                </a:gs>
                <a:gs pos="100000">
                  <a:srgbClr val="00B050">
                    <a:tint val="23500"/>
                    <a:satMod val="160000"/>
                  </a:srgbClr>
                </a:gs>
              </a:gsLst>
              <a:lin ang="5400000" scaled="0"/>
              <a:tileRect/>
            </a:gradFill>
            <a:ln>
              <a:solidFill>
                <a:schemeClr val="accent1">
                  <a:lumMod val="75000"/>
                </a:schemeClr>
              </a:solidFill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prstClr val="black"/>
                  </a:solidFill>
                  <a:latin typeface="宋体" panose="02010600030101010101" pitchFamily="2" charset="-122"/>
                  <a:cs typeface="fangsong_gb2312"/>
                </a:rPr>
                <a:t>外</a:t>
              </a:r>
              <a:endParaRPr lang="en-US" altLang="zh-CN" sz="2400" b="1" dirty="0" smtClean="0">
                <a:solidFill>
                  <a:prstClr val="black"/>
                </a:solidFill>
                <a:latin typeface="宋体" panose="02010600030101010101" pitchFamily="2" charset="-122"/>
                <a:cs typeface="fangsong_gb2312"/>
              </a:endParaRPr>
            </a:p>
            <a:p>
              <a:pPr algn="ctr"/>
              <a:endParaRPr lang="en-US" altLang="zh-CN" sz="2400" b="1" dirty="0" smtClean="0">
                <a:solidFill>
                  <a:prstClr val="black"/>
                </a:solidFill>
                <a:latin typeface="宋体" panose="02010600030101010101" pitchFamily="2" charset="-122"/>
                <a:cs typeface="fangsong_gb2312"/>
              </a:endParaRPr>
            </a:p>
            <a:p>
              <a:pPr algn="ctr"/>
              <a:r>
                <a:rPr lang="zh-CN" altLang="en-US" sz="2400" b="1" dirty="0" smtClean="0">
                  <a:solidFill>
                    <a:prstClr val="black"/>
                  </a:solidFill>
                  <a:latin typeface="宋体" panose="02010600030101010101" pitchFamily="2" charset="-122"/>
                  <a:cs typeface="fangsong_gb2312"/>
                </a:rPr>
                <a:t>壳</a:t>
              </a:r>
              <a:endParaRPr lang="zh-CN" altLang="en-US" dirty="0"/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5718220" y="3271234"/>
              <a:ext cx="5383369" cy="412124"/>
            </a:xfrm>
            <a:custGeom>
              <a:avLst/>
              <a:gdLst>
                <a:gd name="connsiteX0" fmla="*/ 0 w 5383369"/>
                <a:gd name="connsiteY0" fmla="*/ 412124 h 412124"/>
                <a:gd name="connsiteX1" fmla="*/ 0 w 5383369"/>
                <a:gd name="connsiteY1" fmla="*/ 0 h 412124"/>
                <a:gd name="connsiteX2" fmla="*/ 5383369 w 5383369"/>
                <a:gd name="connsiteY2" fmla="*/ 0 h 412124"/>
                <a:gd name="connsiteX3" fmla="*/ 5383369 w 5383369"/>
                <a:gd name="connsiteY3" fmla="*/ 412124 h 412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3369" h="412124">
                  <a:moveTo>
                    <a:pt x="0" y="412124"/>
                  </a:moveTo>
                  <a:lnTo>
                    <a:pt x="0" y="0"/>
                  </a:lnTo>
                  <a:lnTo>
                    <a:pt x="5383369" y="0"/>
                  </a:lnTo>
                  <a:lnTo>
                    <a:pt x="5383369" y="412124"/>
                  </a:lnTo>
                </a:path>
              </a:pathLst>
            </a:cu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8525814" y="2923504"/>
              <a:ext cx="0" cy="347730"/>
            </a:xfrm>
            <a:custGeom>
              <a:avLst/>
              <a:gdLst>
                <a:gd name="connsiteX0" fmla="*/ 0 w 0"/>
                <a:gd name="connsiteY0" fmla="*/ 347730 h 347730"/>
                <a:gd name="connsiteX1" fmla="*/ 0 w 0"/>
                <a:gd name="connsiteY1" fmla="*/ 0 h 347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347730">
                  <a:moveTo>
                    <a:pt x="0" y="347730"/>
                  </a:moveTo>
                  <a:lnTo>
                    <a:pt x="0" y="0"/>
                  </a:lnTo>
                </a:path>
              </a:pathLst>
            </a:cu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6516710" y="3284113"/>
              <a:ext cx="0" cy="373487"/>
            </a:xfrm>
            <a:custGeom>
              <a:avLst/>
              <a:gdLst>
                <a:gd name="connsiteX0" fmla="*/ 0 w 0"/>
                <a:gd name="connsiteY0" fmla="*/ 0 h 373487"/>
                <a:gd name="connsiteX1" fmla="*/ 0 w 0"/>
                <a:gd name="connsiteY1" fmla="*/ 373487 h 373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373487">
                  <a:moveTo>
                    <a:pt x="0" y="0"/>
                  </a:moveTo>
                  <a:lnTo>
                    <a:pt x="0" y="373487"/>
                  </a:lnTo>
                </a:path>
              </a:pathLst>
            </a:cu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7289442" y="3271234"/>
              <a:ext cx="0" cy="373487"/>
            </a:xfrm>
            <a:custGeom>
              <a:avLst/>
              <a:gdLst>
                <a:gd name="connsiteX0" fmla="*/ 0 w 0"/>
                <a:gd name="connsiteY0" fmla="*/ 0 h 373487"/>
                <a:gd name="connsiteX1" fmla="*/ 0 w 0"/>
                <a:gd name="connsiteY1" fmla="*/ 373487 h 373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373487">
                  <a:moveTo>
                    <a:pt x="0" y="0"/>
                  </a:moveTo>
                  <a:lnTo>
                    <a:pt x="0" y="373487"/>
                  </a:lnTo>
                </a:path>
              </a:pathLst>
            </a:cu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8049296" y="3271234"/>
              <a:ext cx="0" cy="437881"/>
            </a:xfrm>
            <a:custGeom>
              <a:avLst/>
              <a:gdLst>
                <a:gd name="connsiteX0" fmla="*/ 0 w 0"/>
                <a:gd name="connsiteY0" fmla="*/ 0 h 437881"/>
                <a:gd name="connsiteX1" fmla="*/ 0 w 0"/>
                <a:gd name="connsiteY1" fmla="*/ 437881 h 437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437881">
                  <a:moveTo>
                    <a:pt x="0" y="0"/>
                  </a:moveTo>
                  <a:lnTo>
                    <a:pt x="0" y="437881"/>
                  </a:lnTo>
                </a:path>
              </a:pathLst>
            </a:cu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8860665" y="3284113"/>
              <a:ext cx="0" cy="386366"/>
            </a:xfrm>
            <a:custGeom>
              <a:avLst/>
              <a:gdLst>
                <a:gd name="connsiteX0" fmla="*/ 0 w 0"/>
                <a:gd name="connsiteY0" fmla="*/ 386366 h 386366"/>
                <a:gd name="connsiteX1" fmla="*/ 0 w 0"/>
                <a:gd name="connsiteY1" fmla="*/ 0 h 386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386366">
                  <a:moveTo>
                    <a:pt x="0" y="386366"/>
                  </a:moveTo>
                  <a:lnTo>
                    <a:pt x="0" y="0"/>
                  </a:lnTo>
                </a:path>
              </a:pathLst>
            </a:cu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9659155" y="3271234"/>
              <a:ext cx="0" cy="399245"/>
            </a:xfrm>
            <a:custGeom>
              <a:avLst/>
              <a:gdLst>
                <a:gd name="connsiteX0" fmla="*/ 0 w 0"/>
                <a:gd name="connsiteY0" fmla="*/ 399245 h 399245"/>
                <a:gd name="connsiteX1" fmla="*/ 0 w 0"/>
                <a:gd name="connsiteY1" fmla="*/ 0 h 399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399245">
                  <a:moveTo>
                    <a:pt x="0" y="399245"/>
                  </a:moveTo>
                  <a:lnTo>
                    <a:pt x="0" y="0"/>
                  </a:lnTo>
                </a:path>
              </a:pathLst>
            </a:cu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10406130" y="3284113"/>
              <a:ext cx="0" cy="386366"/>
            </a:xfrm>
            <a:custGeom>
              <a:avLst/>
              <a:gdLst>
                <a:gd name="connsiteX0" fmla="*/ 0 w 0"/>
                <a:gd name="connsiteY0" fmla="*/ 386366 h 386366"/>
                <a:gd name="connsiteX1" fmla="*/ 0 w 0"/>
                <a:gd name="connsiteY1" fmla="*/ 0 h 386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386366">
                  <a:moveTo>
                    <a:pt x="0" y="386366"/>
                  </a:moveTo>
                  <a:lnTo>
                    <a:pt x="0" y="0"/>
                  </a:lnTo>
                </a:path>
              </a:pathLst>
            </a:cu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燕尾形 23"/>
          <p:cNvSpPr/>
          <p:nvPr/>
        </p:nvSpPr>
        <p:spPr>
          <a:xfrm>
            <a:off x="0" y="1314434"/>
            <a:ext cx="214314" cy="35719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9" name="燕尾形 28"/>
          <p:cNvSpPr/>
          <p:nvPr/>
        </p:nvSpPr>
        <p:spPr>
          <a:xfrm>
            <a:off x="214313" y="1314434"/>
            <a:ext cx="214314" cy="35719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9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7070" y="314302"/>
            <a:ext cx="4228276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2.4.3  ZD6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型电动转辙机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77004" y="1242996"/>
            <a:ext cx="82867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1</a:t>
            </a:r>
            <a:r>
              <a:rPr lang="zh-CN" altLang="en-US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、</a:t>
            </a:r>
            <a:r>
              <a:rPr lang="en-US" altLang="zh-CN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ZD6</a:t>
            </a:r>
            <a:r>
              <a:rPr lang="zh-CN" altLang="en-US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转辙机的结构</a:t>
            </a:r>
            <a:endParaRPr lang="zh-CN" altLang="en-US" sz="2400" b="1" dirty="0">
              <a:solidFill>
                <a:srgbClr val="333399"/>
              </a:solidFill>
              <a:cs typeface="fangsong_gb2312"/>
            </a:endParaRPr>
          </a:p>
        </p:txBody>
      </p:sp>
      <p:pic>
        <p:nvPicPr>
          <p:cNvPr id="4" name="图片 3" descr="C:\Users\Administrator\AppData\Roaming\Tencent\Users\603359521\QQ\WinTemp\RichOle\)CM}PYH32PCOY0X017Z@2CJ.png"/>
          <p:cNvPicPr/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48442" y="2457442"/>
            <a:ext cx="3790950" cy="345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组合 13"/>
          <p:cNvGrpSpPr/>
          <p:nvPr/>
        </p:nvGrpSpPr>
        <p:grpSpPr bwMode="auto">
          <a:xfrm>
            <a:off x="4691847" y="1671624"/>
            <a:ext cx="7072362" cy="1500198"/>
            <a:chOff x="285720" y="1285860"/>
            <a:chExt cx="8501122" cy="1714512"/>
          </a:xfrm>
        </p:grpSpPr>
        <p:grpSp>
          <p:nvGrpSpPr>
            <p:cNvPr id="6" name="组合 13"/>
            <p:cNvGrpSpPr/>
            <p:nvPr/>
          </p:nvGrpSpPr>
          <p:grpSpPr bwMode="auto">
            <a:xfrm>
              <a:off x="285720" y="1285860"/>
              <a:ext cx="8501122" cy="1714512"/>
              <a:chOff x="285720" y="1285860"/>
              <a:chExt cx="8501122" cy="1714512"/>
            </a:xfrm>
          </p:grpSpPr>
          <p:sp>
            <p:nvSpPr>
              <p:cNvPr id="8" name="圆角矩形 7"/>
              <p:cNvSpPr/>
              <p:nvPr/>
            </p:nvSpPr>
            <p:spPr>
              <a:xfrm>
                <a:off x="285720" y="1571612"/>
                <a:ext cx="8501122" cy="1428760"/>
              </a:xfrm>
              <a:prstGeom prst="roundRect">
                <a:avLst/>
              </a:prstGeom>
              <a:solidFill>
                <a:sysClr val="window" lastClr="FFFFFF"/>
              </a:solidFill>
              <a:ln w="28575" cap="flat" cmpd="sng" algn="ctr">
                <a:solidFill>
                  <a:srgbClr val="FFC000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 kern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9" name="组合 7"/>
              <p:cNvGrpSpPr/>
              <p:nvPr/>
            </p:nvGrpSpPr>
            <p:grpSpPr bwMode="auto">
              <a:xfrm>
                <a:off x="500034" y="1285860"/>
                <a:ext cx="2643205" cy="571504"/>
                <a:chOff x="428596" y="1214422"/>
                <a:chExt cx="2643205" cy="571504"/>
              </a:xfrm>
            </p:grpSpPr>
            <p:sp>
              <p:nvSpPr>
                <p:cNvPr id="10" name="五边形 6"/>
                <p:cNvSpPr/>
                <p:nvPr/>
              </p:nvSpPr>
              <p:spPr>
                <a:xfrm>
                  <a:off x="428596" y="1214422"/>
                  <a:ext cx="2357454" cy="571504"/>
                </a:xfrm>
                <a:prstGeom prst="homePlate">
                  <a:avLst/>
                </a:prstGeom>
                <a:solidFill>
                  <a:srgbClr val="00B050"/>
                </a:solidFill>
                <a:ln w="12700" cap="flat" cmpd="sng" algn="ctr">
                  <a:noFill/>
                  <a:prstDash val="solid"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balanced" dir="t">
                    <a:rot lat="0" lon="0" rev="8700000"/>
                  </a:lightRig>
                </a:scene3d>
                <a:sp3d>
                  <a:bevelT w="190500" h="38100"/>
                </a:sp3d>
              </p:spPr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2400" kern="0">
                    <a:solidFill>
                      <a:sysClr val="window" lastClr="FFFFFF"/>
                    </a:solidFill>
                    <a:latin typeface="Times New Roman" panose="02020603050405020304" pitchFamily="18" charset="0"/>
                    <a:ea typeface="+mj-ea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" name="TextBox 10"/>
                <p:cNvSpPr txBox="1"/>
                <p:nvPr/>
              </p:nvSpPr>
              <p:spPr>
                <a:xfrm>
                  <a:off x="642909" y="1252522"/>
                  <a:ext cx="2428892" cy="461965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2400" b="1" kern="0" dirty="0">
                      <a:solidFill>
                        <a:sysClr val="window" lastClr="FFFFFF"/>
                      </a:solidFill>
                      <a:latin typeface="Times New Roman" panose="02020603050405020304" pitchFamily="18" charset="0"/>
                      <a:ea typeface="+mj-ea"/>
                      <a:cs typeface="Times New Roman" panose="02020603050405020304" pitchFamily="18" charset="0"/>
                    </a:rPr>
                    <a:t>1.</a:t>
                  </a:r>
                  <a:r>
                    <a:rPr lang="zh-CN" altLang="en-US" sz="2400" b="1" kern="0" dirty="0">
                      <a:solidFill>
                        <a:sysClr val="window" lastClr="FFFFFF"/>
                      </a:solidFill>
                      <a:latin typeface="Times New Roman" panose="02020603050405020304" pitchFamily="18" charset="0"/>
                      <a:ea typeface="+mj-ea"/>
                      <a:cs typeface="Times New Roman" panose="02020603050405020304" pitchFamily="18" charset="0"/>
                    </a:rPr>
                    <a:t>电动机</a:t>
                  </a:r>
                  <a:endParaRPr lang="zh-CN" altLang="en-US" sz="2400" b="1" kern="0" dirty="0">
                    <a:solidFill>
                      <a:sysClr val="window" lastClr="FFFFFF"/>
                    </a:solidFill>
                    <a:latin typeface="Times New Roman" panose="02020603050405020304" pitchFamily="18" charset="0"/>
                    <a:ea typeface="+mj-ea"/>
                    <a:cs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7" name="矩形 6"/>
            <p:cNvSpPr/>
            <p:nvPr/>
          </p:nvSpPr>
          <p:spPr>
            <a:xfrm>
              <a:off x="500034" y="1928801"/>
              <a:ext cx="8215369" cy="94971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b="1" kern="0" dirty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</a:rPr>
                <a:t>        </a:t>
              </a:r>
              <a:r>
                <a:rPr lang="zh-CN" altLang="en-US" sz="2400" b="1" kern="0" dirty="0" smtClean="0">
                  <a:solidFill>
                    <a:srgbClr val="333399"/>
                  </a:solidFill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</a:rPr>
                <a:t>采用</a:t>
              </a:r>
              <a:r>
                <a:rPr lang="zh-CN" altLang="en-US" sz="2400" b="1" kern="0" dirty="0"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</a:rPr>
                <a:t>直流</a:t>
              </a:r>
              <a:r>
                <a:rPr lang="zh-CN" altLang="en-US" sz="2400" b="1" kern="0" dirty="0" smtClean="0"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</a:rPr>
                <a:t>串激电动机</a:t>
              </a:r>
              <a:r>
                <a:rPr lang="zh-CN" altLang="en-US" sz="2400" b="1" kern="0" dirty="0">
                  <a:solidFill>
                    <a:srgbClr val="333399"/>
                  </a:solidFill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</a:rPr>
                <a:t>为电动转辙机提供动力</a:t>
              </a:r>
              <a:r>
                <a:rPr lang="zh-CN" altLang="en-US" sz="2400" b="1" kern="0" dirty="0" smtClean="0">
                  <a:solidFill>
                    <a:srgbClr val="333399"/>
                  </a:solidFill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</a:rPr>
                <a:t>。</a:t>
              </a:r>
              <a:r>
                <a:rPr lang="en-US" altLang="zh-CN" sz="2400" b="1" kern="0" dirty="0" smtClean="0"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</a:rPr>
                <a:t>DC160V</a:t>
              </a:r>
              <a:r>
                <a:rPr lang="zh-CN" altLang="en-US" sz="2400" b="1" kern="0" dirty="0">
                  <a:solidFill>
                    <a:srgbClr val="333399"/>
                  </a:solidFill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</a:rPr>
                <a:t>供电。</a:t>
              </a:r>
              <a:endParaRPr lang="zh-CN" altLang="en-US" sz="2400" b="1" kern="0" dirty="0">
                <a:solidFill>
                  <a:srgbClr val="333399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endParaRPr>
            </a:p>
          </p:txBody>
        </p:sp>
      </p:grpSp>
      <p:pic>
        <p:nvPicPr>
          <p:cNvPr id="12" name="Picture 2" descr="d:\360浏~1\360\360se\360se6\USERDA~1\Temp\201112~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63746" y="3529012"/>
            <a:ext cx="3071813" cy="259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矩形 13"/>
          <p:cNvSpPr/>
          <p:nvPr/>
        </p:nvSpPr>
        <p:spPr>
          <a:xfrm>
            <a:off x="6406358" y="6386532"/>
            <a:ext cx="35004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kern="0" dirty="0" smtClean="0">
                <a:solidFill>
                  <a:srgbClr val="333399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DZG</a:t>
            </a:r>
            <a:r>
              <a:rPr lang="zh-CN" altLang="en-US" sz="2400" b="1" kern="0" dirty="0" smtClean="0">
                <a:solidFill>
                  <a:srgbClr val="333399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直流电动机</a:t>
            </a:r>
            <a:endParaRPr lang="zh-CN" altLang="en-US" sz="2400" kern="0" dirty="0">
              <a:solidFill>
                <a:srgbClr val="333399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6" name="燕尾形 15"/>
          <p:cNvSpPr/>
          <p:nvPr/>
        </p:nvSpPr>
        <p:spPr>
          <a:xfrm>
            <a:off x="0" y="1314434"/>
            <a:ext cx="214314" cy="35719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燕尾形 16"/>
          <p:cNvSpPr/>
          <p:nvPr/>
        </p:nvSpPr>
        <p:spPr>
          <a:xfrm>
            <a:off x="214313" y="1314434"/>
            <a:ext cx="214314" cy="35719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 animBg="1"/>
      <p:bldP spid="17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7070" y="314302"/>
            <a:ext cx="4228276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2.4.3  ZD6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型电动转辙机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77004" y="1242996"/>
            <a:ext cx="82867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1</a:t>
            </a:r>
            <a:r>
              <a:rPr lang="zh-CN" altLang="en-US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、</a:t>
            </a:r>
            <a:r>
              <a:rPr lang="en-US" altLang="zh-CN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ZD6</a:t>
            </a:r>
            <a:r>
              <a:rPr lang="zh-CN" altLang="en-US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转辙机的结构</a:t>
            </a:r>
            <a:endParaRPr lang="zh-CN" altLang="en-US" sz="2400" b="1" dirty="0">
              <a:solidFill>
                <a:srgbClr val="333399"/>
              </a:solidFill>
              <a:cs typeface="fangsong_gb2312"/>
            </a:endParaRPr>
          </a:p>
        </p:txBody>
      </p:sp>
      <p:sp>
        <p:nvSpPr>
          <p:cNvPr id="5" name="五边形 6"/>
          <p:cNvSpPr/>
          <p:nvPr/>
        </p:nvSpPr>
        <p:spPr bwMode="auto">
          <a:xfrm>
            <a:off x="691318" y="1957376"/>
            <a:ext cx="1961243" cy="500066"/>
          </a:xfrm>
          <a:prstGeom prst="homePlate">
            <a:avLst/>
          </a:prstGeom>
          <a:solidFill>
            <a:srgbClr val="00B050"/>
          </a:solidFill>
          <a:ln w="12700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kern="0">
              <a:solidFill>
                <a:sysClr val="window" lastClr="FFFFFF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 bwMode="auto">
          <a:xfrm>
            <a:off x="869612" y="1990714"/>
            <a:ext cx="2020675" cy="40421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kern="0" dirty="0">
                <a:solidFill>
                  <a:sysClr val="window" lastClr="FFFFF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1.</a:t>
            </a:r>
            <a:r>
              <a:rPr lang="zh-CN" altLang="en-US" sz="2400" b="1" kern="0" dirty="0">
                <a:solidFill>
                  <a:sysClr val="window" lastClr="FFFFF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电动机</a:t>
            </a:r>
            <a:endParaRPr lang="zh-CN" altLang="en-US" sz="2400" b="1" kern="0" dirty="0">
              <a:solidFill>
                <a:sysClr val="window" lastClr="FFFFFF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120738" y="6386532"/>
            <a:ext cx="250741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/>
              <a:t>直流电动机内部接线</a:t>
            </a:r>
            <a:endParaRPr lang="zh-CN" altLang="en-US" sz="2000" b="1" dirty="0"/>
          </a:p>
        </p:txBody>
      </p:sp>
      <p:sp>
        <p:nvSpPr>
          <p:cNvPr id="10" name="矩形 9"/>
          <p:cNvSpPr/>
          <p:nvPr/>
        </p:nvSpPr>
        <p:spPr>
          <a:xfrm>
            <a:off x="619880" y="2957508"/>
            <a:ext cx="4000528" cy="2885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 smtClean="0"/>
              <a:t>DZG</a:t>
            </a:r>
            <a:r>
              <a:rPr lang="zh-CN" altLang="en-US" sz="2400" b="1" dirty="0" smtClean="0"/>
              <a:t>直流电动机是直流、串激、短时、可逆电动机。</a:t>
            </a:r>
            <a:endParaRPr lang="en-US" altLang="zh-CN" sz="2400" b="1" dirty="0" smtClean="0"/>
          </a:p>
          <a:p>
            <a:pPr>
              <a:lnSpc>
                <a:spcPct val="150000"/>
              </a:lnSpc>
            </a:pPr>
            <a:endParaRPr lang="en-US" altLang="zh-CN" sz="2400" b="1" dirty="0" smtClean="0"/>
          </a:p>
          <a:p>
            <a:pPr>
              <a:lnSpc>
                <a:spcPct val="150000"/>
              </a:lnSpc>
            </a:pPr>
            <a:r>
              <a:rPr lang="zh-CN" altLang="en-US" sz="2400" b="1" dirty="0" smtClean="0"/>
              <a:t>主要由</a:t>
            </a:r>
            <a:r>
              <a:rPr lang="zh-CN" altLang="en-US" sz="2400" b="1" dirty="0" smtClean="0">
                <a:solidFill>
                  <a:srgbClr val="0303EB"/>
                </a:solidFill>
              </a:rPr>
              <a:t>定子绕组</a:t>
            </a:r>
            <a:r>
              <a:rPr lang="zh-CN" altLang="en-US" sz="2400" b="1" dirty="0" smtClean="0"/>
              <a:t>、</a:t>
            </a:r>
            <a:r>
              <a:rPr lang="zh-CN" altLang="en-US" sz="2400" b="1" dirty="0" smtClean="0">
                <a:solidFill>
                  <a:srgbClr val="0303EB"/>
                </a:solidFill>
              </a:rPr>
              <a:t>转子绕组</a:t>
            </a:r>
            <a:r>
              <a:rPr lang="zh-CN" altLang="en-US" sz="2400" b="1" dirty="0" smtClean="0"/>
              <a:t>、</a:t>
            </a:r>
            <a:r>
              <a:rPr lang="zh-CN" altLang="en-US" sz="2400" b="1" dirty="0" smtClean="0">
                <a:solidFill>
                  <a:srgbClr val="0303EB"/>
                </a:solidFill>
              </a:rPr>
              <a:t>换向器</a:t>
            </a:r>
            <a:r>
              <a:rPr lang="zh-CN" altLang="en-US" sz="2400" b="1" dirty="0" smtClean="0"/>
              <a:t>、</a:t>
            </a:r>
            <a:r>
              <a:rPr lang="zh-CN" altLang="en-US" sz="2400" b="1" dirty="0" smtClean="0">
                <a:solidFill>
                  <a:srgbClr val="0303EB"/>
                </a:solidFill>
              </a:rPr>
              <a:t>碳刷</a:t>
            </a:r>
            <a:r>
              <a:rPr lang="zh-CN" altLang="en-US" sz="2400" b="1" dirty="0" smtClean="0"/>
              <a:t>、</a:t>
            </a:r>
            <a:r>
              <a:rPr lang="zh-CN" altLang="en-US" sz="2400" b="1" dirty="0" smtClean="0">
                <a:solidFill>
                  <a:srgbClr val="0303EB"/>
                </a:solidFill>
              </a:rPr>
              <a:t>外壳组成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834722" y="1600186"/>
            <a:ext cx="6956861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任意多边形 17"/>
          <p:cNvSpPr/>
          <p:nvPr/>
        </p:nvSpPr>
        <p:spPr>
          <a:xfrm>
            <a:off x="9835382" y="5243524"/>
            <a:ext cx="643944" cy="661116"/>
          </a:xfrm>
          <a:custGeom>
            <a:avLst/>
            <a:gdLst>
              <a:gd name="connsiteX0" fmla="*/ 0 w 643944"/>
              <a:gd name="connsiteY0" fmla="*/ 17172 h 661116"/>
              <a:gd name="connsiteX1" fmla="*/ 463639 w 643944"/>
              <a:gd name="connsiteY1" fmla="*/ 107324 h 661116"/>
              <a:gd name="connsiteX2" fmla="*/ 643944 w 643944"/>
              <a:gd name="connsiteY2" fmla="*/ 661116 h 661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3944" h="661116">
                <a:moveTo>
                  <a:pt x="0" y="17172"/>
                </a:moveTo>
                <a:cubicBezTo>
                  <a:pt x="178157" y="8586"/>
                  <a:pt x="356315" y="0"/>
                  <a:pt x="463639" y="107324"/>
                </a:cubicBezTo>
                <a:cubicBezTo>
                  <a:pt x="570963" y="214648"/>
                  <a:pt x="607453" y="437882"/>
                  <a:pt x="643944" y="661116"/>
                </a:cubicBezTo>
              </a:path>
            </a:pathLst>
          </a:custGeom>
          <a:ln w="28575"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 flipH="1">
            <a:off x="10978390" y="5243524"/>
            <a:ext cx="643944" cy="661116"/>
          </a:xfrm>
          <a:custGeom>
            <a:avLst/>
            <a:gdLst>
              <a:gd name="connsiteX0" fmla="*/ 0 w 643944"/>
              <a:gd name="connsiteY0" fmla="*/ 17172 h 661116"/>
              <a:gd name="connsiteX1" fmla="*/ 463639 w 643944"/>
              <a:gd name="connsiteY1" fmla="*/ 107324 h 661116"/>
              <a:gd name="connsiteX2" fmla="*/ 643944 w 643944"/>
              <a:gd name="connsiteY2" fmla="*/ 661116 h 661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3944" h="661116">
                <a:moveTo>
                  <a:pt x="0" y="17172"/>
                </a:moveTo>
                <a:cubicBezTo>
                  <a:pt x="178157" y="8586"/>
                  <a:pt x="356315" y="0"/>
                  <a:pt x="463639" y="107324"/>
                </a:cubicBezTo>
                <a:cubicBezTo>
                  <a:pt x="570963" y="214648"/>
                  <a:pt x="607453" y="437882"/>
                  <a:pt x="643944" y="661116"/>
                </a:cubicBezTo>
              </a:path>
            </a:pathLst>
          </a:custGeom>
          <a:ln w="28575">
            <a:solidFill>
              <a:srgbClr val="339966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燕尾形 10"/>
          <p:cNvSpPr/>
          <p:nvPr/>
        </p:nvSpPr>
        <p:spPr>
          <a:xfrm>
            <a:off x="0" y="1314434"/>
            <a:ext cx="214314" cy="35719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燕尾形 11"/>
          <p:cNvSpPr/>
          <p:nvPr/>
        </p:nvSpPr>
        <p:spPr>
          <a:xfrm>
            <a:off x="214313" y="1314434"/>
            <a:ext cx="214314" cy="35719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7070" y="314302"/>
            <a:ext cx="4228276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2.4.3  ZD6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型电动转辙机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77004" y="1242996"/>
            <a:ext cx="82867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1</a:t>
            </a:r>
            <a:r>
              <a:rPr lang="zh-CN" altLang="en-US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、</a:t>
            </a:r>
            <a:r>
              <a:rPr lang="en-US" altLang="zh-CN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ZD6</a:t>
            </a:r>
            <a:r>
              <a:rPr lang="zh-CN" altLang="en-US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转辙机的结构</a:t>
            </a:r>
            <a:endParaRPr lang="zh-CN" altLang="en-US" sz="2400" b="1" dirty="0">
              <a:solidFill>
                <a:srgbClr val="333399"/>
              </a:solidFill>
              <a:cs typeface="fangsong_gb2312"/>
            </a:endParaRPr>
          </a:p>
        </p:txBody>
      </p:sp>
      <p:pic>
        <p:nvPicPr>
          <p:cNvPr id="4" name="图片 3" descr="C:\Users\Administrator\AppData\Roaming\Tencent\Users\603359521\QQ\WinTemp\RichOle\)CM}PYH32PCOY0X017Z@2CJ.png"/>
          <p:cNvPicPr/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48442" y="2743194"/>
            <a:ext cx="3790950" cy="345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五边形 6"/>
          <p:cNvSpPr/>
          <p:nvPr/>
        </p:nvSpPr>
        <p:spPr bwMode="auto">
          <a:xfrm>
            <a:off x="548442" y="1814500"/>
            <a:ext cx="1961243" cy="500066"/>
          </a:xfrm>
          <a:prstGeom prst="homePlate">
            <a:avLst/>
          </a:prstGeom>
          <a:solidFill>
            <a:srgbClr val="00B050"/>
          </a:solidFill>
          <a:ln w="12700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kern="0">
              <a:solidFill>
                <a:sysClr val="window" lastClr="FFFFFF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 bwMode="auto">
          <a:xfrm>
            <a:off x="691318" y="1814500"/>
            <a:ext cx="2020675" cy="40421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kern="0" dirty="0">
                <a:solidFill>
                  <a:sysClr val="window" lastClr="FFFFF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1.</a:t>
            </a:r>
            <a:r>
              <a:rPr lang="zh-CN" altLang="en-US" sz="2400" b="1" kern="0" dirty="0">
                <a:solidFill>
                  <a:sysClr val="window" lastClr="FFFFF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电动机</a:t>
            </a:r>
            <a:endParaRPr lang="zh-CN" altLang="en-US" sz="2400" b="1" kern="0" dirty="0">
              <a:solidFill>
                <a:sysClr val="window" lastClr="FFFFFF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5566" y="2457442"/>
            <a:ext cx="4214842" cy="424731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kern="0" dirty="0">
                <a:solidFill>
                  <a:srgbClr val="333399"/>
                </a:solidFill>
                <a:latin typeface="+mj-ea"/>
                <a:ea typeface="+mj-ea"/>
              </a:rPr>
              <a:t>额定电压</a:t>
            </a:r>
            <a:r>
              <a:rPr lang="en-US" altLang="zh-CN" sz="2000" b="1" kern="0" dirty="0">
                <a:solidFill>
                  <a:srgbClr val="333399"/>
                </a:solidFill>
                <a:latin typeface="+mj-ea"/>
                <a:ea typeface="+mj-ea"/>
              </a:rPr>
              <a:t>160V</a:t>
            </a:r>
            <a:r>
              <a:rPr lang="zh-CN" altLang="en-US" sz="2000" b="1" kern="0" dirty="0" smtClean="0">
                <a:solidFill>
                  <a:srgbClr val="333399"/>
                </a:solidFill>
                <a:latin typeface="+mj-ea"/>
                <a:ea typeface="+mj-ea"/>
              </a:rPr>
              <a:t>；</a:t>
            </a:r>
            <a:endParaRPr lang="en-US" altLang="zh-CN" sz="2000" b="1" kern="0" dirty="0" smtClean="0">
              <a:solidFill>
                <a:srgbClr val="333399"/>
              </a:solidFill>
              <a:latin typeface="+mj-ea"/>
              <a:ea typeface="+mj-ea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kern="0" dirty="0" smtClean="0">
                <a:solidFill>
                  <a:srgbClr val="333399"/>
                </a:solidFill>
                <a:latin typeface="+mj-ea"/>
                <a:ea typeface="+mj-ea"/>
              </a:rPr>
              <a:t>额定电流</a:t>
            </a:r>
            <a:r>
              <a:rPr lang="en-US" altLang="zh-CN" sz="2000" b="1" kern="0" dirty="0">
                <a:solidFill>
                  <a:srgbClr val="333399"/>
                </a:solidFill>
                <a:latin typeface="+mj-ea"/>
                <a:ea typeface="+mj-ea"/>
              </a:rPr>
              <a:t>2.0A</a:t>
            </a:r>
            <a:r>
              <a:rPr lang="zh-CN" altLang="en-US" sz="2000" b="1" kern="0" dirty="0" smtClean="0">
                <a:solidFill>
                  <a:srgbClr val="333399"/>
                </a:solidFill>
                <a:latin typeface="+mj-ea"/>
                <a:ea typeface="+mj-ea"/>
              </a:rPr>
              <a:t>，</a:t>
            </a:r>
            <a:endParaRPr lang="en-US" altLang="zh-CN" sz="2000" b="1" kern="0" dirty="0" smtClean="0">
              <a:solidFill>
                <a:srgbClr val="333399"/>
              </a:solidFill>
              <a:latin typeface="+mj-ea"/>
              <a:ea typeface="+mj-ea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kern="0" dirty="0" smtClean="0">
                <a:solidFill>
                  <a:srgbClr val="333399"/>
                </a:solidFill>
                <a:latin typeface="+mj-ea"/>
                <a:ea typeface="+mj-ea"/>
              </a:rPr>
              <a:t>摩擦电流</a:t>
            </a:r>
            <a:r>
              <a:rPr lang="en-US" altLang="zh-CN" sz="2000" b="1" kern="0" dirty="0">
                <a:solidFill>
                  <a:srgbClr val="333399"/>
                </a:solidFill>
                <a:latin typeface="+mj-ea"/>
                <a:ea typeface="+mj-ea"/>
              </a:rPr>
              <a:t>2.3—2.9A</a:t>
            </a:r>
            <a:r>
              <a:rPr lang="zh-CN" altLang="en-US" sz="2000" b="1" kern="0" dirty="0" smtClean="0">
                <a:solidFill>
                  <a:srgbClr val="333399"/>
                </a:solidFill>
                <a:latin typeface="+mj-ea"/>
                <a:ea typeface="+mj-ea"/>
              </a:rPr>
              <a:t>；</a:t>
            </a:r>
            <a:endParaRPr lang="en-US" altLang="zh-CN" sz="2000" b="1" kern="0" dirty="0" smtClean="0">
              <a:solidFill>
                <a:srgbClr val="333399"/>
              </a:solidFill>
              <a:latin typeface="+mj-ea"/>
              <a:ea typeface="+mj-ea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kern="0" dirty="0" smtClean="0">
                <a:solidFill>
                  <a:srgbClr val="333399"/>
                </a:solidFill>
                <a:latin typeface="+mj-ea"/>
                <a:ea typeface="+mj-ea"/>
              </a:rPr>
              <a:t>额定转速</a:t>
            </a:r>
            <a:r>
              <a:rPr lang="en-US" altLang="zh-CN" sz="2000" b="1" kern="0" dirty="0">
                <a:solidFill>
                  <a:srgbClr val="333399"/>
                </a:solidFill>
                <a:latin typeface="+mj-ea"/>
                <a:ea typeface="+mj-ea"/>
              </a:rPr>
              <a:t>2400r/min</a:t>
            </a:r>
            <a:r>
              <a:rPr lang="en-US" altLang="zh-CN" sz="2000" b="1" kern="0" dirty="0" smtClean="0">
                <a:solidFill>
                  <a:srgbClr val="333399"/>
                </a:solidFill>
                <a:latin typeface="+mj-ea"/>
                <a:ea typeface="+mj-ea"/>
              </a:rPr>
              <a:t>;</a:t>
            </a:r>
            <a:endParaRPr lang="en-US" altLang="zh-CN" sz="2000" b="1" kern="0" dirty="0" smtClean="0">
              <a:solidFill>
                <a:srgbClr val="333399"/>
              </a:solidFill>
              <a:latin typeface="+mj-ea"/>
              <a:ea typeface="+mj-ea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kern="0" dirty="0" smtClean="0">
                <a:solidFill>
                  <a:srgbClr val="333399"/>
                </a:solidFill>
                <a:latin typeface="+mj-ea"/>
                <a:ea typeface="+mj-ea"/>
              </a:rPr>
              <a:t>额定</a:t>
            </a:r>
            <a:r>
              <a:rPr lang="zh-CN" altLang="en-US" sz="2000" b="1" kern="0" dirty="0">
                <a:solidFill>
                  <a:srgbClr val="333399"/>
                </a:solidFill>
                <a:latin typeface="+mj-ea"/>
                <a:ea typeface="+mj-ea"/>
              </a:rPr>
              <a:t>转矩</a:t>
            </a:r>
            <a:r>
              <a:rPr lang="en-US" altLang="zh-CN" sz="2000" b="1" kern="0" dirty="0">
                <a:solidFill>
                  <a:srgbClr val="333399"/>
                </a:solidFill>
                <a:latin typeface="+mj-ea"/>
                <a:ea typeface="+mj-ea"/>
              </a:rPr>
              <a:t>0.8826N</a:t>
            </a:r>
            <a:r>
              <a:rPr lang="zh-CN" altLang="en-US" sz="2000" b="1" kern="0" dirty="0" smtClean="0">
                <a:solidFill>
                  <a:srgbClr val="333399"/>
                </a:solidFill>
                <a:latin typeface="+mj-ea"/>
                <a:ea typeface="+mj-ea"/>
              </a:rPr>
              <a:t>，</a:t>
            </a:r>
            <a:endParaRPr lang="en-US" altLang="zh-CN" sz="2000" b="1" kern="0" dirty="0" smtClean="0">
              <a:solidFill>
                <a:srgbClr val="333399"/>
              </a:solidFill>
              <a:latin typeface="+mj-ea"/>
              <a:ea typeface="+mj-ea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kern="0" dirty="0" smtClean="0">
                <a:solidFill>
                  <a:srgbClr val="333399"/>
                </a:solidFill>
                <a:latin typeface="+mj-ea"/>
                <a:ea typeface="+mj-ea"/>
              </a:rPr>
              <a:t>单</a:t>
            </a:r>
            <a:r>
              <a:rPr lang="zh-CN" altLang="en-US" sz="2000" b="1" kern="0" dirty="0">
                <a:solidFill>
                  <a:srgbClr val="333399"/>
                </a:solidFill>
                <a:latin typeface="+mj-ea"/>
                <a:ea typeface="+mj-ea"/>
              </a:rPr>
              <a:t>定子工作电阻（</a:t>
            </a:r>
            <a:r>
              <a:rPr lang="en-US" altLang="zh-CN" sz="2000" b="1" kern="0" dirty="0">
                <a:solidFill>
                  <a:srgbClr val="333399"/>
                </a:solidFill>
                <a:latin typeface="+mj-ea"/>
                <a:ea typeface="+mj-ea"/>
              </a:rPr>
              <a:t>2.85±0.14</a:t>
            </a:r>
            <a:r>
              <a:rPr lang="zh-CN" altLang="en-US" sz="2000" b="1" kern="0" dirty="0">
                <a:solidFill>
                  <a:srgbClr val="333399"/>
                </a:solidFill>
                <a:latin typeface="+mj-ea"/>
                <a:ea typeface="+mj-ea"/>
              </a:rPr>
              <a:t>）</a:t>
            </a:r>
            <a:r>
              <a:rPr lang="en-US" altLang="zh-CN" sz="2000" b="1" kern="0" dirty="0">
                <a:solidFill>
                  <a:srgbClr val="333399"/>
                </a:solidFill>
                <a:latin typeface="+mj-ea"/>
                <a:ea typeface="+mj-ea"/>
              </a:rPr>
              <a:t>×2Ω</a:t>
            </a:r>
            <a:r>
              <a:rPr lang="zh-CN" altLang="en-US" sz="2000" b="1" kern="0" dirty="0" smtClean="0">
                <a:solidFill>
                  <a:srgbClr val="333399"/>
                </a:solidFill>
                <a:latin typeface="+mj-ea"/>
                <a:ea typeface="+mj-ea"/>
              </a:rPr>
              <a:t>，</a:t>
            </a:r>
            <a:endParaRPr lang="en-US" altLang="zh-CN" sz="2000" b="1" kern="0" dirty="0" smtClean="0">
              <a:solidFill>
                <a:srgbClr val="333399"/>
              </a:solidFill>
              <a:latin typeface="+mj-ea"/>
              <a:ea typeface="+mj-ea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kern="0" dirty="0" smtClean="0">
                <a:solidFill>
                  <a:srgbClr val="333399"/>
                </a:solidFill>
                <a:latin typeface="+mj-ea"/>
                <a:ea typeface="+mj-ea"/>
              </a:rPr>
              <a:t>刷</a:t>
            </a:r>
            <a:r>
              <a:rPr lang="zh-CN" altLang="en-US" sz="2000" b="1" kern="0" dirty="0">
                <a:solidFill>
                  <a:srgbClr val="333399"/>
                </a:solidFill>
                <a:latin typeface="+mj-ea"/>
                <a:ea typeface="+mj-ea"/>
              </a:rPr>
              <a:t>间总电阻</a:t>
            </a:r>
            <a:r>
              <a:rPr lang="en-US" altLang="zh-CN" sz="2000" b="1" kern="0" dirty="0" smtClean="0">
                <a:solidFill>
                  <a:srgbClr val="333399"/>
                </a:solidFill>
                <a:latin typeface="+mj-ea"/>
                <a:ea typeface="+mj-ea"/>
              </a:rPr>
              <a:t>4.9±0.245Ω</a:t>
            </a:r>
            <a:endParaRPr lang="en-US" altLang="zh-CN" sz="2000" b="1" kern="0" dirty="0" smtClean="0">
              <a:solidFill>
                <a:srgbClr val="333399"/>
              </a:solidFill>
              <a:latin typeface="+mj-ea"/>
              <a:ea typeface="+mj-ea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kern="0" dirty="0" smtClean="0">
                <a:solidFill>
                  <a:srgbClr val="333399"/>
                </a:solidFill>
                <a:latin typeface="+mj-ea"/>
                <a:ea typeface="+mj-ea"/>
              </a:rPr>
              <a:t>短时工作输出功率≧</a:t>
            </a:r>
            <a:r>
              <a:rPr lang="en-US" altLang="zh-CN" sz="2000" b="1" kern="0" dirty="0" smtClean="0">
                <a:solidFill>
                  <a:srgbClr val="333399"/>
                </a:solidFill>
                <a:latin typeface="+mj-ea"/>
                <a:ea typeface="+mj-ea"/>
              </a:rPr>
              <a:t>220VA</a:t>
            </a:r>
            <a:endParaRPr lang="en-US" altLang="zh-CN" sz="2000" b="1" kern="0" dirty="0">
              <a:solidFill>
                <a:srgbClr val="333399"/>
              </a:solidFill>
              <a:latin typeface="+mj-ea"/>
              <a:ea typeface="+mj-ea"/>
            </a:endParaRP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34722" y="1600186"/>
            <a:ext cx="6956861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矩形 10"/>
          <p:cNvSpPr/>
          <p:nvPr/>
        </p:nvSpPr>
        <p:spPr>
          <a:xfrm>
            <a:off x="7120738" y="6386532"/>
            <a:ext cx="250741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/>
              <a:t>直流电动机内部接线</a:t>
            </a:r>
            <a:endParaRPr lang="zh-CN" altLang="en-US" sz="2000" b="1" dirty="0"/>
          </a:p>
        </p:txBody>
      </p:sp>
      <p:sp>
        <p:nvSpPr>
          <p:cNvPr id="12" name="燕尾形 11"/>
          <p:cNvSpPr/>
          <p:nvPr/>
        </p:nvSpPr>
        <p:spPr>
          <a:xfrm>
            <a:off x="0" y="1314434"/>
            <a:ext cx="214314" cy="35719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燕尾形 12"/>
          <p:cNvSpPr/>
          <p:nvPr/>
        </p:nvSpPr>
        <p:spPr>
          <a:xfrm>
            <a:off x="214313" y="1314434"/>
            <a:ext cx="214314" cy="35719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77070" y="314302"/>
            <a:ext cx="3130219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2.4.1  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道岔的组成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905632" y="1171558"/>
            <a:ext cx="30718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01AEEE"/>
                </a:solidFill>
              </a:rPr>
              <a:t>1</a:t>
            </a:r>
            <a:r>
              <a:rPr lang="zh-CN" altLang="en-US" sz="2400" b="1" dirty="0" smtClean="0">
                <a:solidFill>
                  <a:srgbClr val="01AEEE"/>
                </a:solidFill>
              </a:rPr>
              <a:t>、道岔的结构</a:t>
            </a:r>
            <a:endParaRPr lang="zh-CN" altLang="en-US" sz="2400" b="1" dirty="0">
              <a:solidFill>
                <a:srgbClr val="01AEEE"/>
              </a:solidFill>
            </a:endParaRPr>
          </a:p>
        </p:txBody>
      </p:sp>
      <p:sp>
        <p:nvSpPr>
          <p:cNvPr id="103" name="燕尾形 102"/>
          <p:cNvSpPr/>
          <p:nvPr/>
        </p:nvSpPr>
        <p:spPr>
          <a:xfrm>
            <a:off x="619880" y="1242996"/>
            <a:ext cx="214314" cy="28575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4" name="燕尾形 103"/>
          <p:cNvSpPr/>
          <p:nvPr/>
        </p:nvSpPr>
        <p:spPr>
          <a:xfrm>
            <a:off x="405566" y="1242996"/>
            <a:ext cx="214314" cy="28575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02" name="图片 101" descr="C:\Users\Administrator\AppData\Roaming\Tencent\Users\603359521\QQ\WinTemp\RichOle\7RD751AHPMJBL$2][}VBV8M.png"/>
          <p:cNvPicPr/>
          <p:nvPr>
            <p:custDataLst>
              <p:tags r:id="rId1"/>
            </p:custDataLst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20012" y="1957376"/>
            <a:ext cx="9001188" cy="4486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5" name="任意多边形 104"/>
          <p:cNvSpPr/>
          <p:nvPr/>
        </p:nvSpPr>
        <p:spPr>
          <a:xfrm>
            <a:off x="4434214" y="1816274"/>
            <a:ext cx="0" cy="4308953"/>
          </a:xfrm>
          <a:custGeom>
            <a:avLst/>
            <a:gdLst>
              <a:gd name="connsiteX0" fmla="*/ 0 w 0"/>
              <a:gd name="connsiteY0" fmla="*/ 0 h 4308953"/>
              <a:gd name="connsiteX1" fmla="*/ 0 w 0"/>
              <a:gd name="connsiteY1" fmla="*/ 4308953 h 4308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4308953">
                <a:moveTo>
                  <a:pt x="0" y="0"/>
                </a:moveTo>
                <a:lnTo>
                  <a:pt x="0" y="4308953"/>
                </a:lnTo>
              </a:path>
            </a:pathLst>
          </a:custGeom>
          <a:ln w="38100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任意多边形 106"/>
          <p:cNvSpPr/>
          <p:nvPr/>
        </p:nvSpPr>
        <p:spPr>
          <a:xfrm>
            <a:off x="6288066" y="1728592"/>
            <a:ext cx="789139" cy="4572000"/>
          </a:xfrm>
          <a:custGeom>
            <a:avLst/>
            <a:gdLst>
              <a:gd name="connsiteX0" fmla="*/ 789139 w 789139"/>
              <a:gd name="connsiteY0" fmla="*/ 0 h 4572000"/>
              <a:gd name="connsiteX1" fmla="*/ 789139 w 789139"/>
              <a:gd name="connsiteY1" fmla="*/ 1741118 h 4572000"/>
              <a:gd name="connsiteX2" fmla="*/ 0 w 789139"/>
              <a:gd name="connsiteY2" fmla="*/ 4572000 h 457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9139" h="4572000">
                <a:moveTo>
                  <a:pt x="789139" y="0"/>
                </a:moveTo>
                <a:lnTo>
                  <a:pt x="789139" y="1741118"/>
                </a:lnTo>
                <a:lnTo>
                  <a:pt x="0" y="4572000"/>
                </a:lnTo>
              </a:path>
            </a:pathLst>
          </a:custGeom>
          <a:ln w="38100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800225" y="3068955"/>
            <a:ext cx="2594610" cy="156210"/>
          </a:xfrm>
          <a:prstGeom prst="rect">
            <a:avLst/>
          </a:prstGeom>
          <a:solidFill>
            <a:schemeClr val="accent3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4434205" y="3068320"/>
            <a:ext cx="2597150" cy="156845"/>
          </a:xfrm>
          <a:prstGeom prst="rect">
            <a:avLst/>
          </a:prstGeom>
          <a:solidFill>
            <a:schemeClr val="accent3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7056755" y="3061335"/>
            <a:ext cx="2597150" cy="163830"/>
          </a:xfrm>
          <a:prstGeom prst="rect">
            <a:avLst/>
          </a:prstGeom>
          <a:solidFill>
            <a:schemeClr val="accent3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4680585" y="4398010"/>
            <a:ext cx="2035810" cy="160020"/>
          </a:xfrm>
          <a:prstGeom prst="rect">
            <a:avLst/>
          </a:prstGeom>
          <a:solidFill>
            <a:schemeClr val="accent3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>
            <p:custDataLst>
              <p:tags r:id="rId6"/>
            </p:custDataLst>
          </p:nvPr>
        </p:nvSpPr>
        <p:spPr>
          <a:xfrm rot="1380000">
            <a:off x="6529070" y="5745480"/>
            <a:ext cx="2597150" cy="163830"/>
          </a:xfrm>
          <a:prstGeom prst="rect">
            <a:avLst/>
          </a:prstGeom>
          <a:solidFill>
            <a:schemeClr val="accent3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835025" y="4392930"/>
            <a:ext cx="9893935" cy="177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7"/>
            </p:custDataLst>
          </p:nvPr>
        </p:nvCxnSpPr>
        <p:spPr>
          <a:xfrm flipV="1">
            <a:off x="935990" y="4558030"/>
            <a:ext cx="9893935" cy="177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任意多边形 11"/>
          <p:cNvSpPr/>
          <p:nvPr/>
        </p:nvSpPr>
        <p:spPr>
          <a:xfrm>
            <a:off x="1780540" y="4404360"/>
            <a:ext cx="2574290" cy="328295"/>
          </a:xfrm>
          <a:custGeom>
            <a:avLst/>
            <a:gdLst>
              <a:gd name="connisteX0" fmla="*/ 13335 w 2574290"/>
              <a:gd name="connsiteY0" fmla="*/ 0 h 328295"/>
              <a:gd name="connisteX1" fmla="*/ 1757045 w 2574290"/>
              <a:gd name="connsiteY1" fmla="*/ 0 h 328295"/>
              <a:gd name="connisteX2" fmla="*/ 2574290 w 2574290"/>
              <a:gd name="connsiteY2" fmla="*/ 160655 h 328295"/>
              <a:gd name="connisteX3" fmla="*/ 2522855 w 2574290"/>
              <a:gd name="connsiteY3" fmla="*/ 328295 h 328295"/>
              <a:gd name="connisteX4" fmla="*/ 1770380 w 2574290"/>
              <a:gd name="connsiteY4" fmla="*/ 179705 h 328295"/>
              <a:gd name="connisteX5" fmla="*/ 0 w 2574290"/>
              <a:gd name="connsiteY5" fmla="*/ 179705 h 328295"/>
              <a:gd name="connisteX6" fmla="*/ 13335 w 2574290"/>
              <a:gd name="connsiteY6" fmla="*/ 0 h 32829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l" t="t" r="r" b="b"/>
            <a:pathLst>
              <a:path w="2574290" h="328295">
                <a:moveTo>
                  <a:pt x="13335" y="0"/>
                </a:moveTo>
                <a:lnTo>
                  <a:pt x="1757045" y="0"/>
                </a:lnTo>
                <a:lnTo>
                  <a:pt x="2574290" y="160655"/>
                </a:lnTo>
                <a:lnTo>
                  <a:pt x="2522855" y="328295"/>
                </a:lnTo>
                <a:lnTo>
                  <a:pt x="1770380" y="179705"/>
                </a:lnTo>
                <a:lnTo>
                  <a:pt x="0" y="179705"/>
                </a:lnTo>
                <a:lnTo>
                  <a:pt x="13335" y="0"/>
                </a:lnTo>
                <a:close/>
              </a:path>
            </a:pathLst>
          </a:custGeom>
          <a:solidFill>
            <a:schemeClr val="accent3"/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4361815" y="4603750"/>
            <a:ext cx="2219960" cy="753110"/>
          </a:xfrm>
          <a:custGeom>
            <a:avLst/>
            <a:gdLst>
              <a:gd name="connisteX0" fmla="*/ 64135 w 2219960"/>
              <a:gd name="connsiteY0" fmla="*/ 0 h 753110"/>
              <a:gd name="connisteX1" fmla="*/ 1235710 w 2219960"/>
              <a:gd name="connsiteY1" fmla="*/ 283210 h 753110"/>
              <a:gd name="connisteX2" fmla="*/ 1666875 w 2219960"/>
              <a:gd name="connsiteY2" fmla="*/ 405130 h 753110"/>
              <a:gd name="connisteX3" fmla="*/ 2219960 w 2219960"/>
              <a:gd name="connsiteY3" fmla="*/ 611505 h 753110"/>
              <a:gd name="connisteX4" fmla="*/ 2155825 w 2219960"/>
              <a:gd name="connsiteY4" fmla="*/ 753110 h 753110"/>
              <a:gd name="connisteX5" fmla="*/ 1628140 w 2219960"/>
              <a:gd name="connsiteY5" fmla="*/ 560070 h 753110"/>
              <a:gd name="connisteX6" fmla="*/ 1537970 w 2219960"/>
              <a:gd name="connsiteY6" fmla="*/ 534035 h 753110"/>
              <a:gd name="connisteX7" fmla="*/ 1125855 w 2219960"/>
              <a:gd name="connsiteY7" fmla="*/ 418465 h 753110"/>
              <a:gd name="connisteX8" fmla="*/ 0 w 2219960"/>
              <a:gd name="connsiteY8" fmla="*/ 154305 h 753110"/>
              <a:gd name="connisteX9" fmla="*/ 64135 w 2219960"/>
              <a:gd name="connsiteY9" fmla="*/ 0 h 75311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</a:cxnLst>
            <a:rect l="l" t="t" r="r" b="b"/>
            <a:pathLst>
              <a:path w="2219960" h="753110">
                <a:moveTo>
                  <a:pt x="64135" y="0"/>
                </a:moveTo>
                <a:lnTo>
                  <a:pt x="1235710" y="283210"/>
                </a:lnTo>
                <a:lnTo>
                  <a:pt x="1666875" y="405130"/>
                </a:lnTo>
                <a:lnTo>
                  <a:pt x="2219960" y="611505"/>
                </a:lnTo>
                <a:lnTo>
                  <a:pt x="2155825" y="753110"/>
                </a:lnTo>
                <a:lnTo>
                  <a:pt x="1628140" y="560070"/>
                </a:lnTo>
                <a:lnTo>
                  <a:pt x="1537970" y="534035"/>
                </a:lnTo>
                <a:lnTo>
                  <a:pt x="1125855" y="418465"/>
                </a:lnTo>
                <a:lnTo>
                  <a:pt x="0" y="154305"/>
                </a:lnTo>
                <a:lnTo>
                  <a:pt x="64135" y="0"/>
                </a:lnTo>
                <a:close/>
              </a:path>
            </a:pathLst>
          </a:custGeom>
          <a:solidFill>
            <a:schemeClr val="accent3"/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4631690" y="3277870"/>
            <a:ext cx="2239645" cy="765810"/>
          </a:xfrm>
          <a:custGeom>
            <a:avLst/>
            <a:gdLst>
              <a:gd name="connisteX0" fmla="*/ 0 w 2239645"/>
              <a:gd name="connsiteY0" fmla="*/ 0 h 765810"/>
              <a:gd name="connisteX1" fmla="*/ 386080 w 2239645"/>
              <a:gd name="connsiteY1" fmla="*/ 0 h 765810"/>
              <a:gd name="connisteX2" fmla="*/ 514985 w 2239645"/>
              <a:gd name="connsiteY2" fmla="*/ 26035 h 765810"/>
              <a:gd name="connisteX3" fmla="*/ 643890 w 2239645"/>
              <a:gd name="connsiteY3" fmla="*/ 64135 h 765810"/>
              <a:gd name="connisteX4" fmla="*/ 2239645 w 2239645"/>
              <a:gd name="connsiteY4" fmla="*/ 611505 h 765810"/>
              <a:gd name="connisteX5" fmla="*/ 2181860 w 2239645"/>
              <a:gd name="connsiteY5" fmla="*/ 765810 h 765810"/>
              <a:gd name="connisteX6" fmla="*/ 714375 w 2239645"/>
              <a:gd name="connsiteY6" fmla="*/ 270510 h 765810"/>
              <a:gd name="connisteX7" fmla="*/ 469900 w 2239645"/>
              <a:gd name="connsiteY7" fmla="*/ 180340 h 765810"/>
              <a:gd name="connisteX8" fmla="*/ 231775 w 2239645"/>
              <a:gd name="connsiteY8" fmla="*/ 154305 h 765810"/>
              <a:gd name="connisteX9" fmla="*/ 0 w 2239645"/>
              <a:gd name="connsiteY9" fmla="*/ 160655 h 765810"/>
              <a:gd name="connisteX10" fmla="*/ 0 w 2239645"/>
              <a:gd name="connsiteY10" fmla="*/ 0 h 76581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</a:cxnLst>
            <a:rect l="l" t="t" r="r" b="b"/>
            <a:pathLst>
              <a:path w="2239645" h="765810">
                <a:moveTo>
                  <a:pt x="0" y="0"/>
                </a:moveTo>
                <a:lnTo>
                  <a:pt x="386080" y="0"/>
                </a:lnTo>
                <a:lnTo>
                  <a:pt x="514985" y="26035"/>
                </a:lnTo>
                <a:lnTo>
                  <a:pt x="643890" y="64135"/>
                </a:lnTo>
                <a:lnTo>
                  <a:pt x="2239645" y="611505"/>
                </a:lnTo>
                <a:lnTo>
                  <a:pt x="2181860" y="765810"/>
                </a:lnTo>
                <a:lnTo>
                  <a:pt x="714375" y="270510"/>
                </a:lnTo>
                <a:lnTo>
                  <a:pt x="469900" y="180340"/>
                </a:lnTo>
                <a:lnTo>
                  <a:pt x="231775" y="154305"/>
                </a:lnTo>
                <a:lnTo>
                  <a:pt x="0" y="16065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6910070" y="3934460"/>
            <a:ext cx="2902585" cy="398780"/>
          </a:xfrm>
          <a:custGeom>
            <a:avLst/>
            <a:gdLst>
              <a:gd name="connisteX0" fmla="*/ 71120 w 2902585"/>
              <a:gd name="connsiteY0" fmla="*/ 0 h 398780"/>
              <a:gd name="connisteX1" fmla="*/ 978535 w 2902585"/>
              <a:gd name="connsiteY1" fmla="*/ 238125 h 398780"/>
              <a:gd name="connisteX2" fmla="*/ 2541905 w 2902585"/>
              <a:gd name="connsiteY2" fmla="*/ 238125 h 398780"/>
              <a:gd name="connisteX3" fmla="*/ 2818765 w 2902585"/>
              <a:gd name="connsiteY3" fmla="*/ 109220 h 398780"/>
              <a:gd name="connisteX4" fmla="*/ 2902585 w 2902585"/>
              <a:gd name="connsiteY4" fmla="*/ 250825 h 398780"/>
              <a:gd name="connisteX5" fmla="*/ 2645410 w 2902585"/>
              <a:gd name="connsiteY5" fmla="*/ 373380 h 398780"/>
              <a:gd name="connisteX6" fmla="*/ 920115 w 2902585"/>
              <a:gd name="connsiteY6" fmla="*/ 398780 h 398780"/>
              <a:gd name="connisteX7" fmla="*/ 0 w 2902585"/>
              <a:gd name="connsiteY7" fmla="*/ 147955 h 398780"/>
              <a:gd name="connisteX8" fmla="*/ 71120 w 2902585"/>
              <a:gd name="connsiteY8" fmla="*/ 0 h 39878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l" t="t" r="r" b="b"/>
            <a:pathLst>
              <a:path w="2902585" h="398780">
                <a:moveTo>
                  <a:pt x="71120" y="0"/>
                </a:moveTo>
                <a:lnTo>
                  <a:pt x="978535" y="238125"/>
                </a:lnTo>
                <a:lnTo>
                  <a:pt x="2541905" y="238125"/>
                </a:lnTo>
                <a:lnTo>
                  <a:pt x="2818765" y="109220"/>
                </a:lnTo>
                <a:lnTo>
                  <a:pt x="2902585" y="250825"/>
                </a:lnTo>
                <a:lnTo>
                  <a:pt x="2645410" y="373380"/>
                </a:lnTo>
                <a:lnTo>
                  <a:pt x="920115" y="398780"/>
                </a:lnTo>
                <a:lnTo>
                  <a:pt x="0" y="147955"/>
                </a:lnTo>
                <a:lnTo>
                  <a:pt x="71120" y="0"/>
                </a:lnTo>
                <a:close/>
              </a:path>
            </a:pathLst>
          </a:custGeom>
          <a:solidFill>
            <a:srgbClr val="FFCC66"/>
          </a:solidFill>
          <a:ln w="952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6813550" y="4398010"/>
            <a:ext cx="2825115" cy="894080"/>
          </a:xfrm>
          <a:custGeom>
            <a:avLst/>
            <a:gdLst>
              <a:gd name="connisteX0" fmla="*/ 26035 w 2825115"/>
              <a:gd name="connsiteY0" fmla="*/ 0 h 894080"/>
              <a:gd name="connisteX1" fmla="*/ 1023620 w 2825115"/>
              <a:gd name="connsiteY1" fmla="*/ 0 h 894080"/>
              <a:gd name="connisteX2" fmla="*/ 2645410 w 2825115"/>
              <a:gd name="connsiteY2" fmla="*/ 572770 h 894080"/>
              <a:gd name="connisteX3" fmla="*/ 2825115 w 2825115"/>
              <a:gd name="connsiteY3" fmla="*/ 778510 h 894080"/>
              <a:gd name="connisteX4" fmla="*/ 2696845 w 2825115"/>
              <a:gd name="connsiteY4" fmla="*/ 894080 h 894080"/>
              <a:gd name="connisteX5" fmla="*/ 2535555 w 2825115"/>
              <a:gd name="connsiteY5" fmla="*/ 707390 h 894080"/>
              <a:gd name="connisteX6" fmla="*/ 978535 w 2825115"/>
              <a:gd name="connsiteY6" fmla="*/ 167005 h 894080"/>
              <a:gd name="connisteX7" fmla="*/ 0 w 2825115"/>
              <a:gd name="connsiteY7" fmla="*/ 173355 h 894080"/>
              <a:gd name="connisteX8" fmla="*/ 26035 w 2825115"/>
              <a:gd name="connsiteY8" fmla="*/ 0 h 89408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l" t="t" r="r" b="b"/>
            <a:pathLst>
              <a:path w="2825115" h="894080">
                <a:moveTo>
                  <a:pt x="26035" y="0"/>
                </a:moveTo>
                <a:lnTo>
                  <a:pt x="1023620" y="0"/>
                </a:lnTo>
                <a:lnTo>
                  <a:pt x="2645410" y="572770"/>
                </a:lnTo>
                <a:lnTo>
                  <a:pt x="2825115" y="778510"/>
                </a:lnTo>
                <a:lnTo>
                  <a:pt x="2696845" y="894080"/>
                </a:lnTo>
                <a:lnTo>
                  <a:pt x="2535555" y="707390"/>
                </a:lnTo>
                <a:lnTo>
                  <a:pt x="978535" y="167005"/>
                </a:lnTo>
                <a:lnTo>
                  <a:pt x="0" y="173355"/>
                </a:lnTo>
                <a:lnTo>
                  <a:pt x="26035" y="0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8087995" y="4391025"/>
            <a:ext cx="2689860" cy="701675"/>
          </a:xfrm>
          <a:custGeom>
            <a:avLst/>
            <a:gdLst>
              <a:gd name="connisteX0" fmla="*/ 2683510 w 2689860"/>
              <a:gd name="connsiteY0" fmla="*/ 0 h 701675"/>
              <a:gd name="connisteX1" fmla="*/ 0 w 2689860"/>
              <a:gd name="connsiteY1" fmla="*/ 6985 h 701675"/>
              <a:gd name="connisteX2" fmla="*/ 1936750 w 2689860"/>
              <a:gd name="connsiteY2" fmla="*/ 701675 h 701675"/>
              <a:gd name="connisteX3" fmla="*/ 2001520 w 2689860"/>
              <a:gd name="connsiteY3" fmla="*/ 521335 h 701675"/>
              <a:gd name="connisteX4" fmla="*/ 952500 w 2689860"/>
              <a:gd name="connsiteY4" fmla="*/ 173990 h 701675"/>
              <a:gd name="connisteX5" fmla="*/ 2689860 w 2689860"/>
              <a:gd name="connsiteY5" fmla="*/ 173990 h 701675"/>
              <a:gd name="connisteX6" fmla="*/ 2683510 w 2689860"/>
              <a:gd name="connsiteY6" fmla="*/ 0 h 70167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l" t="t" r="r" b="b"/>
            <a:pathLst>
              <a:path w="2689860" h="701675">
                <a:moveTo>
                  <a:pt x="2683510" y="0"/>
                </a:moveTo>
                <a:lnTo>
                  <a:pt x="0" y="6985"/>
                </a:lnTo>
                <a:lnTo>
                  <a:pt x="1936750" y="701675"/>
                </a:lnTo>
                <a:lnTo>
                  <a:pt x="2001520" y="521335"/>
                </a:lnTo>
                <a:lnTo>
                  <a:pt x="952500" y="173990"/>
                </a:lnTo>
                <a:lnTo>
                  <a:pt x="2689860" y="173990"/>
                </a:lnTo>
                <a:lnTo>
                  <a:pt x="2683510" y="0"/>
                </a:lnTo>
                <a:close/>
              </a:path>
            </a:pathLst>
          </a:custGeom>
          <a:solidFill>
            <a:schemeClr val="accent2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3100070" y="3277870"/>
            <a:ext cx="1480185" cy="173990"/>
          </a:xfrm>
          <a:custGeom>
            <a:avLst/>
            <a:gdLst>
              <a:gd name="connisteX0" fmla="*/ 1467485 w 1480185"/>
              <a:gd name="connsiteY0" fmla="*/ 0 h 173990"/>
              <a:gd name="connisteX1" fmla="*/ 0 w 1480185"/>
              <a:gd name="connsiteY1" fmla="*/ 6350 h 173990"/>
              <a:gd name="connisteX2" fmla="*/ 1480185 w 1480185"/>
              <a:gd name="connsiteY2" fmla="*/ 173990 h 173990"/>
              <a:gd name="connisteX3" fmla="*/ 1467485 w 1480185"/>
              <a:gd name="connsiteY3" fmla="*/ 0 h 17399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</a:cxnLst>
            <a:rect l="l" t="t" r="r" b="b"/>
            <a:pathLst>
              <a:path w="1480185" h="173990">
                <a:moveTo>
                  <a:pt x="1467485" y="0"/>
                </a:moveTo>
                <a:lnTo>
                  <a:pt x="0" y="6350"/>
                </a:lnTo>
                <a:lnTo>
                  <a:pt x="1480185" y="173990"/>
                </a:lnTo>
                <a:lnTo>
                  <a:pt x="1467485" y="0"/>
                </a:lnTo>
                <a:close/>
              </a:path>
            </a:pathLst>
          </a:custGeom>
          <a:ln w="12700"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>
            <a:off x="3151505" y="4352925"/>
            <a:ext cx="1493520" cy="199390"/>
          </a:xfrm>
          <a:custGeom>
            <a:avLst/>
            <a:gdLst>
              <a:gd name="connisteX0" fmla="*/ 1493520 w 1493520"/>
              <a:gd name="connsiteY0" fmla="*/ 64135 h 199390"/>
              <a:gd name="connisteX1" fmla="*/ 199390 w 1493520"/>
              <a:gd name="connsiteY1" fmla="*/ 0 h 199390"/>
              <a:gd name="connisteX2" fmla="*/ 0 w 1493520"/>
              <a:gd name="connsiteY2" fmla="*/ 12700 h 199390"/>
              <a:gd name="connisteX3" fmla="*/ 650240 w 1493520"/>
              <a:gd name="connsiteY3" fmla="*/ 70485 h 199390"/>
              <a:gd name="connisteX4" fmla="*/ 1351915 w 1493520"/>
              <a:gd name="connsiteY4" fmla="*/ 199390 h 199390"/>
              <a:gd name="connisteX5" fmla="*/ 1486535 w 1493520"/>
              <a:gd name="connsiteY5" fmla="*/ 199390 h 199390"/>
              <a:gd name="connisteX6" fmla="*/ 1493520 w 1493520"/>
              <a:gd name="connsiteY6" fmla="*/ 64135 h 19939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l" t="t" r="r" b="b"/>
            <a:pathLst>
              <a:path w="1493520" h="199390">
                <a:moveTo>
                  <a:pt x="1493520" y="64135"/>
                </a:moveTo>
                <a:lnTo>
                  <a:pt x="199390" y="0"/>
                </a:lnTo>
                <a:lnTo>
                  <a:pt x="0" y="12700"/>
                </a:lnTo>
                <a:lnTo>
                  <a:pt x="650240" y="70485"/>
                </a:lnTo>
                <a:lnTo>
                  <a:pt x="1351915" y="199390"/>
                </a:lnTo>
                <a:lnTo>
                  <a:pt x="1486535" y="199390"/>
                </a:lnTo>
                <a:lnTo>
                  <a:pt x="1493520" y="64135"/>
                </a:lnTo>
                <a:close/>
              </a:path>
            </a:pathLst>
          </a:custGeom>
          <a:ln w="12700"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7070" y="314302"/>
            <a:ext cx="4228276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2.4.3  ZD6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型电动转辙机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05566" y="1242996"/>
            <a:ext cx="82867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1</a:t>
            </a:r>
            <a:r>
              <a:rPr lang="zh-CN" altLang="en-US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、</a:t>
            </a:r>
            <a:r>
              <a:rPr lang="en-US" altLang="zh-CN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ZD6</a:t>
            </a:r>
            <a:r>
              <a:rPr lang="zh-CN" altLang="en-US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转辙机的结构</a:t>
            </a:r>
            <a:endParaRPr lang="zh-CN" altLang="en-US" sz="2400" b="1" dirty="0">
              <a:solidFill>
                <a:srgbClr val="333399"/>
              </a:solidFill>
              <a:cs typeface="fangsong_gb2312"/>
            </a:endParaRPr>
          </a:p>
        </p:txBody>
      </p:sp>
      <p:pic>
        <p:nvPicPr>
          <p:cNvPr id="4" name="图片 3" descr="C:\Users\Administrator\AppData\Roaming\Tencent\Users\603359521\QQ\WinTemp\RichOle\)CM}PYH32PCOY0X017Z@2CJ.png"/>
          <p:cNvPicPr/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2386004"/>
            <a:ext cx="3790950" cy="345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d:\360浏~1\360\360se\360se6\USERDA~1\Temp\248804~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06028" y="4029078"/>
            <a:ext cx="4071937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d:\360浏~1\360\360se\360se6\USERDA~1\Temp\686616~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97838" y="4029078"/>
            <a:ext cx="4143375" cy="2640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" name="组合 12"/>
          <p:cNvGrpSpPr/>
          <p:nvPr/>
        </p:nvGrpSpPr>
        <p:grpSpPr bwMode="auto">
          <a:xfrm>
            <a:off x="3834590" y="2028814"/>
            <a:ext cx="6215106" cy="1214445"/>
            <a:chOff x="112173" y="1285860"/>
            <a:chExt cx="7549340" cy="1214454"/>
          </a:xfrm>
        </p:grpSpPr>
        <p:grpSp>
          <p:nvGrpSpPr>
            <p:cNvPr id="8" name="组合 13"/>
            <p:cNvGrpSpPr/>
            <p:nvPr/>
          </p:nvGrpSpPr>
          <p:grpSpPr bwMode="auto">
            <a:xfrm>
              <a:off x="285721" y="1285860"/>
              <a:ext cx="7289018" cy="1214454"/>
              <a:chOff x="285721" y="1285860"/>
              <a:chExt cx="7289018" cy="1214454"/>
            </a:xfrm>
          </p:grpSpPr>
          <p:sp>
            <p:nvSpPr>
              <p:cNvPr id="10" name="圆角矩形 9"/>
              <p:cNvSpPr/>
              <p:nvPr/>
            </p:nvSpPr>
            <p:spPr>
              <a:xfrm>
                <a:off x="285721" y="1571612"/>
                <a:ext cx="7289018" cy="928702"/>
              </a:xfrm>
              <a:prstGeom prst="roundRect">
                <a:avLst/>
              </a:prstGeom>
              <a:solidFill>
                <a:sysClr val="window" lastClr="FFFFFF"/>
              </a:solidFill>
              <a:ln w="28575" cap="flat" cmpd="sng" algn="ctr">
                <a:solidFill>
                  <a:srgbClr val="92D050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 kern="0">
                  <a:solidFill>
                    <a:sysClr val="window" lastClr="FFFFFF"/>
                  </a:solidFill>
                  <a:latin typeface="+mj-ea"/>
                  <a:ea typeface="+mj-ea"/>
                </a:endParaRPr>
              </a:p>
            </p:txBody>
          </p:sp>
          <p:grpSp>
            <p:nvGrpSpPr>
              <p:cNvPr id="11" name="组合 7"/>
              <p:cNvGrpSpPr/>
              <p:nvPr/>
            </p:nvGrpSpPr>
            <p:grpSpPr bwMode="auto">
              <a:xfrm>
                <a:off x="500034" y="1285860"/>
                <a:ext cx="2643205" cy="571504"/>
                <a:chOff x="428596" y="1214422"/>
                <a:chExt cx="2643205" cy="571504"/>
              </a:xfrm>
            </p:grpSpPr>
            <p:sp>
              <p:nvSpPr>
                <p:cNvPr id="12" name="五边形 5"/>
                <p:cNvSpPr/>
                <p:nvPr/>
              </p:nvSpPr>
              <p:spPr>
                <a:xfrm>
                  <a:off x="428596" y="1214422"/>
                  <a:ext cx="2357454" cy="571504"/>
                </a:xfrm>
                <a:prstGeom prst="homePlate">
                  <a:avLst/>
                </a:prstGeom>
                <a:solidFill>
                  <a:srgbClr val="FF9900"/>
                </a:solidFill>
                <a:ln w="12700" cap="flat" cmpd="sng" algn="ctr">
                  <a:noFill/>
                  <a:prstDash val="solid"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balanced" dir="t">
                    <a:rot lat="0" lon="0" rev="8700000"/>
                  </a:lightRig>
                </a:scene3d>
                <a:sp3d>
                  <a:bevelT w="190500" h="38100"/>
                </a:sp3d>
              </p:spPr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2400" kern="0">
                    <a:solidFill>
                      <a:sysClr val="window" lastClr="FFFFFF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13" name="TextBox 3"/>
                <p:cNvSpPr txBox="1"/>
                <p:nvPr/>
              </p:nvSpPr>
              <p:spPr>
                <a:xfrm>
                  <a:off x="642909" y="1252522"/>
                  <a:ext cx="2428892" cy="461966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2400" b="1" kern="0" dirty="0">
                      <a:solidFill>
                        <a:sysClr val="window" lastClr="FFFFFF"/>
                      </a:solidFill>
                      <a:latin typeface="+mj-ea"/>
                      <a:ea typeface="+mj-ea"/>
                    </a:rPr>
                    <a:t>2.</a:t>
                  </a:r>
                  <a:r>
                    <a:rPr lang="zh-CN" altLang="en-US" sz="2400" b="1" kern="0" dirty="0">
                      <a:solidFill>
                        <a:sysClr val="window" lastClr="FFFFFF"/>
                      </a:solidFill>
                      <a:latin typeface="+mj-ea"/>
                      <a:ea typeface="+mj-ea"/>
                    </a:rPr>
                    <a:t>减速器</a:t>
                  </a:r>
                  <a:endParaRPr lang="zh-CN" altLang="en-US" sz="2400" b="1" kern="0" dirty="0">
                    <a:solidFill>
                      <a:sysClr val="window" lastClr="FFFFFF"/>
                    </a:solidFill>
                    <a:latin typeface="+mj-ea"/>
                    <a:ea typeface="+mj-ea"/>
                  </a:endParaRPr>
                </a:p>
              </p:txBody>
            </p:sp>
          </p:grpSp>
        </p:grpSp>
        <p:sp>
          <p:nvSpPr>
            <p:cNvPr id="9" name="Rectangle 1"/>
            <p:cNvSpPr>
              <a:spLocks noChangeArrowheads="1"/>
            </p:cNvSpPr>
            <p:nvPr/>
          </p:nvSpPr>
          <p:spPr bwMode="auto">
            <a:xfrm>
              <a:off x="112173" y="2000245"/>
              <a:ext cx="7549340" cy="461669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square" anchor="ctr">
              <a:spAutoFit/>
            </a:bodyPr>
            <a:lstStyle/>
            <a:p>
              <a:pPr indent="304800">
                <a:defRPr/>
              </a:pPr>
              <a:r>
                <a:rPr lang="en-US" altLang="zh-CN" sz="2400" b="1" kern="0" dirty="0">
                  <a:solidFill>
                    <a:srgbClr val="0066CC"/>
                  </a:solidFill>
                  <a:latin typeface="+mj-ea"/>
                  <a:ea typeface="+mj-ea"/>
                  <a:cs typeface="fangsong_gb2312" charset="0"/>
                </a:rPr>
                <a:t>  </a:t>
              </a:r>
              <a:r>
                <a:rPr lang="zh-CN" altLang="en-US" sz="2400" b="1" kern="0" dirty="0" smtClean="0">
                  <a:solidFill>
                    <a:srgbClr val="0066CC"/>
                  </a:solidFill>
                  <a:latin typeface="+mj-ea"/>
                  <a:ea typeface="+mj-ea"/>
                  <a:cs typeface="fangsong_gb2312" charset="0"/>
                </a:rPr>
                <a:t>作用：降低转速，增大转矩，</a:t>
              </a:r>
              <a:r>
                <a:rPr lang="zh-CN" altLang="en-US" sz="2400" b="1" dirty="0" smtClean="0">
                  <a:solidFill>
                    <a:schemeClr val="tx2"/>
                  </a:solidFill>
                </a:rPr>
                <a:t>完成传动</a:t>
              </a:r>
              <a:endParaRPr lang="zh-CN" altLang="en-US" sz="2400" b="1" kern="0" dirty="0">
                <a:solidFill>
                  <a:srgbClr val="333399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4" name="燕尾形 13"/>
          <p:cNvSpPr/>
          <p:nvPr/>
        </p:nvSpPr>
        <p:spPr>
          <a:xfrm>
            <a:off x="0" y="1314434"/>
            <a:ext cx="214314" cy="35719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燕尾形 14"/>
          <p:cNvSpPr/>
          <p:nvPr/>
        </p:nvSpPr>
        <p:spPr>
          <a:xfrm>
            <a:off x="214313" y="1314434"/>
            <a:ext cx="214314" cy="35719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7070" y="314302"/>
            <a:ext cx="4228276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2.4.3  ZD6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型电动转辙机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77004" y="1242996"/>
            <a:ext cx="82867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1</a:t>
            </a:r>
            <a:r>
              <a:rPr lang="zh-CN" altLang="en-US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、</a:t>
            </a:r>
            <a:r>
              <a:rPr lang="en-US" altLang="zh-CN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ZD6</a:t>
            </a:r>
            <a:r>
              <a:rPr lang="zh-CN" altLang="en-US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转辙机的结构</a:t>
            </a:r>
            <a:endParaRPr lang="zh-CN" altLang="en-US" sz="2400" b="1" dirty="0">
              <a:solidFill>
                <a:srgbClr val="333399"/>
              </a:solidFill>
              <a:cs typeface="fangsong_gb2312"/>
            </a:endParaRPr>
          </a:p>
        </p:txBody>
      </p:sp>
      <p:grpSp>
        <p:nvGrpSpPr>
          <p:cNvPr id="5" name="组合 12"/>
          <p:cNvGrpSpPr/>
          <p:nvPr/>
        </p:nvGrpSpPr>
        <p:grpSpPr bwMode="auto">
          <a:xfrm>
            <a:off x="619880" y="2028814"/>
            <a:ext cx="6215106" cy="1214445"/>
            <a:chOff x="112173" y="1285860"/>
            <a:chExt cx="7549340" cy="1214454"/>
          </a:xfrm>
        </p:grpSpPr>
        <p:grpSp>
          <p:nvGrpSpPr>
            <p:cNvPr id="6" name="组合 13"/>
            <p:cNvGrpSpPr/>
            <p:nvPr/>
          </p:nvGrpSpPr>
          <p:grpSpPr bwMode="auto">
            <a:xfrm>
              <a:off x="285721" y="1285860"/>
              <a:ext cx="7289018" cy="1214454"/>
              <a:chOff x="285721" y="1285860"/>
              <a:chExt cx="7289018" cy="1214454"/>
            </a:xfrm>
          </p:grpSpPr>
          <p:sp>
            <p:nvSpPr>
              <p:cNvPr id="8" name="圆角矩形 7"/>
              <p:cNvSpPr/>
              <p:nvPr/>
            </p:nvSpPr>
            <p:spPr>
              <a:xfrm>
                <a:off x="285721" y="1571612"/>
                <a:ext cx="7289018" cy="928702"/>
              </a:xfrm>
              <a:prstGeom prst="roundRect">
                <a:avLst/>
              </a:prstGeom>
              <a:solidFill>
                <a:sysClr val="window" lastClr="FFFFFF"/>
              </a:solidFill>
              <a:ln w="28575" cap="flat" cmpd="sng" algn="ctr">
                <a:solidFill>
                  <a:srgbClr val="92D050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 kern="0">
                  <a:solidFill>
                    <a:sysClr val="window" lastClr="FFFFFF"/>
                  </a:solidFill>
                  <a:latin typeface="+mj-ea"/>
                  <a:ea typeface="+mj-ea"/>
                </a:endParaRPr>
              </a:p>
            </p:txBody>
          </p:sp>
          <p:grpSp>
            <p:nvGrpSpPr>
              <p:cNvPr id="9" name="组合 7"/>
              <p:cNvGrpSpPr/>
              <p:nvPr/>
            </p:nvGrpSpPr>
            <p:grpSpPr bwMode="auto">
              <a:xfrm>
                <a:off x="500034" y="1285860"/>
                <a:ext cx="2643205" cy="571504"/>
                <a:chOff x="428596" y="1214422"/>
                <a:chExt cx="2643205" cy="571504"/>
              </a:xfrm>
            </p:grpSpPr>
            <p:sp>
              <p:nvSpPr>
                <p:cNvPr id="10" name="五边形 5"/>
                <p:cNvSpPr/>
                <p:nvPr/>
              </p:nvSpPr>
              <p:spPr>
                <a:xfrm>
                  <a:off x="428596" y="1214422"/>
                  <a:ext cx="2357454" cy="571504"/>
                </a:xfrm>
                <a:prstGeom prst="homePlate">
                  <a:avLst/>
                </a:prstGeom>
                <a:solidFill>
                  <a:srgbClr val="FF9900"/>
                </a:solidFill>
                <a:ln w="12700" cap="flat" cmpd="sng" algn="ctr">
                  <a:noFill/>
                  <a:prstDash val="solid"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balanced" dir="t">
                    <a:rot lat="0" lon="0" rev="8700000"/>
                  </a:lightRig>
                </a:scene3d>
                <a:sp3d>
                  <a:bevelT w="190500" h="38100"/>
                </a:sp3d>
              </p:spPr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2400" kern="0">
                    <a:solidFill>
                      <a:sysClr val="window" lastClr="FFFFFF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11" name="TextBox 3"/>
                <p:cNvSpPr txBox="1"/>
                <p:nvPr/>
              </p:nvSpPr>
              <p:spPr>
                <a:xfrm>
                  <a:off x="642909" y="1252522"/>
                  <a:ext cx="2428892" cy="461966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2400" b="1" kern="0" dirty="0">
                      <a:solidFill>
                        <a:sysClr val="window" lastClr="FFFFFF"/>
                      </a:solidFill>
                      <a:latin typeface="+mj-ea"/>
                      <a:ea typeface="+mj-ea"/>
                    </a:rPr>
                    <a:t>2.</a:t>
                  </a:r>
                  <a:r>
                    <a:rPr lang="zh-CN" altLang="en-US" sz="2400" b="1" kern="0" dirty="0">
                      <a:solidFill>
                        <a:sysClr val="window" lastClr="FFFFFF"/>
                      </a:solidFill>
                      <a:latin typeface="+mj-ea"/>
                      <a:ea typeface="+mj-ea"/>
                    </a:rPr>
                    <a:t>减速器</a:t>
                  </a:r>
                  <a:endParaRPr lang="zh-CN" altLang="en-US" sz="2400" b="1" kern="0" dirty="0">
                    <a:solidFill>
                      <a:sysClr val="window" lastClr="FFFFFF"/>
                    </a:solidFill>
                    <a:latin typeface="+mj-ea"/>
                    <a:ea typeface="+mj-ea"/>
                  </a:endParaRPr>
                </a:p>
              </p:txBody>
            </p:sp>
          </p:grpSp>
        </p:grpSp>
        <p:sp>
          <p:nvSpPr>
            <p:cNvPr id="7" name="Rectangle 1"/>
            <p:cNvSpPr>
              <a:spLocks noChangeArrowheads="1"/>
            </p:cNvSpPr>
            <p:nvPr/>
          </p:nvSpPr>
          <p:spPr bwMode="auto">
            <a:xfrm>
              <a:off x="112173" y="2000245"/>
              <a:ext cx="7549340" cy="461669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square" anchor="ctr">
              <a:spAutoFit/>
            </a:bodyPr>
            <a:lstStyle/>
            <a:p>
              <a:pPr indent="304800">
                <a:defRPr/>
              </a:pPr>
              <a:r>
                <a:rPr lang="en-US" altLang="zh-CN" sz="2400" b="1" kern="0" dirty="0">
                  <a:solidFill>
                    <a:srgbClr val="0066CC"/>
                  </a:solidFill>
                  <a:latin typeface="+mj-ea"/>
                  <a:ea typeface="+mj-ea"/>
                  <a:cs typeface="fangsong_gb2312" charset="0"/>
                </a:rPr>
                <a:t>  </a:t>
              </a:r>
              <a:r>
                <a:rPr lang="zh-CN" altLang="en-US" sz="2400" b="1" kern="0" dirty="0" smtClean="0">
                  <a:solidFill>
                    <a:srgbClr val="0066CC"/>
                  </a:solidFill>
                  <a:latin typeface="+mj-ea"/>
                  <a:ea typeface="+mj-ea"/>
                  <a:cs typeface="fangsong_gb2312" charset="0"/>
                </a:rPr>
                <a:t>作用：降低转速，增大转矩，</a:t>
              </a:r>
              <a:r>
                <a:rPr lang="zh-CN" altLang="en-US" sz="2400" b="1" dirty="0" smtClean="0">
                  <a:solidFill>
                    <a:schemeClr val="tx2"/>
                  </a:solidFill>
                </a:rPr>
                <a:t>完成传动</a:t>
              </a:r>
              <a:endParaRPr lang="zh-CN" altLang="en-US" sz="2400" b="1" kern="0" dirty="0">
                <a:solidFill>
                  <a:srgbClr val="333399"/>
                </a:solidFill>
                <a:latin typeface="+mj-ea"/>
                <a:ea typeface="+mj-ea"/>
              </a:endParaRPr>
            </a:p>
          </p:txBody>
        </p:sp>
      </p:grpSp>
      <p:pic>
        <p:nvPicPr>
          <p:cNvPr id="12" name="Picture 4" descr="PIC_2452"/>
          <p:cNvPicPr>
            <a:picLocks noChangeAspect="1" noChangeArrowheads="1"/>
          </p:cNvPicPr>
          <p:nvPr/>
        </p:nvPicPr>
        <p:blipFill>
          <a:blip r:embed="rId1"/>
          <a:srcRect l="12500"/>
          <a:stretch>
            <a:fillRect/>
          </a:stretch>
        </p:blipFill>
        <p:spPr bwMode="auto">
          <a:xfrm>
            <a:off x="7692241" y="3341783"/>
            <a:ext cx="4548971" cy="38591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/>
          <p:cNvSpPr/>
          <p:nvPr/>
        </p:nvSpPr>
        <p:spPr>
          <a:xfrm>
            <a:off x="834194" y="3886202"/>
            <a:ext cx="6118225" cy="47705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b="1" dirty="0" smtClean="0"/>
              <a:t>第一级：定轴传动外齿合齿轮；</a:t>
            </a:r>
            <a:endParaRPr lang="en-US" altLang="zh-CN" b="1" dirty="0" smtClean="0"/>
          </a:p>
        </p:txBody>
      </p:sp>
      <p:sp>
        <p:nvSpPr>
          <p:cNvPr id="14" name="矩形 13"/>
          <p:cNvSpPr/>
          <p:nvPr/>
        </p:nvSpPr>
        <p:spPr>
          <a:xfrm>
            <a:off x="834194" y="4766470"/>
            <a:ext cx="6000792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b="1" dirty="0" smtClean="0">
                <a:solidFill>
                  <a:srgbClr val="0303EB"/>
                </a:solidFill>
              </a:rPr>
              <a:t>第二级：渐开线内齿合行星传动式减速器</a:t>
            </a:r>
            <a:endParaRPr lang="zh-CN" altLang="en-US" dirty="0" smtClean="0">
              <a:solidFill>
                <a:srgbClr val="0303EB"/>
              </a:solidFill>
            </a:endParaRPr>
          </a:p>
        </p:txBody>
      </p:sp>
      <p:pic>
        <p:nvPicPr>
          <p:cNvPr id="15" name="Picture 2" descr="http://www.coal.org.cn/UserImage/48647_papayammm/news/2011-9-16/201109161515526200H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92241" y="0"/>
            <a:ext cx="4548971" cy="33146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矩形 15"/>
          <p:cNvSpPr/>
          <p:nvPr/>
        </p:nvSpPr>
        <p:spPr>
          <a:xfrm>
            <a:off x="762756" y="5529276"/>
            <a:ext cx="6118225" cy="120032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339966"/>
            </a:solidFill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 smtClean="0">
                <a:latin typeface="+mn-ea"/>
              </a:rPr>
              <a:t>第一级小齿轮带动大齿轮，减速比</a:t>
            </a:r>
            <a:r>
              <a:rPr lang="en-US" altLang="zh-CN" sz="2000" b="1" dirty="0" smtClean="0">
                <a:latin typeface="+mn-ea"/>
              </a:rPr>
              <a:t>103</a:t>
            </a:r>
            <a:r>
              <a:rPr lang="zh-CN" altLang="en-US" sz="2000" b="1" dirty="0" smtClean="0">
                <a:latin typeface="+mn-ea"/>
              </a:rPr>
              <a:t>：</a:t>
            </a:r>
            <a:r>
              <a:rPr lang="en-US" altLang="zh-CN" sz="2000" b="1" dirty="0" smtClean="0">
                <a:latin typeface="+mn-ea"/>
              </a:rPr>
              <a:t>27</a:t>
            </a:r>
            <a:r>
              <a:rPr lang="zh-CN" altLang="en-US" sz="2000" b="1" dirty="0" smtClean="0">
                <a:latin typeface="+mn-ea"/>
              </a:rPr>
              <a:t>，第二级为行星传动式，减速比为</a:t>
            </a:r>
            <a:r>
              <a:rPr lang="en-US" altLang="zh-CN" sz="2000" b="1" dirty="0" smtClean="0">
                <a:latin typeface="+mn-ea"/>
              </a:rPr>
              <a:t>41</a:t>
            </a:r>
            <a:r>
              <a:rPr lang="zh-CN" altLang="en-US" sz="2000" b="1" dirty="0" smtClean="0">
                <a:latin typeface="+mn-ea"/>
              </a:rPr>
              <a:t>：</a:t>
            </a:r>
            <a:r>
              <a:rPr lang="en-US" altLang="zh-CN" sz="2000" b="1" dirty="0" smtClean="0">
                <a:latin typeface="+mn-ea"/>
              </a:rPr>
              <a:t>1</a:t>
            </a:r>
            <a:r>
              <a:rPr lang="zh-CN" altLang="en-US" sz="2000" b="1" dirty="0" smtClean="0">
                <a:latin typeface="+mn-ea"/>
              </a:rPr>
              <a:t>，总的减速比为</a:t>
            </a:r>
            <a:r>
              <a:rPr lang="en-US" altLang="zh-CN" sz="2000" b="1" dirty="0" smtClean="0">
                <a:latin typeface="+mn-ea"/>
              </a:rPr>
              <a:t>103/27×41/1=156.4</a:t>
            </a:r>
            <a:r>
              <a:rPr lang="zh-CN" altLang="en-US" sz="2000" b="1" dirty="0" smtClean="0">
                <a:latin typeface="+mn-ea"/>
              </a:rPr>
              <a:t>。</a:t>
            </a:r>
            <a:endParaRPr lang="zh-CN" altLang="en-US" sz="2000" b="1" dirty="0">
              <a:latin typeface="+mn-ea"/>
            </a:endParaRPr>
          </a:p>
        </p:txBody>
      </p:sp>
      <p:sp>
        <p:nvSpPr>
          <p:cNvPr id="17" name="燕尾形 16"/>
          <p:cNvSpPr/>
          <p:nvPr/>
        </p:nvSpPr>
        <p:spPr>
          <a:xfrm>
            <a:off x="0" y="1314434"/>
            <a:ext cx="214314" cy="35719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燕尾形 17"/>
          <p:cNvSpPr/>
          <p:nvPr/>
        </p:nvSpPr>
        <p:spPr>
          <a:xfrm>
            <a:off x="214313" y="1314434"/>
            <a:ext cx="214314" cy="35719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6" grpId="0" animBg="1"/>
      <p:bldP spid="17" grpId="0" animBg="1"/>
      <p:bldP spid="18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7070" y="314302"/>
            <a:ext cx="4228276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2.4.3  ZD6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型电动转辙机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77004" y="1242996"/>
            <a:ext cx="82867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1</a:t>
            </a:r>
            <a:r>
              <a:rPr lang="zh-CN" altLang="en-US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、</a:t>
            </a:r>
            <a:r>
              <a:rPr lang="en-US" altLang="zh-CN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ZD6</a:t>
            </a:r>
            <a:r>
              <a:rPr lang="zh-CN" altLang="en-US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转辙机的结构</a:t>
            </a:r>
            <a:endParaRPr lang="zh-CN" altLang="en-US" sz="2400" b="1" dirty="0">
              <a:solidFill>
                <a:srgbClr val="333399"/>
              </a:solidFill>
              <a:cs typeface="fangsong_gb231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77004" y="1957376"/>
            <a:ext cx="6000792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b="1" dirty="0" smtClean="0">
                <a:solidFill>
                  <a:prstClr val="black"/>
                </a:solidFill>
              </a:rPr>
              <a:t>第二级：渐开线内齿合行星传动式减速器</a:t>
            </a:r>
            <a:endParaRPr lang="zh-CN" altLang="en-US" dirty="0" smtClean="0">
              <a:solidFill>
                <a:prstClr val="black"/>
              </a:solidFill>
            </a:endParaRPr>
          </a:p>
        </p:txBody>
      </p:sp>
      <p:pic>
        <p:nvPicPr>
          <p:cNvPr id="15" name="Picture 4" descr="(()OEGY8%$U5[6A}JPU}@(R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620804" y="1600186"/>
            <a:ext cx="4032457" cy="2619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6"/>
          <p:cNvPicPr>
            <a:picLocks noChangeAspect="1" noChangeArrowheads="1"/>
          </p:cNvPicPr>
          <p:nvPr/>
        </p:nvPicPr>
        <p:blipFill>
          <a:blip r:embed="rId2">
            <a:lum bright="12000"/>
          </a:blip>
          <a:srcRect/>
          <a:stretch>
            <a:fillRect/>
          </a:stretch>
        </p:blipFill>
        <p:spPr bwMode="auto">
          <a:xfrm>
            <a:off x="2477268" y="2671756"/>
            <a:ext cx="4548971" cy="3755712"/>
          </a:xfrm>
          <a:prstGeom prst="rect">
            <a:avLst/>
          </a:prstGeom>
          <a:noFill/>
          <a:ln>
            <a:solidFill>
              <a:srgbClr val="339966"/>
            </a:solidFill>
          </a:ln>
          <a:effectLst>
            <a:outerShdw dist="35921" dir="2700000" algn="ctr" rotWithShape="0">
              <a:srgbClr val="808080"/>
            </a:outerShdw>
          </a:effectLst>
        </p:spPr>
      </p:pic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07238" y="4314830"/>
            <a:ext cx="5133975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矩形 16"/>
          <p:cNvSpPr/>
          <p:nvPr/>
        </p:nvSpPr>
        <p:spPr>
          <a:xfrm>
            <a:off x="191252" y="2886070"/>
            <a:ext cx="2262954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 b="1" dirty="0" smtClean="0">
                <a:solidFill>
                  <a:prstClr val="black"/>
                </a:solidFill>
              </a:rPr>
              <a:t>外齿</a:t>
            </a:r>
            <a:r>
              <a:rPr lang="en-US" altLang="zh-CN" sz="2000" b="1" dirty="0" smtClean="0">
                <a:solidFill>
                  <a:prstClr val="black"/>
                </a:solidFill>
              </a:rPr>
              <a:t>41</a:t>
            </a:r>
            <a:r>
              <a:rPr lang="zh-CN" altLang="en-US" sz="2000" b="1" dirty="0" smtClean="0">
                <a:solidFill>
                  <a:prstClr val="black"/>
                </a:solidFill>
              </a:rPr>
              <a:t>齿，内齿</a:t>
            </a:r>
            <a:r>
              <a:rPr lang="en-US" altLang="zh-CN" sz="2000" b="1" dirty="0" smtClean="0">
                <a:solidFill>
                  <a:prstClr val="black"/>
                </a:solidFill>
              </a:rPr>
              <a:t>42</a:t>
            </a:r>
            <a:r>
              <a:rPr lang="zh-CN" altLang="en-US" sz="2000" b="1" dirty="0" smtClean="0">
                <a:solidFill>
                  <a:prstClr val="black"/>
                </a:solidFill>
              </a:rPr>
              <a:t>齿，内齿轮作一周偏心运动时，外齿轮反方向旋转一齿的角度，带动输出轴逆时针方向旋转，达到减速目的</a:t>
            </a:r>
            <a:r>
              <a:rPr lang="zh-CN" altLang="en-US" sz="2000" dirty="0" smtClean="0">
                <a:solidFill>
                  <a:prstClr val="black"/>
                </a:solidFill>
              </a:rPr>
              <a:t>。</a:t>
            </a:r>
            <a:endParaRPr lang="zh-CN" altLang="en-US" sz="2000" dirty="0" smtClean="0">
              <a:solidFill>
                <a:prstClr val="black"/>
              </a:solidFill>
            </a:endParaRPr>
          </a:p>
        </p:txBody>
      </p:sp>
      <p:sp>
        <p:nvSpPr>
          <p:cNvPr id="9" name="燕尾形 8"/>
          <p:cNvSpPr/>
          <p:nvPr/>
        </p:nvSpPr>
        <p:spPr>
          <a:xfrm>
            <a:off x="0" y="1314434"/>
            <a:ext cx="214314" cy="35719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燕尾形 9"/>
          <p:cNvSpPr/>
          <p:nvPr/>
        </p:nvSpPr>
        <p:spPr>
          <a:xfrm>
            <a:off x="214313" y="1314434"/>
            <a:ext cx="214314" cy="35719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7070" y="314302"/>
            <a:ext cx="4228276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2.4.3  ZD6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型电动转辙机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77004" y="1242996"/>
            <a:ext cx="82867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1</a:t>
            </a:r>
            <a:r>
              <a:rPr lang="zh-CN" altLang="en-US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、</a:t>
            </a:r>
            <a:r>
              <a:rPr lang="en-US" altLang="zh-CN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ZD6</a:t>
            </a:r>
            <a:r>
              <a:rPr lang="zh-CN" altLang="en-US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转辙机的结构</a:t>
            </a:r>
            <a:endParaRPr lang="zh-CN" altLang="en-US" sz="2400" b="1" dirty="0">
              <a:solidFill>
                <a:srgbClr val="333399"/>
              </a:solidFill>
              <a:cs typeface="fangsong_gb2312"/>
            </a:endParaRPr>
          </a:p>
        </p:txBody>
      </p:sp>
      <p:pic>
        <p:nvPicPr>
          <p:cNvPr id="5" name="Picture 6" descr="摩檫联结器图"/>
          <p:cNvPicPr>
            <a:picLocks noChangeAspect="1" noChangeArrowheads="1"/>
          </p:cNvPicPr>
          <p:nvPr/>
        </p:nvPicPr>
        <p:blipFill>
          <a:blip r:embed="rId1">
            <a:lum bright="-20000" contrast="30000"/>
          </a:blip>
          <a:srcRect b="12067"/>
          <a:stretch>
            <a:fillRect/>
          </a:stretch>
        </p:blipFill>
        <p:spPr bwMode="auto">
          <a:xfrm>
            <a:off x="4334656" y="4243392"/>
            <a:ext cx="3500433" cy="2640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组合 12"/>
          <p:cNvGrpSpPr/>
          <p:nvPr/>
        </p:nvGrpSpPr>
        <p:grpSpPr bwMode="auto">
          <a:xfrm>
            <a:off x="548442" y="2171689"/>
            <a:ext cx="7523992" cy="1500199"/>
            <a:chOff x="285720" y="1285859"/>
            <a:chExt cx="8501122" cy="1500210"/>
          </a:xfrm>
        </p:grpSpPr>
        <p:grpSp>
          <p:nvGrpSpPr>
            <p:cNvPr id="7" name="组合 13"/>
            <p:cNvGrpSpPr/>
            <p:nvPr/>
          </p:nvGrpSpPr>
          <p:grpSpPr bwMode="auto">
            <a:xfrm>
              <a:off x="285720" y="1285859"/>
              <a:ext cx="8501122" cy="1500210"/>
              <a:chOff x="285720" y="1285859"/>
              <a:chExt cx="8501122" cy="1500210"/>
            </a:xfrm>
          </p:grpSpPr>
          <p:sp>
            <p:nvSpPr>
              <p:cNvPr id="9" name="圆角矩形 8"/>
              <p:cNvSpPr/>
              <p:nvPr/>
            </p:nvSpPr>
            <p:spPr>
              <a:xfrm>
                <a:off x="285720" y="1571613"/>
                <a:ext cx="8501122" cy="1214456"/>
              </a:xfrm>
              <a:prstGeom prst="roundRect">
                <a:avLst/>
              </a:prstGeom>
              <a:solidFill>
                <a:sysClr val="window" lastClr="FFFFFF"/>
              </a:solidFill>
              <a:ln w="28575" cap="flat" cmpd="sng" algn="ctr">
                <a:solidFill>
                  <a:srgbClr val="FF66CC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 kern="0">
                  <a:solidFill>
                    <a:sysClr val="window" lastClr="FFFFFF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 bwMode="auto">
              <a:xfrm>
                <a:off x="366436" y="1285859"/>
                <a:ext cx="2620009" cy="461966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solidFill>
                  <a:srgbClr val="339966"/>
                </a:solidFill>
              </a:ln>
            </p:spPr>
            <p:txBody>
              <a:bodyPr wrap="squar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400" b="1" kern="0" dirty="0">
                    <a:solidFill>
                      <a:srgbClr val="0303EB"/>
                    </a:solidFill>
                    <a:latin typeface="+mj-ea"/>
                    <a:ea typeface="+mj-ea"/>
                  </a:rPr>
                  <a:t>3.</a:t>
                </a:r>
                <a:r>
                  <a:rPr lang="zh-CN" altLang="en-US" sz="2400" b="1" kern="0" dirty="0">
                    <a:solidFill>
                      <a:srgbClr val="0303EB"/>
                    </a:solidFill>
                    <a:latin typeface="+mj-ea"/>
                    <a:ea typeface="+mj-ea"/>
                  </a:rPr>
                  <a:t>摩擦连接器</a:t>
                </a:r>
                <a:endParaRPr lang="zh-CN" altLang="en-US" sz="2400" b="1" kern="0" dirty="0">
                  <a:solidFill>
                    <a:srgbClr val="0303EB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8" name="矩形 7"/>
            <p:cNvSpPr/>
            <p:nvPr/>
          </p:nvSpPr>
          <p:spPr>
            <a:xfrm>
              <a:off x="500033" y="1857364"/>
              <a:ext cx="8215369" cy="83100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kern="0" dirty="0" smtClean="0">
                  <a:solidFill>
                    <a:srgbClr val="333399"/>
                  </a:solidFill>
                  <a:latin typeface="+mj-ea"/>
                  <a:ea typeface="+mj-ea"/>
                  <a:cs typeface="Times New Roman" panose="02020603050405020304" pitchFamily="18" charset="0"/>
                </a:rPr>
                <a:t>由弹簧和摩擦制动板组成，构成输出轴与主轴之间的摩擦连接。</a:t>
              </a:r>
              <a:endParaRPr lang="zh-CN" altLang="en-US" sz="2400" b="1" kern="0" dirty="0">
                <a:solidFill>
                  <a:srgbClr val="333399"/>
                </a:solidFill>
                <a:latin typeface="+mj-ea"/>
                <a:ea typeface="+mj-ea"/>
                <a:cs typeface="Times New Roman" panose="02020603050405020304" pitchFamily="18" charset="0"/>
              </a:endParaRPr>
            </a:p>
          </p:txBody>
        </p:sp>
      </p:grpSp>
      <p:pic>
        <p:nvPicPr>
          <p:cNvPr id="13" name="Picture 4" descr="B6O()9{5T{K[CQDF$E}7V0Z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4194" y="4243392"/>
            <a:ext cx="3283512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矩形 13"/>
          <p:cNvSpPr/>
          <p:nvPr/>
        </p:nvSpPr>
        <p:spPr>
          <a:xfrm>
            <a:off x="8335184" y="2457442"/>
            <a:ext cx="3643338" cy="4247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2000" b="1" dirty="0" smtClean="0">
                <a:solidFill>
                  <a:schemeClr val="tx2"/>
                </a:solidFill>
              </a:rPr>
              <a:t>防止电动机突然停转，导致因电流过大使电动机烧坏（</a:t>
            </a:r>
            <a:r>
              <a:rPr lang="zh-CN" altLang="en-US" sz="2000" b="1" dirty="0" smtClean="0">
                <a:solidFill>
                  <a:schemeClr val="hlink"/>
                </a:solidFill>
              </a:rPr>
              <a:t>保护电动机</a:t>
            </a:r>
            <a:r>
              <a:rPr lang="zh-CN" altLang="en-US" sz="2000" b="1" dirty="0" smtClean="0">
                <a:solidFill>
                  <a:schemeClr val="tx2"/>
                </a:solidFill>
              </a:rPr>
              <a:t> ）</a:t>
            </a:r>
            <a:endParaRPr lang="en-US" altLang="zh-CN" sz="2000" b="1" dirty="0" smtClean="0">
              <a:solidFill>
                <a:schemeClr val="tx2"/>
              </a:solidFill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u"/>
            </a:pPr>
            <a:endParaRPr lang="en-US" altLang="zh-CN" sz="2000" b="1" dirty="0" smtClean="0">
              <a:solidFill>
                <a:schemeClr val="tx2"/>
              </a:solidFill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u"/>
            </a:pPr>
            <a:endParaRPr lang="en-US" altLang="zh-CN" sz="2000" b="1" dirty="0" smtClean="0">
              <a:solidFill>
                <a:schemeClr val="tx2"/>
              </a:solidFill>
            </a:endParaRPr>
          </a:p>
          <a:p>
            <a:pPr>
              <a:lnSpc>
                <a:spcPct val="150000"/>
              </a:lnSpc>
            </a:pPr>
            <a:endParaRPr lang="zh-CN" altLang="en-US" sz="2000" b="1" dirty="0" smtClean="0">
              <a:solidFill>
                <a:schemeClr val="tx2"/>
              </a:solidFill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2000" b="1" dirty="0" smtClean="0">
                <a:solidFill>
                  <a:schemeClr val="tx2"/>
                </a:solidFill>
              </a:rPr>
              <a:t>防止电动机的转动惯性过大，使内部机件受到撞击或毁坏（</a:t>
            </a:r>
            <a:r>
              <a:rPr lang="zh-CN" altLang="en-US" sz="2000" b="1" dirty="0" smtClean="0">
                <a:solidFill>
                  <a:schemeClr val="hlink"/>
                </a:solidFill>
              </a:rPr>
              <a:t>吸收转动惯量</a:t>
            </a:r>
            <a:r>
              <a:rPr lang="zh-CN" altLang="en-US" sz="2000" b="1" dirty="0" smtClean="0">
                <a:solidFill>
                  <a:schemeClr val="tx2"/>
                </a:solidFill>
              </a:rPr>
              <a:t>）</a:t>
            </a:r>
            <a:endParaRPr lang="zh-CN" altLang="en-US" sz="2000" b="1" dirty="0" smtClean="0">
              <a:solidFill>
                <a:schemeClr val="tx2"/>
              </a:solidFill>
            </a:endParaRPr>
          </a:p>
        </p:txBody>
      </p:sp>
      <p:sp>
        <p:nvSpPr>
          <p:cNvPr id="15" name="燕尾形 14"/>
          <p:cNvSpPr/>
          <p:nvPr/>
        </p:nvSpPr>
        <p:spPr>
          <a:xfrm>
            <a:off x="0" y="1314434"/>
            <a:ext cx="214314" cy="35719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燕尾形 15"/>
          <p:cNvSpPr/>
          <p:nvPr/>
        </p:nvSpPr>
        <p:spPr>
          <a:xfrm>
            <a:off x="214313" y="1314434"/>
            <a:ext cx="214314" cy="35719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9880" y="2743194"/>
            <a:ext cx="3143271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ea typeface="宋体" panose="02010600030101010101" pitchFamily="2" charset="-122"/>
              </a:rPr>
              <a:t>其松紧可以通过调整螺母调整弹簧的压力实现。调整过紧会失去摩擦联结作用，损坏电动机和机件，过松则不能正常带动道岔转换。标准是</a:t>
            </a:r>
            <a:r>
              <a:rPr lang="en-US" altLang="zh-CN" sz="2000" b="1" dirty="0" smtClean="0">
                <a:ea typeface="宋体" panose="02010600030101010101" pitchFamily="2" charset="-122"/>
              </a:rPr>
              <a:t>1.3---1.5</a:t>
            </a:r>
            <a:r>
              <a:rPr lang="zh-CN" altLang="en-US" sz="2000" b="1" dirty="0" smtClean="0">
                <a:ea typeface="宋体" panose="02010600030101010101" pitchFamily="2" charset="-122"/>
              </a:rPr>
              <a:t>倍的额定电流。</a:t>
            </a:r>
            <a:r>
              <a:rPr lang="zh-CN" altLang="en-US" sz="2000" b="1" dirty="0" smtClean="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2000" dirty="0"/>
          </a:p>
        </p:txBody>
      </p:sp>
      <p:sp>
        <p:nvSpPr>
          <p:cNvPr id="9" name="TextBox 8"/>
          <p:cNvSpPr txBox="1"/>
          <p:nvPr/>
        </p:nvSpPr>
        <p:spPr bwMode="auto">
          <a:xfrm>
            <a:off x="619880" y="2028814"/>
            <a:ext cx="2149712" cy="4619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kern="0" dirty="0">
                <a:solidFill>
                  <a:srgbClr val="0303EB"/>
                </a:solidFill>
                <a:latin typeface="+mj-ea"/>
                <a:ea typeface="+mj-ea"/>
              </a:rPr>
              <a:t>3.</a:t>
            </a:r>
            <a:r>
              <a:rPr lang="zh-CN" altLang="en-US" sz="2400" b="1" kern="0" dirty="0">
                <a:solidFill>
                  <a:srgbClr val="0303EB"/>
                </a:solidFill>
                <a:latin typeface="+mj-ea"/>
                <a:ea typeface="+mj-ea"/>
              </a:rPr>
              <a:t>摩擦连接器</a:t>
            </a:r>
            <a:endParaRPr lang="zh-CN" altLang="en-US" sz="2400" b="1" kern="0" dirty="0">
              <a:solidFill>
                <a:srgbClr val="0303EB"/>
              </a:solidFill>
              <a:latin typeface="+mj-ea"/>
              <a:ea typeface="+mj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77070" y="314302"/>
            <a:ext cx="4228276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2.4.3  ZD6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型电动转辙机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477004" y="1242996"/>
            <a:ext cx="82867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1</a:t>
            </a:r>
            <a:r>
              <a:rPr lang="zh-CN" altLang="en-US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、</a:t>
            </a:r>
            <a:r>
              <a:rPr lang="en-US" altLang="zh-CN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ZD6</a:t>
            </a:r>
            <a:r>
              <a:rPr lang="zh-CN" altLang="en-US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转辙机的结构</a:t>
            </a:r>
            <a:endParaRPr lang="zh-CN" altLang="en-US" sz="2400" b="1" dirty="0">
              <a:solidFill>
                <a:srgbClr val="333399"/>
              </a:solidFill>
              <a:cs typeface="fangsong_gb2312"/>
            </a:endParaRPr>
          </a:p>
        </p:txBody>
      </p:sp>
      <p:pic>
        <p:nvPicPr>
          <p:cNvPr id="12" name="Picture 4" descr="MP10$3ZX8]92R@]EBC8FG~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977236" y="2243128"/>
            <a:ext cx="6882165" cy="4710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3" name="Group 11"/>
          <p:cNvGrpSpPr/>
          <p:nvPr/>
        </p:nvGrpSpPr>
        <p:grpSpPr bwMode="auto">
          <a:xfrm>
            <a:off x="9192435" y="1242745"/>
            <a:ext cx="1214438" cy="4144916"/>
            <a:chOff x="2793" y="591"/>
            <a:chExt cx="765" cy="2354"/>
          </a:xfrm>
        </p:grpSpPr>
        <p:sp>
          <p:nvSpPr>
            <p:cNvPr id="14" name="Rectangle 9"/>
            <p:cNvSpPr>
              <a:spLocks noChangeArrowheads="1"/>
            </p:cNvSpPr>
            <p:nvPr/>
          </p:nvSpPr>
          <p:spPr bwMode="auto">
            <a:xfrm>
              <a:off x="3063" y="591"/>
              <a:ext cx="495" cy="325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339966"/>
              </a:solidFill>
              <a:miter lim="800000"/>
            </a:ln>
          </p:spPr>
          <p:txBody>
            <a:bodyPr wrap="none" anchor="ctr"/>
            <a:lstStyle/>
            <a:p>
              <a:r>
                <a:rPr lang="zh-CN" altLang="en-US" sz="2400" b="1"/>
                <a:t>弹簧</a:t>
              </a:r>
              <a:endParaRPr lang="zh-CN" altLang="en-US" sz="2400" b="1"/>
            </a:p>
          </p:txBody>
        </p:sp>
        <p:sp>
          <p:nvSpPr>
            <p:cNvPr id="15" name="Line 10"/>
            <p:cNvSpPr>
              <a:spLocks noChangeShapeType="1"/>
            </p:cNvSpPr>
            <p:nvPr/>
          </p:nvSpPr>
          <p:spPr bwMode="auto">
            <a:xfrm flipH="1">
              <a:off x="2793" y="916"/>
              <a:ext cx="540" cy="2029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" name="Group 12"/>
          <p:cNvGrpSpPr/>
          <p:nvPr/>
        </p:nvGrpSpPr>
        <p:grpSpPr bwMode="auto">
          <a:xfrm>
            <a:off x="5620941" y="1314153"/>
            <a:ext cx="1784964" cy="4000257"/>
            <a:chOff x="1204" y="419"/>
            <a:chExt cx="869" cy="2186"/>
          </a:xfrm>
        </p:grpSpPr>
        <p:sp>
          <p:nvSpPr>
            <p:cNvPr id="17" name="Rectangle 5"/>
            <p:cNvSpPr>
              <a:spLocks noChangeArrowheads="1"/>
            </p:cNvSpPr>
            <p:nvPr/>
          </p:nvSpPr>
          <p:spPr bwMode="auto">
            <a:xfrm>
              <a:off x="1204" y="419"/>
              <a:ext cx="869" cy="312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339966"/>
              </a:solidFill>
              <a:miter lim="800000"/>
            </a:ln>
          </p:spPr>
          <p:txBody>
            <a:bodyPr wrap="none" anchor="ctr"/>
            <a:lstStyle/>
            <a:p>
              <a:r>
                <a:rPr lang="zh-CN" altLang="en-US" sz="2400" b="1"/>
                <a:t>摩擦制动板</a:t>
              </a:r>
              <a:endParaRPr lang="zh-CN" altLang="en-US" sz="2400" b="1"/>
            </a:p>
          </p:txBody>
        </p:sp>
        <p:sp>
          <p:nvSpPr>
            <p:cNvPr id="18" name="Line 8"/>
            <p:cNvSpPr>
              <a:spLocks noChangeShapeType="1"/>
            </p:cNvSpPr>
            <p:nvPr/>
          </p:nvSpPr>
          <p:spPr bwMode="auto">
            <a:xfrm>
              <a:off x="1621" y="731"/>
              <a:ext cx="313" cy="1874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Line 7"/>
          <p:cNvSpPr>
            <a:spLocks noChangeShapeType="1"/>
          </p:cNvSpPr>
          <p:nvPr/>
        </p:nvSpPr>
        <p:spPr bwMode="auto">
          <a:xfrm>
            <a:off x="6834986" y="1885938"/>
            <a:ext cx="1500198" cy="3429024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" name="燕尾形 19"/>
          <p:cNvSpPr/>
          <p:nvPr/>
        </p:nvSpPr>
        <p:spPr>
          <a:xfrm>
            <a:off x="0" y="1314434"/>
            <a:ext cx="214314" cy="35719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燕尾形 20"/>
          <p:cNvSpPr/>
          <p:nvPr/>
        </p:nvSpPr>
        <p:spPr>
          <a:xfrm>
            <a:off x="214313" y="1314434"/>
            <a:ext cx="214314" cy="35719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905635" y="1528445"/>
            <a:ext cx="8310880" cy="4942205"/>
            <a:chOff x="3001" y="2407"/>
            <a:chExt cx="13088" cy="7783"/>
          </a:xfrm>
        </p:grpSpPr>
        <p:pic>
          <p:nvPicPr>
            <p:cNvPr id="3" name="Picture 3" descr="C:\Documents and Settings\Administrator\Application Data\Tencent\Users\603359521\QQ\WinTemp\RichOle\B@D{ZL$}{]3M}6J8`O058_6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3901" y="3307"/>
              <a:ext cx="10680" cy="64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4" name="直接连接符 3"/>
            <p:cNvCxnSpPr/>
            <p:nvPr/>
          </p:nvCxnSpPr>
          <p:spPr>
            <a:xfrm rot="16200000" flipV="1">
              <a:off x="13201" y="6247"/>
              <a:ext cx="960" cy="6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rot="16200000" flipV="1">
              <a:off x="12661" y="6547"/>
              <a:ext cx="720" cy="48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rot="16200000" flipV="1">
              <a:off x="11281" y="6607"/>
              <a:ext cx="1680" cy="12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rot="16200000" flipV="1">
              <a:off x="10501" y="4387"/>
              <a:ext cx="840" cy="6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>
              <a:endCxn id="20" idx="2"/>
            </p:cNvCxnSpPr>
            <p:nvPr/>
          </p:nvCxnSpPr>
          <p:spPr>
            <a:xfrm rot="16200000" flipV="1">
              <a:off x="8361" y="4287"/>
              <a:ext cx="3078" cy="48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rot="5400000" flipH="1" flipV="1">
              <a:off x="10381" y="7147"/>
              <a:ext cx="1200" cy="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>
              <a:endCxn id="19" idx="2"/>
            </p:cNvCxnSpPr>
            <p:nvPr/>
          </p:nvCxnSpPr>
          <p:spPr>
            <a:xfrm rot="16200000" flipV="1">
              <a:off x="7578" y="4465"/>
              <a:ext cx="2298" cy="114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rot="16200000" flipV="1">
              <a:off x="8881" y="7327"/>
              <a:ext cx="960" cy="6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rot="5400000">
              <a:off x="4921" y="6367"/>
              <a:ext cx="720" cy="36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5400000">
              <a:off x="4681" y="5527"/>
              <a:ext cx="720" cy="36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Rectangle 15"/>
            <p:cNvSpPr>
              <a:spLocks noChangeArrowheads="1"/>
            </p:cNvSpPr>
            <p:nvPr/>
          </p:nvSpPr>
          <p:spPr bwMode="auto">
            <a:xfrm>
              <a:off x="12661" y="7147"/>
              <a:ext cx="1389" cy="58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zh-CN" altLang="en-US" sz="1800" b="1"/>
                <a:t>中间板</a:t>
              </a:r>
              <a:endParaRPr lang="en-US" altLang="zh-CN" sz="1800" b="1"/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14701" y="6908"/>
              <a:ext cx="1389" cy="58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zh-CN" altLang="en-US" sz="1800" b="1" dirty="0"/>
                <a:t>大齿轮</a:t>
              </a:r>
              <a:endParaRPr lang="en-US" altLang="zh-CN" sz="1800" b="1" dirty="0"/>
            </a:p>
          </p:txBody>
        </p:sp>
        <p:sp>
          <p:nvSpPr>
            <p:cNvPr id="16" name="Rectangle 15"/>
            <p:cNvSpPr>
              <a:spLocks noChangeArrowheads="1"/>
            </p:cNvSpPr>
            <p:nvPr/>
          </p:nvSpPr>
          <p:spPr bwMode="auto">
            <a:xfrm>
              <a:off x="11326" y="2970"/>
              <a:ext cx="2121" cy="58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zh-CN" altLang="en-US" sz="1800" b="1" dirty="0"/>
                <a:t>减速器外壳</a:t>
              </a:r>
              <a:endParaRPr lang="en-US" altLang="zh-CN" sz="1800" b="1" dirty="0"/>
            </a:p>
          </p:txBody>
        </p:sp>
        <p:cxnSp>
          <p:nvCxnSpPr>
            <p:cNvPr id="17" name="直接连接符 16"/>
            <p:cNvCxnSpPr/>
            <p:nvPr/>
          </p:nvCxnSpPr>
          <p:spPr>
            <a:xfrm rot="10800000">
              <a:off x="12541" y="3787"/>
              <a:ext cx="720" cy="12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Rectangle 15"/>
            <p:cNvSpPr>
              <a:spLocks noChangeArrowheads="1"/>
            </p:cNvSpPr>
            <p:nvPr/>
          </p:nvSpPr>
          <p:spPr bwMode="auto">
            <a:xfrm>
              <a:off x="10141" y="3787"/>
              <a:ext cx="1389" cy="58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zh-CN" altLang="en-US" sz="1800" b="1"/>
                <a:t>外齿轮</a:t>
              </a:r>
              <a:endParaRPr lang="en-US" altLang="zh-CN" sz="1800" b="1"/>
            </a:p>
          </p:txBody>
        </p:sp>
        <p:sp>
          <p:nvSpPr>
            <p:cNvPr id="19" name="Rectangle 15"/>
            <p:cNvSpPr>
              <a:spLocks noChangeArrowheads="1"/>
            </p:cNvSpPr>
            <p:nvPr/>
          </p:nvSpPr>
          <p:spPr bwMode="auto">
            <a:xfrm>
              <a:off x="7276" y="3307"/>
              <a:ext cx="1755" cy="58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zh-CN" altLang="en-US" sz="1800" b="1" dirty="0"/>
                <a:t>滚珠轴承</a:t>
              </a:r>
              <a:endParaRPr lang="en-US" altLang="zh-CN" sz="1800" b="1" dirty="0"/>
            </a:p>
          </p:txBody>
        </p:sp>
        <p:sp>
          <p:nvSpPr>
            <p:cNvPr id="20" name="Rectangle 15"/>
            <p:cNvSpPr>
              <a:spLocks noChangeArrowheads="1"/>
            </p:cNvSpPr>
            <p:nvPr/>
          </p:nvSpPr>
          <p:spPr bwMode="auto">
            <a:xfrm>
              <a:off x="8964" y="2407"/>
              <a:ext cx="1389" cy="58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zh-CN" altLang="en-US" sz="1800" b="1" dirty="0"/>
                <a:t>输出轴</a:t>
              </a:r>
              <a:endParaRPr lang="en-US" altLang="zh-CN" sz="1800" b="1" dirty="0"/>
            </a:p>
          </p:txBody>
        </p:sp>
        <p:sp>
          <p:nvSpPr>
            <p:cNvPr id="21" name="Rectangle 15"/>
            <p:cNvSpPr>
              <a:spLocks noChangeArrowheads="1"/>
            </p:cNvSpPr>
            <p:nvPr/>
          </p:nvSpPr>
          <p:spPr bwMode="auto">
            <a:xfrm>
              <a:off x="10501" y="7747"/>
              <a:ext cx="1023" cy="58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zh-CN" altLang="en-US" sz="1800" b="1"/>
                <a:t>滚套</a:t>
              </a:r>
              <a:endParaRPr lang="en-US" altLang="zh-CN" sz="1800" b="1"/>
            </a:p>
          </p:txBody>
        </p:sp>
        <p:sp>
          <p:nvSpPr>
            <p:cNvPr id="22" name="Rectangle 15"/>
            <p:cNvSpPr>
              <a:spLocks noChangeArrowheads="1"/>
            </p:cNvSpPr>
            <p:nvPr/>
          </p:nvSpPr>
          <p:spPr bwMode="auto">
            <a:xfrm>
              <a:off x="11581" y="7747"/>
              <a:ext cx="1389" cy="58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zh-CN" altLang="en-US" sz="1800" b="1"/>
                <a:t>输入轴</a:t>
              </a:r>
              <a:endParaRPr lang="en-US" altLang="zh-CN" sz="1800" b="1"/>
            </a:p>
          </p:txBody>
        </p:sp>
        <p:sp>
          <p:nvSpPr>
            <p:cNvPr id="23" name="Rectangle 15"/>
            <p:cNvSpPr>
              <a:spLocks noChangeArrowheads="1"/>
            </p:cNvSpPr>
            <p:nvPr/>
          </p:nvSpPr>
          <p:spPr bwMode="auto">
            <a:xfrm>
              <a:off x="9421" y="8107"/>
              <a:ext cx="1389" cy="58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zh-CN" altLang="en-US" sz="1800" b="1"/>
                <a:t>挡油板</a:t>
              </a:r>
              <a:endParaRPr lang="en-US" altLang="zh-CN" sz="1800" b="1"/>
            </a:p>
          </p:txBody>
        </p:sp>
        <p:cxnSp>
          <p:nvCxnSpPr>
            <p:cNvPr id="24" name="直接连接符 23"/>
            <p:cNvCxnSpPr/>
            <p:nvPr/>
          </p:nvCxnSpPr>
          <p:spPr>
            <a:xfrm rot="16200000" flipV="1">
              <a:off x="6189" y="4395"/>
              <a:ext cx="2085" cy="126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rot="10800000">
              <a:off x="6901" y="8107"/>
              <a:ext cx="960" cy="6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Rectangle 15"/>
            <p:cNvSpPr>
              <a:spLocks noChangeArrowheads="1"/>
            </p:cNvSpPr>
            <p:nvPr/>
          </p:nvSpPr>
          <p:spPr bwMode="auto">
            <a:xfrm>
              <a:off x="5814" y="3532"/>
              <a:ext cx="1389" cy="58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zh-CN" altLang="en-US" sz="1800" b="1" dirty="0"/>
                <a:t>内齿轮</a:t>
              </a:r>
              <a:endParaRPr lang="en-US" altLang="zh-CN" sz="1800" b="1" dirty="0"/>
            </a:p>
          </p:txBody>
        </p:sp>
        <p:sp>
          <p:nvSpPr>
            <p:cNvPr id="27" name="Rectangle 15"/>
            <p:cNvSpPr>
              <a:spLocks noChangeArrowheads="1"/>
            </p:cNvSpPr>
            <p:nvPr/>
          </p:nvSpPr>
          <p:spPr bwMode="auto">
            <a:xfrm>
              <a:off x="7621" y="8707"/>
              <a:ext cx="1755" cy="58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zh-CN" altLang="en-US" sz="1800" b="1"/>
                <a:t>减速器壳</a:t>
              </a:r>
              <a:endParaRPr lang="en-US" altLang="zh-CN" sz="1800" b="1"/>
            </a:p>
          </p:txBody>
        </p:sp>
        <p:sp>
          <p:nvSpPr>
            <p:cNvPr id="28" name="Rectangle 15"/>
            <p:cNvSpPr>
              <a:spLocks noChangeArrowheads="1"/>
            </p:cNvSpPr>
            <p:nvPr/>
          </p:nvSpPr>
          <p:spPr bwMode="auto">
            <a:xfrm>
              <a:off x="4981" y="4867"/>
              <a:ext cx="1755" cy="58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zh-CN" altLang="en-US" sz="1800" b="1"/>
                <a:t>摩擦弹簧</a:t>
              </a:r>
              <a:endParaRPr lang="en-US" altLang="zh-CN" sz="1800" b="1"/>
            </a:p>
          </p:txBody>
        </p:sp>
        <p:sp>
          <p:nvSpPr>
            <p:cNvPr id="29" name="Rectangle 15"/>
            <p:cNvSpPr>
              <a:spLocks noChangeArrowheads="1"/>
            </p:cNvSpPr>
            <p:nvPr/>
          </p:nvSpPr>
          <p:spPr bwMode="auto">
            <a:xfrm>
              <a:off x="5461" y="5827"/>
              <a:ext cx="1755" cy="58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zh-CN" altLang="en-US" sz="1800" b="1"/>
                <a:t>夹板螺栓</a:t>
              </a:r>
              <a:endParaRPr lang="en-US" altLang="zh-CN" sz="1800" b="1"/>
            </a:p>
          </p:txBody>
        </p:sp>
        <p:cxnSp>
          <p:nvCxnSpPr>
            <p:cNvPr id="30" name="直接连接符 29"/>
            <p:cNvCxnSpPr/>
            <p:nvPr/>
          </p:nvCxnSpPr>
          <p:spPr>
            <a:xfrm rot="16200000" flipH="1">
              <a:off x="4261" y="7267"/>
              <a:ext cx="720" cy="72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Rectangle 15"/>
            <p:cNvSpPr>
              <a:spLocks noChangeArrowheads="1"/>
            </p:cNvSpPr>
            <p:nvPr/>
          </p:nvSpPr>
          <p:spPr bwMode="auto">
            <a:xfrm>
              <a:off x="3001" y="6683"/>
              <a:ext cx="1389" cy="58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zh-CN" altLang="en-US" sz="1800" b="1" dirty="0"/>
                <a:t>摩擦带</a:t>
              </a:r>
              <a:endParaRPr lang="en-US" altLang="zh-CN" sz="1800" b="1" dirty="0"/>
            </a:p>
          </p:txBody>
        </p:sp>
        <p:sp>
          <p:nvSpPr>
            <p:cNvPr id="32" name="Rectangle 15"/>
            <p:cNvSpPr>
              <a:spLocks noChangeArrowheads="1"/>
            </p:cNvSpPr>
            <p:nvPr/>
          </p:nvSpPr>
          <p:spPr bwMode="auto">
            <a:xfrm>
              <a:off x="3001" y="9608"/>
              <a:ext cx="2121" cy="58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zh-CN" altLang="en-US" sz="1800" b="1" dirty="0"/>
                <a:t>摩擦带夹板</a:t>
              </a:r>
              <a:endParaRPr lang="en-US" altLang="zh-CN" sz="1800" b="1" dirty="0"/>
            </a:p>
          </p:txBody>
        </p:sp>
        <p:cxnSp>
          <p:nvCxnSpPr>
            <p:cNvPr id="33" name="直接连接符 32"/>
            <p:cNvCxnSpPr>
              <a:stCxn id="32" idx="0"/>
            </p:cNvCxnSpPr>
            <p:nvPr/>
          </p:nvCxnSpPr>
          <p:spPr>
            <a:xfrm rot="5400000" flipH="1" flipV="1">
              <a:off x="4431" y="8563"/>
              <a:ext cx="675" cy="141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rot="16200000" flipH="1">
              <a:off x="4501" y="7507"/>
              <a:ext cx="720" cy="72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rot="16200000" flipH="1">
              <a:off x="5881" y="8527"/>
              <a:ext cx="1080" cy="48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Rectangle 15"/>
            <p:cNvSpPr>
              <a:spLocks noChangeArrowheads="1"/>
            </p:cNvSpPr>
            <p:nvPr/>
          </p:nvSpPr>
          <p:spPr bwMode="auto">
            <a:xfrm>
              <a:off x="6421" y="9307"/>
              <a:ext cx="1389" cy="58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zh-CN" altLang="en-US" sz="1800" b="1"/>
                <a:t>夹板轴</a:t>
              </a:r>
              <a:endParaRPr lang="en-US" altLang="zh-CN" sz="1800" b="1"/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4141" y="8227"/>
              <a:ext cx="360" cy="24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Rectangle 15"/>
            <p:cNvSpPr>
              <a:spLocks noChangeArrowheads="1"/>
            </p:cNvSpPr>
            <p:nvPr/>
          </p:nvSpPr>
          <p:spPr bwMode="auto">
            <a:xfrm>
              <a:off x="3301" y="7987"/>
              <a:ext cx="1023" cy="58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zh-CN" altLang="en-US" sz="1800" b="1" dirty="0"/>
                <a:t>油毡</a:t>
              </a:r>
              <a:endParaRPr lang="en-US" altLang="zh-CN" sz="1800" b="1" dirty="0"/>
            </a:p>
          </p:txBody>
        </p:sp>
      </p:grpSp>
      <p:sp>
        <p:nvSpPr>
          <p:cNvPr id="43" name="矩形 42"/>
          <p:cNvSpPr/>
          <p:nvPr/>
        </p:nvSpPr>
        <p:spPr>
          <a:xfrm>
            <a:off x="977070" y="314302"/>
            <a:ext cx="4228276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2.4.3  ZD6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型电动转辙机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7070" y="314302"/>
            <a:ext cx="4228276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2.4.3  ZD6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型电动转辙机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77004" y="1242996"/>
            <a:ext cx="82867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1</a:t>
            </a:r>
            <a:r>
              <a:rPr lang="zh-CN" altLang="en-US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、</a:t>
            </a:r>
            <a:r>
              <a:rPr lang="en-US" altLang="zh-CN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ZD6</a:t>
            </a:r>
            <a:r>
              <a:rPr lang="zh-CN" altLang="en-US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转辙机的结构</a:t>
            </a:r>
            <a:endParaRPr lang="zh-CN" altLang="en-US" sz="2400" b="1" dirty="0">
              <a:solidFill>
                <a:srgbClr val="333399"/>
              </a:solidFill>
              <a:cs typeface="fangsong_gb2312"/>
            </a:endParaRPr>
          </a:p>
        </p:txBody>
      </p:sp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77004" y="4029078"/>
            <a:ext cx="3038475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4" name="组合 13"/>
          <p:cNvGrpSpPr/>
          <p:nvPr/>
        </p:nvGrpSpPr>
        <p:grpSpPr>
          <a:xfrm>
            <a:off x="548442" y="2171689"/>
            <a:ext cx="7523992" cy="1214447"/>
            <a:chOff x="548442" y="2171689"/>
            <a:chExt cx="7523992" cy="1214447"/>
          </a:xfrm>
        </p:grpSpPr>
        <p:grpSp>
          <p:nvGrpSpPr>
            <p:cNvPr id="8" name="组合 12"/>
            <p:cNvGrpSpPr/>
            <p:nvPr/>
          </p:nvGrpSpPr>
          <p:grpSpPr bwMode="auto">
            <a:xfrm>
              <a:off x="548442" y="2171689"/>
              <a:ext cx="7523992" cy="1214447"/>
              <a:chOff x="285720" y="1285859"/>
              <a:chExt cx="8501122" cy="1214456"/>
            </a:xfrm>
          </p:grpSpPr>
          <p:grpSp>
            <p:nvGrpSpPr>
              <p:cNvPr id="9" name="组合 13"/>
              <p:cNvGrpSpPr/>
              <p:nvPr/>
            </p:nvGrpSpPr>
            <p:grpSpPr bwMode="auto">
              <a:xfrm>
                <a:off x="285720" y="1285859"/>
                <a:ext cx="8501122" cy="1214456"/>
                <a:chOff x="285720" y="1285859"/>
                <a:chExt cx="8501122" cy="1214456"/>
              </a:xfrm>
            </p:grpSpPr>
            <p:sp>
              <p:nvSpPr>
                <p:cNvPr id="11" name="圆角矩形 10"/>
                <p:cNvSpPr/>
                <p:nvPr/>
              </p:nvSpPr>
              <p:spPr>
                <a:xfrm>
                  <a:off x="285720" y="1571613"/>
                  <a:ext cx="8501122" cy="928702"/>
                </a:xfrm>
                <a:prstGeom prst="roundRect">
                  <a:avLst/>
                </a:prstGeom>
                <a:solidFill>
                  <a:sysClr val="window" lastClr="FFFFFF"/>
                </a:solidFill>
                <a:ln w="28575" cap="flat" cmpd="sng" algn="ctr">
                  <a:solidFill>
                    <a:srgbClr val="FF66CC"/>
                  </a:solidFill>
                  <a:prstDash val="solid"/>
                </a:ln>
                <a:effectLst/>
              </p:spPr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2400" kern="0">
                    <a:solidFill>
                      <a:sysClr val="window" lastClr="FFFFFF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12" name="TextBox 11"/>
                <p:cNvSpPr txBox="1"/>
                <p:nvPr/>
              </p:nvSpPr>
              <p:spPr bwMode="auto">
                <a:xfrm>
                  <a:off x="366436" y="1285859"/>
                  <a:ext cx="2620009" cy="461966"/>
                </a:xfrm>
                <a:prstGeom prst="rect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solidFill>
                    <a:srgbClr val="339966"/>
                  </a:solidFill>
                </a:ln>
              </p:spPr>
              <p:txBody>
                <a:bodyPr wrap="square"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2400" b="1" kern="0" dirty="0">
                      <a:solidFill>
                        <a:srgbClr val="0303EB"/>
                      </a:solidFill>
                      <a:latin typeface="+mj-ea"/>
                      <a:ea typeface="+mj-ea"/>
                    </a:rPr>
                    <a:t>3.</a:t>
                  </a:r>
                  <a:r>
                    <a:rPr lang="zh-CN" altLang="en-US" sz="2400" b="1" kern="0" dirty="0">
                      <a:solidFill>
                        <a:srgbClr val="0303EB"/>
                      </a:solidFill>
                      <a:latin typeface="+mj-ea"/>
                      <a:ea typeface="+mj-ea"/>
                    </a:rPr>
                    <a:t>摩擦连接器</a:t>
                  </a:r>
                  <a:endParaRPr lang="zh-CN" altLang="en-US" sz="2400" b="1" kern="0" dirty="0">
                    <a:solidFill>
                      <a:srgbClr val="0303EB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10" name="矩形 9"/>
              <p:cNvSpPr/>
              <p:nvPr/>
            </p:nvSpPr>
            <p:spPr>
              <a:xfrm>
                <a:off x="500033" y="1857364"/>
                <a:ext cx="8215369" cy="461668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ctr">
                  <a:buFont typeface="Wingdings" panose="05000000000000000000" pitchFamily="2" charset="2"/>
                  <a:buNone/>
                </a:pPr>
                <a:r>
                  <a:rPr lang="zh-CN" altLang="en-US" sz="2400" b="1" dirty="0" smtClean="0"/>
                  <a:t>减速器和主轴的传动媒介 </a:t>
                </a:r>
                <a:endParaRPr lang="zh-CN" altLang="en-US" sz="2400" b="1" dirty="0" smtClean="0"/>
              </a:p>
            </p:txBody>
          </p:sp>
        </p:grpSp>
        <p:sp>
          <p:nvSpPr>
            <p:cNvPr id="4" name="TextBox 3"/>
            <p:cNvSpPr txBox="1"/>
            <p:nvPr/>
          </p:nvSpPr>
          <p:spPr bwMode="auto">
            <a:xfrm>
              <a:off x="619880" y="2171690"/>
              <a:ext cx="3071834" cy="46166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FF0000"/>
              </a:solidFill>
            </a:ln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kern="0" dirty="0" smtClean="0">
                  <a:solidFill>
                    <a:srgbClr val="0303EB"/>
                  </a:solidFill>
                  <a:latin typeface="+mj-ea"/>
                  <a:ea typeface="+mj-ea"/>
                </a:rPr>
                <a:t>4.</a:t>
              </a:r>
              <a:r>
                <a:rPr lang="zh-CN" altLang="en-US" sz="2400" b="1" kern="0" dirty="0" smtClean="0">
                  <a:solidFill>
                    <a:srgbClr val="0303EB"/>
                  </a:solidFill>
                  <a:latin typeface="+mj-ea"/>
                  <a:ea typeface="+mj-ea"/>
                </a:rPr>
                <a:t>启动片和速动片</a:t>
              </a:r>
              <a:endParaRPr lang="zh-CN" altLang="en-US" sz="2400" b="1" kern="0" dirty="0">
                <a:solidFill>
                  <a:srgbClr val="0303EB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4191780" y="3957640"/>
            <a:ext cx="728667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它连接</a:t>
            </a:r>
            <a:r>
              <a:rPr lang="zh-CN" altLang="en-US" sz="2400" b="1" dirty="0" smtClean="0">
                <a:solidFill>
                  <a:srgbClr val="0303EB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输出轴与主轴</a:t>
            </a:r>
            <a:endParaRPr lang="en-US" altLang="zh-CN" sz="24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利用其正反两面相互垂直成“十”字形的沟槽，在旋转时</a:t>
            </a:r>
            <a:r>
              <a:rPr lang="zh-CN" altLang="en-US" sz="2400" b="1" dirty="0" smtClean="0">
                <a:solidFill>
                  <a:srgbClr val="0303EB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补偿两轴不同心的误差</a:t>
            </a:r>
            <a:endParaRPr lang="en-US" altLang="zh-CN" sz="2400" b="1" dirty="0" smtClean="0">
              <a:solidFill>
                <a:srgbClr val="0303EB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同时，还能够</a:t>
            </a:r>
            <a:r>
              <a:rPr lang="zh-CN" altLang="en-US" sz="2400" b="1" dirty="0" smtClean="0">
                <a:solidFill>
                  <a:srgbClr val="0303EB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对自动开闭器起到控制作用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 </a:t>
            </a:r>
            <a:endParaRPr lang="zh-CN" altLang="en-US" sz="2400" dirty="0"/>
          </a:p>
        </p:txBody>
      </p:sp>
      <p:sp>
        <p:nvSpPr>
          <p:cNvPr id="15" name="燕尾形 14"/>
          <p:cNvSpPr/>
          <p:nvPr/>
        </p:nvSpPr>
        <p:spPr>
          <a:xfrm>
            <a:off x="0" y="1314434"/>
            <a:ext cx="214314" cy="35719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燕尾形 15"/>
          <p:cNvSpPr/>
          <p:nvPr/>
        </p:nvSpPr>
        <p:spPr>
          <a:xfrm>
            <a:off x="214313" y="1314434"/>
            <a:ext cx="214314" cy="35719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7070" y="314302"/>
            <a:ext cx="4228276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2.4.3  ZD6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型电动转辙机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grpSp>
        <p:nvGrpSpPr>
          <p:cNvPr id="4" name="组合 12"/>
          <p:cNvGrpSpPr/>
          <p:nvPr/>
        </p:nvGrpSpPr>
        <p:grpSpPr bwMode="auto">
          <a:xfrm>
            <a:off x="548442" y="2107116"/>
            <a:ext cx="10787138" cy="1647529"/>
            <a:chOff x="285720" y="1571613"/>
            <a:chExt cx="8501122" cy="928702"/>
          </a:xfrm>
        </p:grpSpPr>
        <p:sp>
          <p:nvSpPr>
            <p:cNvPr id="8" name="圆角矩形 7"/>
            <p:cNvSpPr/>
            <p:nvPr/>
          </p:nvSpPr>
          <p:spPr bwMode="auto">
            <a:xfrm>
              <a:off x="285720" y="1571613"/>
              <a:ext cx="8501122" cy="928702"/>
            </a:xfrm>
            <a:prstGeom prst="roundRect">
              <a:avLst/>
            </a:prstGeom>
            <a:solidFill>
              <a:sysClr val="window" lastClr="FFFFFF"/>
            </a:solidFill>
            <a:ln w="28575" cap="flat" cmpd="sng" algn="ctr">
              <a:solidFill>
                <a:srgbClr val="FF66CC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+mj-ea"/>
                <a:ea typeface="+mj-ea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510915" y="1769089"/>
              <a:ext cx="8215369" cy="6845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Font typeface="Wingdings" panose="05000000000000000000" pitchFamily="2" charset="2"/>
                <a:buNone/>
              </a:pPr>
              <a:r>
                <a:rPr lang="zh-CN" altLang="en-US" sz="2400" b="1" dirty="0" smtClean="0">
                  <a:solidFill>
                    <a:schemeClr val="tx2"/>
                  </a:solidFill>
                </a:rPr>
                <a:t>由输出轴通过起动片带动旋转，主轴上安装锁闭齿轮。由锁闭齿轮和齿条块相互动作，将转动运动变为平动，通过动作杆带动尖轨运动，并完成锁闭作用。</a:t>
              </a:r>
              <a:endParaRPr lang="zh-CN" altLang="en-US" sz="2400" b="1" dirty="0" smtClean="0"/>
            </a:p>
          </p:txBody>
        </p:sp>
      </p:grp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477004" y="1100120"/>
            <a:ext cx="82867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1</a:t>
            </a:r>
            <a:r>
              <a:rPr lang="zh-CN" altLang="en-US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、</a:t>
            </a:r>
            <a:r>
              <a:rPr lang="en-US" altLang="zh-CN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ZD6</a:t>
            </a:r>
            <a:r>
              <a:rPr lang="zh-CN" altLang="en-US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转辙机的结构</a:t>
            </a:r>
            <a:endParaRPr lang="zh-CN" altLang="en-US" sz="2400" b="1" dirty="0">
              <a:solidFill>
                <a:srgbClr val="333399"/>
              </a:solidFill>
              <a:cs typeface="fangsong_gb2312"/>
            </a:endParaRPr>
          </a:p>
        </p:txBody>
      </p:sp>
      <p:pic>
        <p:nvPicPr>
          <p:cNvPr id="11" name="Picture 8" descr="R[FB}]N5QGJ$6CH5HPP6}UH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405706" y="4243392"/>
            <a:ext cx="5020504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2" name="组合 4"/>
          <p:cNvGrpSpPr/>
          <p:nvPr/>
        </p:nvGrpSpPr>
        <p:grpSpPr>
          <a:xfrm>
            <a:off x="477004" y="1743062"/>
            <a:ext cx="1756294" cy="571504"/>
            <a:chOff x="547668" y="505488"/>
            <a:chExt cx="1756294" cy="878147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13" name="圆角矩形 12"/>
            <p:cNvSpPr/>
            <p:nvPr/>
          </p:nvSpPr>
          <p:spPr>
            <a:xfrm>
              <a:off x="547668" y="505488"/>
              <a:ext cx="1756294" cy="878147"/>
            </a:xfrm>
            <a:prstGeom prst="roundRect">
              <a:avLst>
                <a:gd name="adj" fmla="val 10000"/>
              </a:avLst>
            </a:prstGeom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圆角矩形 4"/>
            <p:cNvSpPr/>
            <p:nvPr/>
          </p:nvSpPr>
          <p:spPr>
            <a:xfrm>
              <a:off x="573388" y="531208"/>
              <a:ext cx="1704854" cy="826707"/>
            </a:xfrm>
            <a:prstGeom prst="rect">
              <a:avLst/>
            </a:prstGeom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5240" tIns="15240" rIns="15240" bIns="15240" spcCol="1270" anchor="ctr"/>
            <a:lstStyle/>
            <a:p>
              <a:pPr algn="ctr" defTabSz="10668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altLang="zh-CN" sz="2400" b="1" dirty="0" smtClean="0">
                  <a:latin typeface="+mj-ea"/>
                  <a:ea typeface="+mj-ea"/>
                </a:rPr>
                <a:t>5.</a:t>
              </a:r>
              <a:r>
                <a:rPr lang="zh-CN" altLang="en-US" sz="2400" b="1" dirty="0" smtClean="0">
                  <a:latin typeface="+mj-ea"/>
                  <a:ea typeface="+mj-ea"/>
                </a:rPr>
                <a:t>主轴</a:t>
              </a:r>
              <a:endParaRPr lang="zh-CN" altLang="en-US" sz="2400" b="1" dirty="0">
                <a:latin typeface="+mj-ea"/>
                <a:ea typeface="+mj-ea"/>
              </a:endParaRPr>
            </a:p>
          </p:txBody>
        </p:sp>
      </p:grpSp>
      <p:grpSp>
        <p:nvGrpSpPr>
          <p:cNvPr id="15" name="Group 9"/>
          <p:cNvGrpSpPr/>
          <p:nvPr/>
        </p:nvGrpSpPr>
        <p:grpSpPr bwMode="auto">
          <a:xfrm>
            <a:off x="6049178" y="5314961"/>
            <a:ext cx="1500188" cy="466725"/>
            <a:chOff x="4464" y="3354"/>
            <a:chExt cx="945" cy="294"/>
          </a:xfrm>
        </p:grpSpPr>
        <p:sp>
          <p:nvSpPr>
            <p:cNvPr id="16" name="Rectangle 7"/>
            <p:cNvSpPr>
              <a:spLocks noChangeArrowheads="1"/>
            </p:cNvSpPr>
            <p:nvPr/>
          </p:nvSpPr>
          <p:spPr bwMode="auto">
            <a:xfrm>
              <a:off x="4944" y="3354"/>
              <a:ext cx="465" cy="29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r>
                <a:rPr lang="zh-CN" altLang="en-US" sz="2400" b="1" dirty="0"/>
                <a:t>主轴</a:t>
              </a:r>
              <a:endParaRPr lang="zh-CN" altLang="en-US" sz="2400" b="1" dirty="0"/>
            </a:p>
          </p:txBody>
        </p:sp>
        <p:sp>
          <p:nvSpPr>
            <p:cNvPr id="17" name="Line 8"/>
            <p:cNvSpPr>
              <a:spLocks noChangeShapeType="1"/>
            </p:cNvSpPr>
            <p:nvPr/>
          </p:nvSpPr>
          <p:spPr bwMode="auto">
            <a:xfrm flipH="1">
              <a:off x="4464" y="3456"/>
              <a:ext cx="480" cy="0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" name="Rectangle 11"/>
          <p:cNvSpPr>
            <a:spLocks noChangeArrowheads="1"/>
          </p:cNvSpPr>
          <p:nvPr/>
        </p:nvSpPr>
        <p:spPr bwMode="auto">
          <a:xfrm>
            <a:off x="4977606" y="6386532"/>
            <a:ext cx="1500198" cy="500066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r>
              <a:rPr lang="zh-CN" altLang="en-US" sz="2400" b="1" dirty="0"/>
              <a:t>滚针轴承</a:t>
            </a:r>
            <a:endParaRPr lang="zh-CN" altLang="en-US" sz="2400" b="1" dirty="0"/>
          </a:p>
        </p:txBody>
      </p:sp>
      <p:sp>
        <p:nvSpPr>
          <p:cNvPr id="19" name="Line 12"/>
          <p:cNvSpPr>
            <a:spLocks noChangeShapeType="1"/>
          </p:cNvSpPr>
          <p:nvPr/>
        </p:nvSpPr>
        <p:spPr bwMode="auto">
          <a:xfrm flipH="1" flipV="1">
            <a:off x="4334664" y="5529276"/>
            <a:ext cx="1228732" cy="857256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" name="Rectangle 13"/>
          <p:cNvSpPr>
            <a:spLocks noChangeArrowheads="1"/>
          </p:cNvSpPr>
          <p:nvPr/>
        </p:nvSpPr>
        <p:spPr bwMode="auto">
          <a:xfrm>
            <a:off x="6192052" y="4600582"/>
            <a:ext cx="928694" cy="466724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r>
              <a:rPr lang="zh-CN" altLang="en-US" sz="2400" b="1"/>
              <a:t>挡圈</a:t>
            </a:r>
            <a:endParaRPr lang="zh-CN" altLang="en-US" sz="2400" b="1"/>
          </a:p>
        </p:txBody>
      </p:sp>
      <p:sp>
        <p:nvSpPr>
          <p:cNvPr id="21" name="Line 14"/>
          <p:cNvSpPr>
            <a:spLocks noChangeShapeType="1"/>
          </p:cNvSpPr>
          <p:nvPr/>
        </p:nvSpPr>
        <p:spPr bwMode="auto">
          <a:xfrm flipH="1">
            <a:off x="3477408" y="4171954"/>
            <a:ext cx="428628" cy="785818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" name="Rectangle 15"/>
          <p:cNvSpPr>
            <a:spLocks noChangeArrowheads="1"/>
          </p:cNvSpPr>
          <p:nvPr/>
        </p:nvSpPr>
        <p:spPr bwMode="auto">
          <a:xfrm>
            <a:off x="3263094" y="3671888"/>
            <a:ext cx="1571636" cy="500066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r>
              <a:rPr lang="zh-CN" altLang="en-US" sz="2400" b="1" dirty="0" smtClean="0"/>
              <a:t>锁闭齿轮</a:t>
            </a:r>
            <a:endParaRPr lang="zh-CN" altLang="en-US" sz="2400" b="1" dirty="0"/>
          </a:p>
        </p:txBody>
      </p:sp>
      <p:sp>
        <p:nvSpPr>
          <p:cNvPr id="23" name="Line 16"/>
          <p:cNvSpPr>
            <a:spLocks noChangeShapeType="1"/>
          </p:cNvSpPr>
          <p:nvPr/>
        </p:nvSpPr>
        <p:spPr bwMode="auto">
          <a:xfrm flipV="1">
            <a:off x="2691590" y="6243656"/>
            <a:ext cx="45719" cy="428628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" name="Rectangle 18"/>
          <p:cNvSpPr>
            <a:spLocks noChangeArrowheads="1"/>
          </p:cNvSpPr>
          <p:nvPr/>
        </p:nvSpPr>
        <p:spPr bwMode="auto">
          <a:xfrm>
            <a:off x="2262962" y="6667500"/>
            <a:ext cx="1428760" cy="533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r>
              <a:rPr lang="zh-CN" altLang="en-US" sz="2400" b="1" dirty="0"/>
              <a:t>止挡栓</a:t>
            </a:r>
            <a:endParaRPr lang="zh-CN" altLang="en-US" sz="2400" b="1" dirty="0"/>
          </a:p>
        </p:txBody>
      </p:sp>
      <p:sp>
        <p:nvSpPr>
          <p:cNvPr id="25" name="Line 19"/>
          <p:cNvSpPr>
            <a:spLocks noChangeShapeType="1"/>
          </p:cNvSpPr>
          <p:nvPr/>
        </p:nvSpPr>
        <p:spPr bwMode="auto">
          <a:xfrm flipH="1">
            <a:off x="3977474" y="4900620"/>
            <a:ext cx="2214578" cy="342904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26" name="Picture 6" descr="IMG_2576"/>
          <p:cNvPicPr>
            <a:picLocks noChangeAspect="1" noChangeArrowheads="1"/>
          </p:cNvPicPr>
          <p:nvPr/>
        </p:nvPicPr>
        <p:blipFill>
          <a:blip r:embed="rId2" cstate="print"/>
          <a:srcRect l="5394" t="2065" r="4979" b="9129"/>
          <a:stretch>
            <a:fillRect/>
          </a:stretch>
        </p:blipFill>
        <p:spPr bwMode="auto">
          <a:xfrm>
            <a:off x="7763679" y="4029078"/>
            <a:ext cx="2819397" cy="3171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燕尾形 26"/>
          <p:cNvSpPr/>
          <p:nvPr/>
        </p:nvSpPr>
        <p:spPr>
          <a:xfrm>
            <a:off x="0" y="1171558"/>
            <a:ext cx="214314" cy="35719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" name="燕尾形 27"/>
          <p:cNvSpPr/>
          <p:nvPr/>
        </p:nvSpPr>
        <p:spPr>
          <a:xfrm>
            <a:off x="214313" y="1171558"/>
            <a:ext cx="214314" cy="35719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@%{%~6ZJ1$F9$SF0ZW18)EA"/>
          <p:cNvPicPr/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05632" y="1957376"/>
            <a:ext cx="6429419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977070" y="314302"/>
            <a:ext cx="4228276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2.4.3  ZD6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型电动转辙机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477004" y="1100120"/>
            <a:ext cx="82867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1</a:t>
            </a:r>
            <a:r>
              <a:rPr lang="zh-CN" altLang="en-US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、</a:t>
            </a:r>
            <a:r>
              <a:rPr lang="en-US" altLang="zh-CN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ZD6</a:t>
            </a:r>
            <a:r>
              <a:rPr lang="zh-CN" altLang="en-US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转辙机的结构</a:t>
            </a:r>
            <a:endParaRPr lang="zh-CN" altLang="en-US" sz="2400" b="1" dirty="0">
              <a:solidFill>
                <a:srgbClr val="333399"/>
              </a:solidFill>
              <a:cs typeface="fangsong_gb2312"/>
            </a:endParaRPr>
          </a:p>
        </p:txBody>
      </p:sp>
      <p:pic>
        <p:nvPicPr>
          <p:cNvPr id="5" name="Picture 8" descr="R[FB}]N5QGJ$6CH5HPP6}UH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91978" y="4386268"/>
            <a:ext cx="6191955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燕尾形 5"/>
          <p:cNvSpPr/>
          <p:nvPr/>
        </p:nvSpPr>
        <p:spPr>
          <a:xfrm>
            <a:off x="0" y="1171558"/>
            <a:ext cx="214314" cy="35719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燕尾形 6"/>
          <p:cNvSpPr/>
          <p:nvPr/>
        </p:nvSpPr>
        <p:spPr>
          <a:xfrm>
            <a:off x="214313" y="1171558"/>
            <a:ext cx="214314" cy="35719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7070" y="314302"/>
            <a:ext cx="4228276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2.4.3  ZD6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型电动转辙机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77004" y="1100120"/>
            <a:ext cx="82867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1</a:t>
            </a:r>
            <a:r>
              <a:rPr lang="zh-CN" altLang="en-US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、</a:t>
            </a:r>
            <a:r>
              <a:rPr lang="en-US" altLang="zh-CN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ZD6</a:t>
            </a:r>
            <a:r>
              <a:rPr lang="zh-CN" altLang="en-US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转辙机的结构</a:t>
            </a:r>
            <a:endParaRPr lang="zh-CN" altLang="en-US" sz="2400" b="1" dirty="0">
              <a:solidFill>
                <a:srgbClr val="333399"/>
              </a:solidFill>
              <a:cs typeface="fangsong_gb2312"/>
            </a:endParaRPr>
          </a:p>
        </p:txBody>
      </p:sp>
      <p:grpSp>
        <p:nvGrpSpPr>
          <p:cNvPr id="4" name="组合 12"/>
          <p:cNvGrpSpPr/>
          <p:nvPr/>
        </p:nvGrpSpPr>
        <p:grpSpPr bwMode="auto">
          <a:xfrm>
            <a:off x="548442" y="2107117"/>
            <a:ext cx="10787138" cy="1279019"/>
            <a:chOff x="285720" y="1571613"/>
            <a:chExt cx="8501122" cy="795420"/>
          </a:xfrm>
        </p:grpSpPr>
        <p:sp>
          <p:nvSpPr>
            <p:cNvPr id="5" name="圆角矩形 4"/>
            <p:cNvSpPr/>
            <p:nvPr/>
          </p:nvSpPr>
          <p:spPr bwMode="auto">
            <a:xfrm>
              <a:off x="285720" y="1571613"/>
              <a:ext cx="8501122" cy="795420"/>
            </a:xfrm>
            <a:prstGeom prst="roundRect">
              <a:avLst/>
            </a:prstGeom>
            <a:solidFill>
              <a:sysClr val="window" lastClr="FFFFFF"/>
            </a:solidFill>
            <a:ln w="28575" cap="flat" cmpd="sng" algn="ctr">
              <a:solidFill>
                <a:srgbClr val="0303EB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+mj-ea"/>
                <a:ea typeface="+mj-ea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510915" y="1769089"/>
              <a:ext cx="8215369" cy="468428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indent="304800">
                <a:defRPr/>
              </a:pPr>
              <a:r>
                <a:rPr lang="zh-CN" altLang="en-US" sz="2400" b="1" kern="0" dirty="0" smtClean="0">
                  <a:solidFill>
                    <a:srgbClr val="333399"/>
                  </a:solidFill>
                  <a:latin typeface="+mj-ea"/>
                  <a:cs typeface="fangsong_gb2312" charset="0"/>
                </a:rPr>
                <a:t>由锁闭齿轮和锁闭条块组成，将转动转换变为平动，通过动作杆带动尖轨运动，转换到位后进行锁闭。</a:t>
              </a:r>
              <a:endParaRPr lang="zh-CN" altLang="en-US" sz="2400" b="1" kern="0" dirty="0">
                <a:solidFill>
                  <a:srgbClr val="333399"/>
                </a:solidFill>
                <a:latin typeface="+mj-ea"/>
              </a:endParaRPr>
            </a:p>
          </p:txBody>
        </p:sp>
      </p:grpSp>
      <p:grpSp>
        <p:nvGrpSpPr>
          <p:cNvPr id="7" name="组合 4"/>
          <p:cNvGrpSpPr/>
          <p:nvPr/>
        </p:nvGrpSpPr>
        <p:grpSpPr>
          <a:xfrm>
            <a:off x="262690" y="1743062"/>
            <a:ext cx="2928958" cy="571504"/>
            <a:chOff x="547668" y="505488"/>
            <a:chExt cx="1756294" cy="878147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8" name="圆角矩形 7"/>
            <p:cNvSpPr/>
            <p:nvPr/>
          </p:nvSpPr>
          <p:spPr>
            <a:xfrm>
              <a:off x="547668" y="505488"/>
              <a:ext cx="1756294" cy="878147"/>
            </a:xfrm>
            <a:prstGeom prst="roundRect">
              <a:avLst>
                <a:gd name="adj" fmla="val 10000"/>
              </a:avLst>
            </a:prstGeom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圆角矩形 4"/>
            <p:cNvSpPr/>
            <p:nvPr/>
          </p:nvSpPr>
          <p:spPr>
            <a:xfrm>
              <a:off x="573388" y="531208"/>
              <a:ext cx="1704854" cy="826707"/>
            </a:xfrm>
            <a:prstGeom prst="rect">
              <a:avLst/>
            </a:prstGeom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5240" tIns="15240" rIns="15240" bIns="15240" spcCol="1270" anchor="ctr"/>
            <a:lstStyle/>
            <a:p>
              <a:pPr algn="ctr"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altLang="zh-CN" sz="2400" b="1" dirty="0" smtClean="0">
                  <a:latin typeface="+mj-ea"/>
                  <a:ea typeface="+mj-ea"/>
                </a:rPr>
                <a:t>6.</a:t>
              </a:r>
              <a:r>
                <a:rPr lang="zh-CN" altLang="en-US" sz="2400" b="1" kern="0" dirty="0" smtClean="0">
                  <a:solidFill>
                    <a:sysClr val="window" lastClr="FFFFFF"/>
                  </a:solidFill>
                  <a:latin typeface="+mj-ea"/>
                </a:rPr>
                <a:t>转换锁闭装置</a:t>
              </a:r>
              <a:endParaRPr lang="zh-CN" altLang="en-US" sz="2400" b="1" kern="0" dirty="0" smtClean="0">
                <a:solidFill>
                  <a:sysClr val="window" lastClr="FFFFFF"/>
                </a:solidFill>
                <a:latin typeface="+mj-ea"/>
              </a:endParaRPr>
            </a:p>
          </p:txBody>
        </p:sp>
      </p:grp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91318" y="3886202"/>
            <a:ext cx="6238875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矩形 10"/>
          <p:cNvSpPr/>
          <p:nvPr/>
        </p:nvSpPr>
        <p:spPr>
          <a:xfrm>
            <a:off x="1477136" y="5386400"/>
            <a:ext cx="1415772" cy="338554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zh-CN" altLang="en-US" sz="1600" b="1" dirty="0" smtClean="0"/>
              <a:t>定位锁闭状态</a:t>
            </a:r>
            <a:endParaRPr lang="zh-CN" altLang="en-US" sz="1600" b="1" dirty="0"/>
          </a:p>
        </p:txBody>
      </p:sp>
      <p:sp>
        <p:nvSpPr>
          <p:cNvPr id="12" name="矩形 11"/>
          <p:cNvSpPr/>
          <p:nvPr/>
        </p:nvSpPr>
        <p:spPr>
          <a:xfrm>
            <a:off x="4334656" y="5386400"/>
            <a:ext cx="1425390" cy="338554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zh-CN" altLang="en-US" sz="1600" b="1" dirty="0" smtClean="0"/>
              <a:t>反位锁闭状态</a:t>
            </a:r>
            <a:endParaRPr lang="zh-CN" altLang="en-US" sz="1600" b="1" dirty="0"/>
          </a:p>
        </p:txBody>
      </p:sp>
      <p:pic>
        <p:nvPicPr>
          <p:cNvPr id="13" name="图片 12" descr="XLDX{LWHDUSGKZO]31@22$I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49366" y="4100516"/>
            <a:ext cx="347662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矩形 13"/>
          <p:cNvSpPr/>
          <p:nvPr/>
        </p:nvSpPr>
        <p:spPr>
          <a:xfrm>
            <a:off x="619880" y="6172218"/>
            <a:ext cx="110014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8275" indent="-168275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Ø"/>
            </a:pPr>
            <a:r>
              <a:rPr lang="zh-CN" altLang="en-US" sz="2000" b="1" dirty="0" smtClean="0">
                <a:latin typeface="黑体" panose="02010609060101010101" pitchFamily="49" charset="-122"/>
              </a:rPr>
              <a:t>电动转辙机每转换一次，锁闭齿轮与齿条块要完成</a:t>
            </a:r>
            <a:r>
              <a:rPr lang="zh-CN" altLang="en-US" sz="2000" b="1" dirty="0" smtClean="0">
                <a:solidFill>
                  <a:srgbClr val="FF0000"/>
                </a:solidFill>
                <a:latin typeface="黑体" panose="02010609060101010101" pitchFamily="49" charset="-122"/>
              </a:rPr>
              <a:t>解锁、转换、锁闭</a:t>
            </a:r>
            <a:r>
              <a:rPr lang="zh-CN" altLang="en-US" sz="2000" b="1" dirty="0" smtClean="0">
                <a:latin typeface="黑体" panose="02010609060101010101" pitchFamily="49" charset="-122"/>
              </a:rPr>
              <a:t>三个过程。 </a:t>
            </a:r>
            <a:endParaRPr lang="zh-CN" altLang="en-US" sz="2000" b="1" dirty="0">
              <a:latin typeface="黑体" panose="02010609060101010101" pitchFamily="49" charset="-122"/>
            </a:endParaRPr>
          </a:p>
        </p:txBody>
      </p:sp>
      <p:sp>
        <p:nvSpPr>
          <p:cNvPr id="15" name="燕尾形 14"/>
          <p:cNvSpPr/>
          <p:nvPr/>
        </p:nvSpPr>
        <p:spPr>
          <a:xfrm>
            <a:off x="0" y="1171558"/>
            <a:ext cx="214314" cy="35719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燕尾形 15"/>
          <p:cNvSpPr/>
          <p:nvPr/>
        </p:nvSpPr>
        <p:spPr>
          <a:xfrm>
            <a:off x="214313" y="1171558"/>
            <a:ext cx="214314" cy="35719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77070" y="314302"/>
            <a:ext cx="3130219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2.4.1  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道岔的组成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905632" y="1171558"/>
            <a:ext cx="30718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01AEEE"/>
                </a:solidFill>
              </a:rPr>
              <a:t>1</a:t>
            </a:r>
            <a:r>
              <a:rPr lang="zh-CN" altLang="en-US" sz="2400" b="1" dirty="0" smtClean="0">
                <a:solidFill>
                  <a:srgbClr val="01AEEE"/>
                </a:solidFill>
              </a:rPr>
              <a:t>、道岔的结构</a:t>
            </a:r>
            <a:endParaRPr lang="zh-CN" altLang="en-US" sz="2400" b="1" dirty="0">
              <a:solidFill>
                <a:srgbClr val="01AEEE"/>
              </a:solidFill>
            </a:endParaRPr>
          </a:p>
        </p:txBody>
      </p:sp>
      <p:sp>
        <p:nvSpPr>
          <p:cNvPr id="103" name="燕尾形 102"/>
          <p:cNvSpPr/>
          <p:nvPr/>
        </p:nvSpPr>
        <p:spPr>
          <a:xfrm>
            <a:off x="619880" y="1242996"/>
            <a:ext cx="214314" cy="28575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4" name="燕尾形 103"/>
          <p:cNvSpPr/>
          <p:nvPr/>
        </p:nvSpPr>
        <p:spPr>
          <a:xfrm>
            <a:off x="405566" y="1242996"/>
            <a:ext cx="214314" cy="28575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02" name="图片 101" descr="C:\Users\Administrator\AppData\Roaming\Tencent\Users\603359521\QQ\WinTemp\RichOle\7RD751AHPMJBL$2][}VBV8M.png"/>
          <p:cNvPicPr/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620012" y="1957376"/>
            <a:ext cx="9001188" cy="4486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5" name="任意多边形 104"/>
          <p:cNvSpPr/>
          <p:nvPr/>
        </p:nvSpPr>
        <p:spPr>
          <a:xfrm>
            <a:off x="4434214" y="1816274"/>
            <a:ext cx="0" cy="4308953"/>
          </a:xfrm>
          <a:custGeom>
            <a:avLst/>
            <a:gdLst>
              <a:gd name="connsiteX0" fmla="*/ 0 w 0"/>
              <a:gd name="connsiteY0" fmla="*/ 0 h 4308953"/>
              <a:gd name="connsiteX1" fmla="*/ 0 w 0"/>
              <a:gd name="connsiteY1" fmla="*/ 4308953 h 4308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4308953">
                <a:moveTo>
                  <a:pt x="0" y="0"/>
                </a:moveTo>
                <a:lnTo>
                  <a:pt x="0" y="4308953"/>
                </a:lnTo>
              </a:path>
            </a:pathLst>
          </a:custGeom>
          <a:ln w="38100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任意多边形 106"/>
          <p:cNvSpPr/>
          <p:nvPr/>
        </p:nvSpPr>
        <p:spPr>
          <a:xfrm>
            <a:off x="6288066" y="1728592"/>
            <a:ext cx="789139" cy="4572000"/>
          </a:xfrm>
          <a:custGeom>
            <a:avLst/>
            <a:gdLst>
              <a:gd name="connsiteX0" fmla="*/ 789139 w 789139"/>
              <a:gd name="connsiteY0" fmla="*/ 0 h 4572000"/>
              <a:gd name="connsiteX1" fmla="*/ 789139 w 789139"/>
              <a:gd name="connsiteY1" fmla="*/ 1741118 h 4572000"/>
              <a:gd name="connsiteX2" fmla="*/ 0 w 789139"/>
              <a:gd name="connsiteY2" fmla="*/ 4572000 h 457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9139" h="4572000">
                <a:moveTo>
                  <a:pt x="789139" y="0"/>
                </a:moveTo>
                <a:lnTo>
                  <a:pt x="789139" y="1741118"/>
                </a:lnTo>
                <a:lnTo>
                  <a:pt x="0" y="4572000"/>
                </a:lnTo>
              </a:path>
            </a:pathLst>
          </a:custGeom>
          <a:ln w="38100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1048508" y="6529408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转辙部分：</a:t>
            </a:r>
            <a:r>
              <a:rPr lang="zh-CN" altLang="en-US" sz="2400" b="1" dirty="0" smtClean="0">
                <a:solidFill>
                  <a:srgbClr val="0303EB"/>
                </a:solidFill>
              </a:rPr>
              <a:t>尖轨一对、基本轨一对、转辙机</a:t>
            </a:r>
            <a:r>
              <a:rPr lang="zh-CN" altLang="en-US" sz="2400" b="1" dirty="0" smtClean="0"/>
              <a:t>及</a:t>
            </a:r>
            <a:r>
              <a:rPr lang="zh-CN" altLang="en-US" sz="2400" b="1" dirty="0" smtClean="0">
                <a:solidFill>
                  <a:srgbClr val="0303EB"/>
                </a:solidFill>
              </a:rPr>
              <a:t>连接零件</a:t>
            </a:r>
            <a:endParaRPr lang="zh-CN" altLang="en-US" sz="2400" b="1" dirty="0">
              <a:solidFill>
                <a:srgbClr val="0303EB"/>
              </a:solidFill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1803748" y="3156559"/>
            <a:ext cx="2530257" cy="0"/>
          </a:xfrm>
          <a:custGeom>
            <a:avLst/>
            <a:gdLst>
              <a:gd name="connsiteX0" fmla="*/ 0 w 2530257"/>
              <a:gd name="connsiteY0" fmla="*/ 0 h 0"/>
              <a:gd name="connsiteX1" fmla="*/ 2530257 w 253025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530257">
                <a:moveTo>
                  <a:pt x="0" y="0"/>
                </a:moveTo>
                <a:lnTo>
                  <a:pt x="2530257" y="0"/>
                </a:lnTo>
              </a:path>
            </a:pathLst>
          </a:custGeom>
          <a:ln w="76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1803748" y="4484318"/>
            <a:ext cx="2542784" cy="112734"/>
          </a:xfrm>
          <a:custGeom>
            <a:avLst/>
            <a:gdLst>
              <a:gd name="connsiteX0" fmla="*/ 0 w 2542784"/>
              <a:gd name="connsiteY0" fmla="*/ 0 h 112734"/>
              <a:gd name="connsiteX1" fmla="*/ 1766170 w 2542784"/>
              <a:gd name="connsiteY1" fmla="*/ 0 h 112734"/>
              <a:gd name="connsiteX2" fmla="*/ 2542784 w 2542784"/>
              <a:gd name="connsiteY2" fmla="*/ 112734 h 112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42784" h="112734">
                <a:moveTo>
                  <a:pt x="0" y="0"/>
                </a:moveTo>
                <a:lnTo>
                  <a:pt x="1766170" y="0"/>
                </a:lnTo>
                <a:lnTo>
                  <a:pt x="2542784" y="112734"/>
                </a:lnTo>
              </a:path>
            </a:pathLst>
          </a:custGeom>
          <a:ln w="76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 animBg="1"/>
      <p:bldP spid="104" grpId="0" animBg="1"/>
      <p:bldP spid="9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7070" y="314302"/>
            <a:ext cx="4228276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2.4.3  ZD6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型电动转辙机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77004" y="1100120"/>
            <a:ext cx="82867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1</a:t>
            </a:r>
            <a:r>
              <a:rPr lang="zh-CN" altLang="en-US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、</a:t>
            </a:r>
            <a:r>
              <a:rPr lang="en-US" altLang="zh-CN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ZD6</a:t>
            </a:r>
            <a:r>
              <a:rPr lang="zh-CN" altLang="en-US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转辙机的结构</a:t>
            </a:r>
            <a:endParaRPr lang="zh-CN" altLang="en-US" sz="2400" b="1" dirty="0">
              <a:solidFill>
                <a:srgbClr val="333399"/>
              </a:solidFill>
              <a:cs typeface="fangsong_gb2312"/>
            </a:endParaRPr>
          </a:p>
        </p:txBody>
      </p:sp>
      <p:grpSp>
        <p:nvGrpSpPr>
          <p:cNvPr id="4" name="组合 12"/>
          <p:cNvGrpSpPr/>
          <p:nvPr/>
        </p:nvGrpSpPr>
        <p:grpSpPr bwMode="auto">
          <a:xfrm>
            <a:off x="548442" y="2107117"/>
            <a:ext cx="4147005" cy="2784433"/>
            <a:chOff x="285720" y="1571613"/>
            <a:chExt cx="8508510" cy="609050"/>
          </a:xfrm>
        </p:grpSpPr>
        <p:sp>
          <p:nvSpPr>
            <p:cNvPr id="5" name="圆角矩形 4"/>
            <p:cNvSpPr/>
            <p:nvPr/>
          </p:nvSpPr>
          <p:spPr bwMode="auto">
            <a:xfrm>
              <a:off x="285720" y="1571613"/>
              <a:ext cx="8501122" cy="592283"/>
            </a:xfrm>
            <a:prstGeom prst="roundRect">
              <a:avLst/>
            </a:prstGeom>
            <a:solidFill>
              <a:sysClr val="window" lastClr="FFFFFF"/>
            </a:solidFill>
            <a:ln w="28575" cap="flat" cmpd="sng" algn="ctr">
              <a:solidFill>
                <a:srgbClr val="0303EB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+mj-ea"/>
                <a:ea typeface="+mj-ea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578862" y="1663867"/>
              <a:ext cx="8215368" cy="516796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indent="304800">
                <a:defRPr/>
              </a:pPr>
              <a:r>
                <a:rPr lang="zh-CN" altLang="en-US" sz="2400" b="1" dirty="0" smtClean="0">
                  <a:solidFill>
                    <a:schemeClr val="tx2"/>
                  </a:solidFill>
                </a:rPr>
                <a:t>与齿条块之间用挤切削相连，正常动作时，齿条块带动动作杆，挤岔时，挤切削折断，动作杆与齿条块分离，避免机件损坏。</a:t>
              </a:r>
              <a:endParaRPr lang="zh-CN" altLang="en-US" sz="2400" b="1" kern="0" dirty="0">
                <a:solidFill>
                  <a:srgbClr val="333399"/>
                </a:solidFill>
                <a:latin typeface="+mj-ea"/>
              </a:endParaRPr>
            </a:p>
          </p:txBody>
        </p:sp>
      </p:grpSp>
      <p:grpSp>
        <p:nvGrpSpPr>
          <p:cNvPr id="7" name="组合 4"/>
          <p:cNvGrpSpPr/>
          <p:nvPr/>
        </p:nvGrpSpPr>
        <p:grpSpPr>
          <a:xfrm>
            <a:off x="262690" y="1743062"/>
            <a:ext cx="2928958" cy="571504"/>
            <a:chOff x="547668" y="505488"/>
            <a:chExt cx="1756294" cy="878147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8" name="圆角矩形 7"/>
            <p:cNvSpPr/>
            <p:nvPr/>
          </p:nvSpPr>
          <p:spPr>
            <a:xfrm>
              <a:off x="547668" y="505488"/>
              <a:ext cx="1756294" cy="878147"/>
            </a:xfrm>
            <a:prstGeom prst="roundRect">
              <a:avLst>
                <a:gd name="adj" fmla="val 10000"/>
              </a:avLst>
            </a:prstGeom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圆角矩形 4"/>
            <p:cNvSpPr/>
            <p:nvPr/>
          </p:nvSpPr>
          <p:spPr>
            <a:xfrm>
              <a:off x="573388" y="531208"/>
              <a:ext cx="1704854" cy="826707"/>
            </a:xfrm>
            <a:prstGeom prst="rect">
              <a:avLst/>
            </a:prstGeom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5240" tIns="15240" rIns="15240" bIns="15240" spcCol="1270" anchor="ctr"/>
            <a:lstStyle/>
            <a:p>
              <a:pPr algn="ctr"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altLang="zh-CN" sz="2400" b="1" dirty="0" smtClean="0">
                  <a:latin typeface="+mj-ea"/>
                  <a:ea typeface="+mj-ea"/>
                </a:rPr>
                <a:t>7.</a:t>
              </a:r>
              <a:r>
                <a:rPr lang="zh-CN" altLang="en-US" sz="2400" b="1" dirty="0" smtClean="0">
                  <a:latin typeface="+mj-ea"/>
                  <a:ea typeface="+mj-ea"/>
                </a:rPr>
                <a:t>动作杆</a:t>
              </a:r>
              <a:endParaRPr lang="zh-CN" altLang="en-US" sz="2400" b="1" kern="0" dirty="0" smtClean="0">
                <a:solidFill>
                  <a:sysClr val="window" lastClr="FFFFFF"/>
                </a:solidFill>
                <a:latin typeface="+mj-ea"/>
              </a:endParaRPr>
            </a:p>
          </p:txBody>
        </p:sp>
      </p:grpSp>
      <p:pic>
        <p:nvPicPr>
          <p:cNvPr id="10" name="Picture 5" descr="IMG_2576"/>
          <p:cNvPicPr>
            <a:picLocks noChangeAspect="1" noChangeArrowheads="1"/>
          </p:cNvPicPr>
          <p:nvPr/>
        </p:nvPicPr>
        <p:blipFill>
          <a:blip r:embed="rId1"/>
          <a:srcRect l="5394" t="2065" r="4979" b="9129"/>
          <a:stretch>
            <a:fillRect/>
          </a:stretch>
        </p:blipFill>
        <p:spPr bwMode="auto">
          <a:xfrm>
            <a:off x="6549234" y="814368"/>
            <a:ext cx="4114800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4" descr="@YK)B(]BSE~(W~5Q42$Z3CA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B3AECC"/>
              </a:clrFrom>
              <a:clrTo>
                <a:srgbClr val="B3AECC">
                  <a:alpha val="0"/>
                </a:srgbClr>
              </a:clrTo>
            </a:clrChange>
          </a:blip>
          <a:srcRect t="21819" b="27272"/>
          <a:stretch>
            <a:fillRect/>
          </a:stretch>
        </p:blipFill>
        <p:spPr bwMode="auto">
          <a:xfrm>
            <a:off x="6549234" y="1100120"/>
            <a:ext cx="4143404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 descr="@YK)B(]BSE~(W~5Q42$Z3C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48904" y="4100516"/>
            <a:ext cx="3834548" cy="2714644"/>
          </a:xfrm>
          <a:prstGeom prst="rect">
            <a:avLst/>
          </a:prstGeom>
          <a:noFill/>
          <a:ln w="9525">
            <a:solidFill>
              <a:srgbClr val="0303EB"/>
            </a:solidFill>
            <a:miter lim="800000"/>
            <a:headEnd/>
            <a:tailEnd/>
          </a:ln>
        </p:spPr>
      </p:pic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026371" y="4100516"/>
            <a:ext cx="4108073" cy="2748674"/>
          </a:xfrm>
          <a:prstGeom prst="rect">
            <a:avLst/>
          </a:prstGeom>
          <a:solidFill>
            <a:srgbClr val="FFFF00"/>
          </a:solidFill>
          <a:ln w="9525">
            <a:solidFill>
              <a:srgbClr val="0303EB"/>
            </a:solidFill>
            <a:miter lim="800000"/>
            <a:headEnd/>
            <a:tailEnd/>
          </a:ln>
          <a:effectLst/>
        </p:spPr>
      </p:pic>
      <p:sp>
        <p:nvSpPr>
          <p:cNvPr id="14" name="燕尾形 13"/>
          <p:cNvSpPr/>
          <p:nvPr/>
        </p:nvSpPr>
        <p:spPr>
          <a:xfrm>
            <a:off x="0" y="1171558"/>
            <a:ext cx="214314" cy="35719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燕尾形 14"/>
          <p:cNvSpPr/>
          <p:nvPr/>
        </p:nvSpPr>
        <p:spPr>
          <a:xfrm>
            <a:off x="214313" y="1171558"/>
            <a:ext cx="214314" cy="35719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7070" y="314302"/>
            <a:ext cx="4228276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2.4.3  ZD6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型电动转辙机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77004" y="1100120"/>
            <a:ext cx="82867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1</a:t>
            </a:r>
            <a:r>
              <a:rPr lang="zh-CN" altLang="en-US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、</a:t>
            </a:r>
            <a:r>
              <a:rPr lang="en-US" altLang="zh-CN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ZD6</a:t>
            </a:r>
            <a:r>
              <a:rPr lang="zh-CN" altLang="en-US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转辙机的结构</a:t>
            </a:r>
            <a:endParaRPr lang="zh-CN" altLang="en-US" sz="2400" b="1" dirty="0">
              <a:solidFill>
                <a:srgbClr val="333399"/>
              </a:solidFill>
              <a:cs typeface="fangsong_gb2312"/>
            </a:endParaRPr>
          </a:p>
        </p:txBody>
      </p:sp>
      <p:grpSp>
        <p:nvGrpSpPr>
          <p:cNvPr id="4" name="组合 12"/>
          <p:cNvGrpSpPr/>
          <p:nvPr/>
        </p:nvGrpSpPr>
        <p:grpSpPr bwMode="auto">
          <a:xfrm>
            <a:off x="548442" y="2107118"/>
            <a:ext cx="10572824" cy="1779084"/>
            <a:chOff x="285720" y="1571613"/>
            <a:chExt cx="21692518" cy="389146"/>
          </a:xfrm>
        </p:grpSpPr>
        <p:sp>
          <p:nvSpPr>
            <p:cNvPr id="5" name="圆角矩形 4"/>
            <p:cNvSpPr/>
            <p:nvPr/>
          </p:nvSpPr>
          <p:spPr bwMode="auto">
            <a:xfrm>
              <a:off x="285720" y="1571613"/>
              <a:ext cx="21692518" cy="389146"/>
            </a:xfrm>
            <a:prstGeom prst="roundRect">
              <a:avLst/>
            </a:prstGeom>
            <a:solidFill>
              <a:sysClr val="window" lastClr="FFFFFF"/>
            </a:solidFill>
            <a:ln w="28575" cap="flat" cmpd="sng" algn="ctr">
              <a:solidFill>
                <a:srgbClr val="0303EB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+mj-ea"/>
                <a:ea typeface="+mj-ea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578862" y="1663867"/>
              <a:ext cx="20813092" cy="262553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indent="304800">
                <a:defRPr/>
              </a:pPr>
              <a:r>
                <a:rPr lang="zh-CN" altLang="en-US" sz="2400" b="1" kern="0" dirty="0" smtClean="0">
                  <a:solidFill>
                    <a:srgbClr val="333399"/>
                  </a:solidFill>
                  <a:latin typeface="+mj-ea"/>
                  <a:cs typeface="Times New Roman" panose="02020603050405020304" pitchFamily="18" charset="0"/>
                </a:rPr>
                <a:t>通过表示杆与尖轨连接，表示杆随尖轨移动。只有尖轨密贴并锁闭后，才能接通道岔表示电路，并断开道岔转换电路。自动开闭器由机械联动机构与接点开关系统组成。</a:t>
              </a:r>
              <a:endParaRPr lang="zh-CN" altLang="en-US" sz="2400" b="1" kern="0" dirty="0">
                <a:solidFill>
                  <a:srgbClr val="333399"/>
                </a:solidFill>
                <a:latin typeface="+mj-ea"/>
              </a:endParaRPr>
            </a:p>
          </p:txBody>
        </p:sp>
      </p:grpSp>
      <p:grpSp>
        <p:nvGrpSpPr>
          <p:cNvPr id="7" name="组合 4"/>
          <p:cNvGrpSpPr/>
          <p:nvPr/>
        </p:nvGrpSpPr>
        <p:grpSpPr>
          <a:xfrm>
            <a:off x="262690" y="1743062"/>
            <a:ext cx="2928958" cy="571504"/>
            <a:chOff x="547668" y="505488"/>
            <a:chExt cx="1756294" cy="878147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8" name="圆角矩形 7"/>
            <p:cNvSpPr/>
            <p:nvPr/>
          </p:nvSpPr>
          <p:spPr>
            <a:xfrm>
              <a:off x="547668" y="505488"/>
              <a:ext cx="1756294" cy="878147"/>
            </a:xfrm>
            <a:prstGeom prst="roundRect">
              <a:avLst>
                <a:gd name="adj" fmla="val 10000"/>
              </a:avLst>
            </a:prstGeom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圆角矩形 4"/>
            <p:cNvSpPr/>
            <p:nvPr/>
          </p:nvSpPr>
          <p:spPr>
            <a:xfrm>
              <a:off x="573388" y="531208"/>
              <a:ext cx="1704854" cy="826707"/>
            </a:xfrm>
            <a:prstGeom prst="rect">
              <a:avLst/>
            </a:prstGeom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5240" tIns="15240" rIns="15240" bIns="15240" spcCol="1270" anchor="ctr"/>
            <a:lstStyle/>
            <a:p>
              <a:pPr algn="ctr"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altLang="zh-CN" sz="2400" b="1" dirty="0" smtClean="0">
                  <a:latin typeface="+mj-ea"/>
                  <a:ea typeface="+mj-ea"/>
                </a:rPr>
                <a:t>8.</a:t>
              </a:r>
              <a:r>
                <a:rPr lang="zh-CN" altLang="en-US" sz="2400" b="1" dirty="0" smtClean="0">
                  <a:latin typeface="+mj-ea"/>
                  <a:ea typeface="+mj-ea"/>
                </a:rPr>
                <a:t>自动开闭器</a:t>
              </a:r>
              <a:endParaRPr lang="zh-CN" altLang="en-US" sz="2400" b="1" kern="0" dirty="0" smtClean="0">
                <a:solidFill>
                  <a:sysClr val="window" lastClr="FFFFFF"/>
                </a:solidFill>
                <a:latin typeface="+mj-ea"/>
              </a:endParaRPr>
            </a:p>
          </p:txBody>
        </p:sp>
      </p:grpSp>
      <p:pic>
        <p:nvPicPr>
          <p:cNvPr id="10" name="Picture 2" descr="d:\360浏~1\360\360se\360se6\USERDA~1\Temp\201112~4.JPG"/>
          <p:cNvPicPr>
            <a:picLocks noChangeAspect="1" noChangeArrowheads="1"/>
          </p:cNvPicPr>
          <p:nvPr/>
        </p:nvPicPr>
        <p:blipFill>
          <a:blip r:embed="rId1"/>
          <a:srcRect t="3125" b="3125"/>
          <a:stretch>
            <a:fillRect/>
          </a:stretch>
        </p:blipFill>
        <p:spPr bwMode="auto">
          <a:xfrm>
            <a:off x="5549102" y="4386268"/>
            <a:ext cx="4238625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32"/>
          <p:cNvGrpSpPr/>
          <p:nvPr/>
        </p:nvGrpSpPr>
        <p:grpSpPr bwMode="auto">
          <a:xfrm>
            <a:off x="1548574" y="4457706"/>
            <a:ext cx="3643338" cy="2143140"/>
            <a:chOff x="571472" y="3857628"/>
            <a:chExt cx="3429024" cy="2000264"/>
          </a:xfrm>
        </p:grpSpPr>
        <p:sp>
          <p:nvSpPr>
            <p:cNvPr id="12" name="五边形 11"/>
            <p:cNvSpPr/>
            <p:nvPr/>
          </p:nvSpPr>
          <p:spPr>
            <a:xfrm>
              <a:off x="571472" y="3857628"/>
              <a:ext cx="3429024" cy="2000264"/>
            </a:xfrm>
            <a:prstGeom prst="homePlate">
              <a:avLst>
                <a:gd name="adj" fmla="val 23029"/>
              </a:avLst>
            </a:prstGeom>
            <a:gradFill flip="none" rotWithShape="1">
              <a:gsLst>
                <a:gs pos="0">
                  <a:srgbClr val="3399FF"/>
                </a:gs>
                <a:gs pos="16000">
                  <a:srgbClr val="00CCCC"/>
                </a:gs>
                <a:gs pos="47000">
                  <a:srgbClr val="9999FF"/>
                </a:gs>
                <a:gs pos="60001">
                  <a:srgbClr val="2E6792"/>
                </a:gs>
                <a:gs pos="71001">
                  <a:srgbClr val="3333CC"/>
                </a:gs>
                <a:gs pos="81000">
                  <a:srgbClr val="1170FF"/>
                </a:gs>
                <a:gs pos="100000">
                  <a:srgbClr val="006699"/>
                </a:gs>
              </a:gsLst>
              <a:lin ang="13500000" scaled="1"/>
              <a:tileRect/>
            </a:gradFill>
            <a:ln w="127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Perpetua" panose="02020502060401020303"/>
                <a:ea typeface="宋体" panose="02010600030101010101" pitchFamily="2" charset="-122"/>
              </a:endParaRPr>
            </a:p>
          </p:txBody>
        </p:sp>
        <p:sp>
          <p:nvSpPr>
            <p:cNvPr id="13" name="Rectangle 3"/>
            <p:cNvSpPr>
              <a:spLocks noChangeArrowheads="1"/>
            </p:cNvSpPr>
            <p:nvPr/>
          </p:nvSpPr>
          <p:spPr bwMode="auto">
            <a:xfrm>
              <a:off x="571472" y="4143380"/>
              <a:ext cx="3286148" cy="157004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anchor="ctr">
              <a:spAutoFit/>
            </a:bodyPr>
            <a:lstStyle/>
            <a:p>
              <a:pPr indent="304800">
                <a:defRPr/>
              </a:pPr>
              <a:r>
                <a:rPr lang="zh-CN" altLang="en-US" sz="2400" b="1" kern="0" dirty="0">
                  <a:solidFill>
                    <a:sysClr val="window" lastClr="FFFFFF"/>
                  </a:solidFill>
                  <a:latin typeface="Times New Roman" panose="02020603050405020304" pitchFamily="18" charset="0"/>
                  <a:cs typeface="fangsong_gb2312"/>
                </a:rPr>
                <a:t>切断原有表示电路→</a:t>
              </a:r>
              <a:endParaRPr lang="en-US" altLang="zh-CN" sz="2400" b="1" kern="0" dirty="0">
                <a:solidFill>
                  <a:sysClr val="window" lastClr="FFFFFF"/>
                </a:solidFill>
                <a:latin typeface="Times New Roman" panose="02020603050405020304" pitchFamily="18" charset="0"/>
                <a:cs typeface="fangsong_gb2312"/>
              </a:endParaRPr>
            </a:p>
            <a:p>
              <a:pPr indent="304800">
                <a:defRPr/>
              </a:pPr>
              <a:r>
                <a:rPr lang="zh-CN" altLang="en-US" sz="2400" b="1" kern="0" dirty="0">
                  <a:solidFill>
                    <a:sysClr val="window" lastClr="FFFFFF"/>
                  </a:solidFill>
                  <a:latin typeface="Times New Roman" panose="02020603050405020304" pitchFamily="18" charset="0"/>
                  <a:cs typeface="fangsong_gb2312"/>
                </a:rPr>
                <a:t>接通反向电路→</a:t>
              </a:r>
              <a:endParaRPr lang="en-US" altLang="zh-CN" sz="2400" b="1" kern="0" dirty="0">
                <a:solidFill>
                  <a:sysClr val="window" lastClr="FFFFFF"/>
                </a:solidFill>
                <a:latin typeface="Times New Roman" panose="02020603050405020304" pitchFamily="18" charset="0"/>
                <a:cs typeface="fangsong_gb2312"/>
              </a:endParaRPr>
            </a:p>
            <a:p>
              <a:pPr indent="304800">
                <a:defRPr/>
              </a:pPr>
              <a:r>
                <a:rPr lang="zh-CN" altLang="en-US" sz="2400" b="1" kern="0" dirty="0">
                  <a:solidFill>
                    <a:sysClr val="window" lastClr="FFFFFF"/>
                  </a:solidFill>
                  <a:latin typeface="Times New Roman" panose="02020603050405020304" pitchFamily="18" charset="0"/>
                  <a:cs typeface="fangsong_gb2312"/>
                </a:rPr>
                <a:t>检查密贴情况→</a:t>
              </a:r>
              <a:endParaRPr lang="en-US" altLang="zh-CN" sz="2400" b="1" kern="0" dirty="0">
                <a:solidFill>
                  <a:sysClr val="window" lastClr="FFFFFF"/>
                </a:solidFill>
                <a:latin typeface="Times New Roman" panose="02020603050405020304" pitchFamily="18" charset="0"/>
                <a:cs typeface="fangsong_gb2312"/>
              </a:endParaRPr>
            </a:p>
            <a:p>
              <a:pPr indent="304800">
                <a:defRPr/>
              </a:pPr>
              <a:r>
                <a:rPr lang="zh-CN" altLang="en-US" sz="2400" b="1" kern="0" dirty="0">
                  <a:solidFill>
                    <a:sysClr val="window" lastClr="FFFFFF"/>
                  </a:solidFill>
                  <a:latin typeface="Times New Roman" panose="02020603050405020304" pitchFamily="18" charset="0"/>
                  <a:cs typeface="fangsong_gb2312"/>
                </a:rPr>
                <a:t>接通新电路</a:t>
              </a:r>
              <a:endParaRPr lang="zh-CN" altLang="en-US" sz="2400" b="1" kern="0" dirty="0">
                <a:solidFill>
                  <a:sysClr val="window" lastClr="FFFFFF"/>
                </a:solidFill>
              </a:endParaRPr>
            </a:p>
          </p:txBody>
        </p:sp>
      </p:grpSp>
      <p:sp>
        <p:nvSpPr>
          <p:cNvPr id="14" name="燕尾形 13"/>
          <p:cNvSpPr/>
          <p:nvPr/>
        </p:nvSpPr>
        <p:spPr>
          <a:xfrm>
            <a:off x="0" y="1171558"/>
            <a:ext cx="214314" cy="35719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燕尾形 14"/>
          <p:cNvSpPr/>
          <p:nvPr/>
        </p:nvSpPr>
        <p:spPr>
          <a:xfrm>
            <a:off x="214313" y="1171558"/>
            <a:ext cx="214314" cy="35719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7070" y="314302"/>
            <a:ext cx="4228276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2.4.3  ZD6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型电动转辙机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pic>
        <p:nvPicPr>
          <p:cNvPr id="3" name="Picture 2" descr="d:\360浏~1\360\360se\360se6\USERDA~1\Temp\201112~2.JPE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77004" y="2957508"/>
            <a:ext cx="4857784" cy="3363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477004" y="1100120"/>
            <a:ext cx="82867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1</a:t>
            </a:r>
            <a:r>
              <a:rPr lang="zh-CN" altLang="en-US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、</a:t>
            </a:r>
            <a:r>
              <a:rPr lang="en-US" altLang="zh-CN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ZD6</a:t>
            </a:r>
            <a:r>
              <a:rPr lang="zh-CN" altLang="en-US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转辙机的结构</a:t>
            </a:r>
            <a:endParaRPr lang="zh-CN" altLang="en-US" sz="2400" b="1" dirty="0">
              <a:solidFill>
                <a:srgbClr val="333399"/>
              </a:solidFill>
              <a:cs typeface="fangsong_gb231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05632" y="1957376"/>
            <a:ext cx="2928958" cy="571504"/>
            <a:chOff x="547668" y="505488"/>
            <a:chExt cx="1756294" cy="878147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6" name="圆角矩形 5"/>
            <p:cNvSpPr/>
            <p:nvPr/>
          </p:nvSpPr>
          <p:spPr>
            <a:xfrm>
              <a:off x="547668" y="505488"/>
              <a:ext cx="1756294" cy="878147"/>
            </a:xfrm>
            <a:prstGeom prst="roundRect">
              <a:avLst>
                <a:gd name="adj" fmla="val 10000"/>
              </a:avLst>
            </a:prstGeom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圆角矩形 4"/>
            <p:cNvSpPr/>
            <p:nvPr/>
          </p:nvSpPr>
          <p:spPr>
            <a:xfrm>
              <a:off x="573388" y="531208"/>
              <a:ext cx="1704854" cy="826707"/>
            </a:xfrm>
            <a:prstGeom prst="rect">
              <a:avLst/>
            </a:prstGeom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5240" tIns="15240" rIns="15240" bIns="15240" spcCol="1270" anchor="ctr"/>
            <a:lstStyle/>
            <a:p>
              <a:pPr algn="ctr"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altLang="zh-CN" sz="2400" b="1" dirty="0" smtClean="0">
                  <a:latin typeface="+mj-ea"/>
                  <a:ea typeface="+mj-ea"/>
                </a:rPr>
                <a:t>8.</a:t>
              </a:r>
              <a:r>
                <a:rPr lang="zh-CN" altLang="en-US" sz="2400" b="1" dirty="0" smtClean="0">
                  <a:latin typeface="+mj-ea"/>
                  <a:ea typeface="+mj-ea"/>
                </a:rPr>
                <a:t>自动开闭器</a:t>
              </a:r>
              <a:endParaRPr lang="zh-CN" altLang="en-US" sz="2400" b="1" kern="0" dirty="0" smtClean="0">
                <a:solidFill>
                  <a:sysClr val="window" lastClr="FFFFFF"/>
                </a:solidFill>
                <a:latin typeface="+mj-ea"/>
              </a:endParaRPr>
            </a:p>
          </p:txBody>
        </p:sp>
      </p:grpSp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49102" y="3671888"/>
            <a:ext cx="6257203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 descr="d:\360浏~1\360\360se\360se6\USERDA~1\Temp\201112~3.JP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92110" y="171426"/>
            <a:ext cx="4236324" cy="2814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线形标注 1 9"/>
          <p:cNvSpPr/>
          <p:nvPr/>
        </p:nvSpPr>
        <p:spPr>
          <a:xfrm>
            <a:off x="10621200" y="885806"/>
            <a:ext cx="1405699" cy="393710"/>
          </a:xfrm>
          <a:prstGeom prst="borderCallout1">
            <a:avLst>
              <a:gd name="adj1" fmla="val 18750"/>
              <a:gd name="adj2" fmla="val -8333"/>
              <a:gd name="adj3" fmla="val 187737"/>
              <a:gd name="adj4" fmla="val -52076"/>
            </a:avLst>
          </a:prstGeom>
          <a:solidFill>
            <a:srgbClr val="FFFF00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+mj-ea"/>
                <a:ea typeface="+mj-ea"/>
              </a:rPr>
              <a:t>速动爪</a:t>
            </a:r>
            <a:endParaRPr lang="zh-CN" altLang="en-US" sz="24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1" name="线形标注 1 10"/>
          <p:cNvSpPr/>
          <p:nvPr/>
        </p:nvSpPr>
        <p:spPr>
          <a:xfrm>
            <a:off x="7906556" y="2814632"/>
            <a:ext cx="1334284" cy="357190"/>
          </a:xfrm>
          <a:prstGeom prst="borderCallout1">
            <a:avLst>
              <a:gd name="adj1" fmla="val -103410"/>
              <a:gd name="adj2" fmla="val 147547"/>
              <a:gd name="adj3" fmla="val 64740"/>
              <a:gd name="adj4" fmla="val 110681"/>
            </a:avLst>
          </a:prstGeom>
          <a:solidFill>
            <a:srgbClr val="FFFF00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+mj-ea"/>
                <a:ea typeface="+mj-ea"/>
              </a:rPr>
              <a:t>动接点</a:t>
            </a:r>
            <a:endParaRPr lang="zh-CN" altLang="en-US" sz="24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2" name="线形标注 1 11"/>
          <p:cNvSpPr/>
          <p:nvPr/>
        </p:nvSpPr>
        <p:spPr>
          <a:xfrm>
            <a:off x="5263350" y="1885938"/>
            <a:ext cx="1357322" cy="393711"/>
          </a:xfrm>
          <a:prstGeom prst="borderCallout1">
            <a:avLst>
              <a:gd name="adj1" fmla="val -116700"/>
              <a:gd name="adj2" fmla="val 162294"/>
              <a:gd name="adj3" fmla="val 1516"/>
              <a:gd name="adj4" fmla="val 64308"/>
            </a:avLst>
          </a:prstGeom>
          <a:solidFill>
            <a:srgbClr val="FFFF00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+mj-ea"/>
                <a:ea typeface="+mj-ea"/>
              </a:rPr>
              <a:t>静接点</a:t>
            </a:r>
            <a:endParaRPr lang="zh-CN" altLang="en-US" sz="24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3" name="燕尾形 12"/>
          <p:cNvSpPr/>
          <p:nvPr/>
        </p:nvSpPr>
        <p:spPr>
          <a:xfrm>
            <a:off x="0" y="1171558"/>
            <a:ext cx="214314" cy="35719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燕尾形 13"/>
          <p:cNvSpPr/>
          <p:nvPr/>
        </p:nvSpPr>
        <p:spPr>
          <a:xfrm>
            <a:off x="214313" y="1171558"/>
            <a:ext cx="214314" cy="35719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7070" y="314302"/>
            <a:ext cx="4228276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2.4.3  ZD6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型电动转辙机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77004" y="1100120"/>
            <a:ext cx="82867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1</a:t>
            </a:r>
            <a:r>
              <a:rPr lang="zh-CN" altLang="en-US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、</a:t>
            </a:r>
            <a:r>
              <a:rPr lang="en-US" altLang="zh-CN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ZD6</a:t>
            </a:r>
            <a:r>
              <a:rPr lang="zh-CN" altLang="en-US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转辙机的结构</a:t>
            </a:r>
            <a:endParaRPr lang="zh-CN" altLang="en-US" sz="2400" b="1" dirty="0">
              <a:solidFill>
                <a:srgbClr val="333399"/>
              </a:solidFill>
              <a:cs typeface="fangsong_gb2312"/>
            </a:endParaRPr>
          </a:p>
        </p:txBody>
      </p:sp>
      <p:grpSp>
        <p:nvGrpSpPr>
          <p:cNvPr id="4" name="组合 12"/>
          <p:cNvGrpSpPr/>
          <p:nvPr/>
        </p:nvGrpSpPr>
        <p:grpSpPr bwMode="auto">
          <a:xfrm>
            <a:off x="619880" y="2100253"/>
            <a:ext cx="10572824" cy="1301951"/>
            <a:chOff x="285720" y="1571613"/>
            <a:chExt cx="8508510" cy="516377"/>
          </a:xfrm>
        </p:grpSpPr>
        <p:sp>
          <p:nvSpPr>
            <p:cNvPr id="5" name="圆角矩形 4"/>
            <p:cNvSpPr/>
            <p:nvPr/>
          </p:nvSpPr>
          <p:spPr bwMode="auto">
            <a:xfrm>
              <a:off x="285720" y="1571613"/>
              <a:ext cx="8501122" cy="481671"/>
            </a:xfrm>
            <a:prstGeom prst="roundRect">
              <a:avLst/>
            </a:prstGeom>
            <a:solidFill>
              <a:sysClr val="window" lastClr="FFFFFF"/>
            </a:solidFill>
            <a:ln w="28575" cap="flat" cmpd="sng" algn="ctr">
              <a:solidFill>
                <a:srgbClr val="0303EB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+mj-ea"/>
                <a:ea typeface="+mj-ea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578862" y="1663867"/>
              <a:ext cx="8215368" cy="424123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indent="304800">
                <a:defRPr/>
              </a:pPr>
              <a:r>
                <a:rPr lang="zh-CN" altLang="en-US" sz="2400" b="1" kern="0" dirty="0" smtClean="0">
                  <a:solidFill>
                    <a:srgbClr val="333399"/>
                  </a:solidFill>
                  <a:latin typeface="+mj-ea"/>
                  <a:cs typeface="fangsong_gb2312" charset="0"/>
                </a:rPr>
                <a:t>确保表示杆正确反映系统的移位，检查尖轨是否密贴，不密贴时，自动开闭器检查柱无法落入缺口，节点转换无法完成→故障表示。</a:t>
              </a:r>
              <a:endParaRPr lang="zh-CN" altLang="en-US" sz="2400" b="1" kern="0" dirty="0">
                <a:solidFill>
                  <a:srgbClr val="333399"/>
                </a:solidFill>
                <a:latin typeface="+mj-ea"/>
              </a:endParaRPr>
            </a:p>
          </p:txBody>
        </p:sp>
      </p:grpSp>
      <p:grpSp>
        <p:nvGrpSpPr>
          <p:cNvPr id="7" name="组合 4"/>
          <p:cNvGrpSpPr/>
          <p:nvPr/>
        </p:nvGrpSpPr>
        <p:grpSpPr>
          <a:xfrm>
            <a:off x="262690" y="1671624"/>
            <a:ext cx="2928958" cy="571504"/>
            <a:chOff x="547668" y="505488"/>
            <a:chExt cx="1756294" cy="878147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8" name="圆角矩形 7"/>
            <p:cNvSpPr/>
            <p:nvPr/>
          </p:nvSpPr>
          <p:spPr>
            <a:xfrm>
              <a:off x="547668" y="505488"/>
              <a:ext cx="1756294" cy="878147"/>
            </a:xfrm>
            <a:prstGeom prst="roundRect">
              <a:avLst>
                <a:gd name="adj" fmla="val 10000"/>
              </a:avLst>
            </a:prstGeom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圆角矩形 4"/>
            <p:cNvSpPr/>
            <p:nvPr/>
          </p:nvSpPr>
          <p:spPr>
            <a:xfrm>
              <a:off x="573388" y="531208"/>
              <a:ext cx="1704854" cy="826707"/>
            </a:xfrm>
            <a:prstGeom prst="rect">
              <a:avLst/>
            </a:prstGeom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5240" tIns="15240" rIns="15240" bIns="15240" spcCol="1270" anchor="ctr"/>
            <a:lstStyle/>
            <a:p>
              <a:pPr algn="ctr"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altLang="zh-CN" sz="2400" b="1" dirty="0" smtClean="0">
                  <a:latin typeface="+mj-ea"/>
                  <a:ea typeface="+mj-ea"/>
                </a:rPr>
                <a:t>9.</a:t>
              </a:r>
              <a:r>
                <a:rPr lang="zh-CN" altLang="en-US" sz="2400" b="1" dirty="0" smtClean="0">
                  <a:latin typeface="+mj-ea"/>
                  <a:ea typeface="+mj-ea"/>
                </a:rPr>
                <a:t>表示杆</a:t>
              </a:r>
              <a:endParaRPr lang="zh-CN" altLang="en-US" sz="2400" b="1" kern="0" dirty="0" smtClean="0">
                <a:solidFill>
                  <a:sysClr val="window" lastClr="FFFFFF"/>
                </a:solidFill>
                <a:latin typeface="+mj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 bwMode="auto">
          <a:xfrm>
            <a:off x="575747" y="3852545"/>
            <a:ext cx="4857784" cy="3082909"/>
            <a:chOff x="214282" y="1214422"/>
            <a:chExt cx="6667500" cy="4152901"/>
          </a:xfrm>
        </p:grpSpPr>
        <p:pic>
          <p:nvPicPr>
            <p:cNvPr id="11" name="Picture 2" descr="d:\360浏~1\360\360se\360se6\USERDA~1\Temp\2002FF~1.JP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214282" y="1214422"/>
              <a:ext cx="6667500" cy="41529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矩形 11"/>
            <p:cNvSpPr/>
            <p:nvPr/>
          </p:nvSpPr>
          <p:spPr>
            <a:xfrm>
              <a:off x="274988" y="4851357"/>
              <a:ext cx="1112805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+mn-lt"/>
                  <a:ea typeface="+mn-ea"/>
                </a:rPr>
                <a:t>表示杆</a:t>
              </a:r>
              <a:endParaRPr lang="zh-CN" altLang="en-U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ea typeface="+mn-ea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5616412" y="3960497"/>
            <a:ext cx="6118225" cy="240065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ctr">
              <a:lnSpc>
                <a:spcPct val="125000"/>
              </a:lnSpc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</a:pPr>
            <a:r>
              <a:rPr lang="zh-CN" altLang="en-US" sz="2400" b="1" dirty="0" smtClean="0"/>
              <a:t>自动开闭器的检查柱落入表示杆的缺口之中，接通表示电路。</a:t>
            </a:r>
            <a:endParaRPr lang="en-US" altLang="zh-CN" sz="2400" b="1" dirty="0" smtClean="0"/>
          </a:p>
          <a:p>
            <a:pPr fontAlgn="ctr">
              <a:lnSpc>
                <a:spcPct val="125000"/>
              </a:lnSpc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</a:pPr>
            <a:endParaRPr lang="zh-CN" altLang="en-US" sz="2400" b="1" dirty="0" smtClean="0"/>
          </a:p>
          <a:p>
            <a:pPr fontAlgn="ctr">
              <a:lnSpc>
                <a:spcPct val="125000"/>
              </a:lnSpc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</a:pPr>
            <a:r>
              <a:rPr lang="zh-CN" altLang="en-US" sz="2400" b="1" dirty="0" smtClean="0"/>
              <a:t>挤岔时，表示杆被推动，顶起检查柱，从而断开表示电路。</a:t>
            </a:r>
            <a:endParaRPr lang="zh-CN" altLang="en-US" sz="2400" b="1" dirty="0" smtClean="0"/>
          </a:p>
        </p:txBody>
      </p:sp>
      <p:sp>
        <p:nvSpPr>
          <p:cNvPr id="14" name="燕尾形 13"/>
          <p:cNvSpPr/>
          <p:nvPr/>
        </p:nvSpPr>
        <p:spPr>
          <a:xfrm>
            <a:off x="0" y="1171558"/>
            <a:ext cx="214314" cy="35719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燕尾形 14"/>
          <p:cNvSpPr/>
          <p:nvPr/>
        </p:nvSpPr>
        <p:spPr>
          <a:xfrm>
            <a:off x="214313" y="1171558"/>
            <a:ext cx="214314" cy="35719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7070" y="314302"/>
            <a:ext cx="4228276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2.4.3  ZD6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型电动转辙机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77004" y="1100120"/>
            <a:ext cx="82867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1</a:t>
            </a:r>
            <a:r>
              <a:rPr lang="zh-CN" altLang="en-US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、</a:t>
            </a:r>
            <a:r>
              <a:rPr lang="en-US" altLang="zh-CN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ZD6</a:t>
            </a:r>
            <a:r>
              <a:rPr lang="zh-CN" altLang="en-US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转辙机的结构</a:t>
            </a:r>
            <a:endParaRPr lang="zh-CN" altLang="en-US" sz="2400" b="1" dirty="0">
              <a:solidFill>
                <a:srgbClr val="333399"/>
              </a:solidFill>
              <a:cs typeface="fangsong_gb2312"/>
            </a:endParaRPr>
          </a:p>
        </p:txBody>
      </p:sp>
      <p:grpSp>
        <p:nvGrpSpPr>
          <p:cNvPr id="4" name="组合 12"/>
          <p:cNvGrpSpPr/>
          <p:nvPr/>
        </p:nvGrpSpPr>
        <p:grpSpPr bwMode="auto">
          <a:xfrm>
            <a:off x="619881" y="2100253"/>
            <a:ext cx="6499561" cy="1214446"/>
            <a:chOff x="285720" y="1571613"/>
            <a:chExt cx="8501122" cy="481671"/>
          </a:xfrm>
        </p:grpSpPr>
        <p:sp>
          <p:nvSpPr>
            <p:cNvPr id="5" name="圆角矩形 4"/>
            <p:cNvSpPr/>
            <p:nvPr/>
          </p:nvSpPr>
          <p:spPr bwMode="auto">
            <a:xfrm>
              <a:off x="285720" y="1571613"/>
              <a:ext cx="8501122" cy="481671"/>
            </a:xfrm>
            <a:prstGeom prst="roundRect">
              <a:avLst/>
            </a:prstGeom>
            <a:solidFill>
              <a:sysClr val="window" lastClr="FFFFFF"/>
            </a:solidFill>
            <a:ln w="28575" cap="flat" cmpd="sng" algn="ctr">
              <a:solidFill>
                <a:srgbClr val="0303EB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+mj-ea"/>
                <a:ea typeface="+mj-ea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472594" y="1684947"/>
              <a:ext cx="8214973" cy="314312"/>
            </a:xfrm>
            <a:prstGeom prst="rect">
              <a:avLst/>
            </a:prstGeom>
            <a:ln>
              <a:noFill/>
            </a:ln>
          </p:spPr>
          <p:txBody>
            <a:bodyPr wrap="square">
              <a:noAutofit/>
            </a:bodyPr>
            <a:lstStyle/>
            <a:p>
              <a:r>
                <a:rPr lang="zh-CN" altLang="en-US" sz="2400" b="1" dirty="0" smtClean="0">
                  <a:solidFill>
                    <a:schemeClr val="tx2"/>
                  </a:solidFill>
                </a:rPr>
                <a:t>监督挤切削的受损状态，道岔被挤或挤切削折断时，断开道岔表示电路。</a:t>
              </a:r>
              <a:endParaRPr lang="zh-CN" altLang="en-US" sz="2400" b="1" dirty="0">
                <a:solidFill>
                  <a:schemeClr val="tx2"/>
                </a:solidFill>
              </a:endParaRPr>
            </a:p>
          </p:txBody>
        </p:sp>
      </p:grpSp>
      <p:grpSp>
        <p:nvGrpSpPr>
          <p:cNvPr id="7" name="组合 4"/>
          <p:cNvGrpSpPr/>
          <p:nvPr/>
        </p:nvGrpSpPr>
        <p:grpSpPr>
          <a:xfrm>
            <a:off x="262690" y="1671624"/>
            <a:ext cx="3929090" cy="571504"/>
            <a:chOff x="547668" y="505488"/>
            <a:chExt cx="2356004" cy="878147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8" name="圆角矩形 7"/>
            <p:cNvSpPr/>
            <p:nvPr/>
          </p:nvSpPr>
          <p:spPr>
            <a:xfrm>
              <a:off x="547668" y="505488"/>
              <a:ext cx="2356004" cy="878147"/>
            </a:xfrm>
            <a:prstGeom prst="roundRect">
              <a:avLst>
                <a:gd name="adj" fmla="val 10000"/>
              </a:avLst>
            </a:prstGeom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圆角矩形 4"/>
            <p:cNvSpPr/>
            <p:nvPr/>
          </p:nvSpPr>
          <p:spPr>
            <a:xfrm>
              <a:off x="573387" y="531208"/>
              <a:ext cx="2244611" cy="826708"/>
            </a:xfrm>
            <a:prstGeom prst="rect">
              <a:avLst/>
            </a:prstGeom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5240" tIns="15240" rIns="15240" bIns="15240" spcCol="1270" anchor="ctr"/>
            <a:lstStyle/>
            <a:p>
              <a:pPr algn="ctr"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altLang="zh-CN" sz="2400" b="1" dirty="0" smtClean="0">
                  <a:latin typeface="+mj-ea"/>
                  <a:ea typeface="+mj-ea"/>
                </a:rPr>
                <a:t>10.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+mj-ea"/>
                  <a:ea typeface="+mj-ea"/>
                </a:rPr>
                <a:t>挤切装置</a:t>
              </a:r>
              <a:r>
                <a:rPr lang="en-US" altLang="zh-CN" sz="2400" b="1" dirty="0" smtClean="0">
                  <a:latin typeface="+mj-ea"/>
                  <a:ea typeface="+mj-ea"/>
                </a:rPr>
                <a:t>--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+mj-ea"/>
                  <a:ea typeface="+mj-ea"/>
                </a:rPr>
                <a:t>移位接触器</a:t>
              </a:r>
              <a:endParaRPr lang="zh-CN" altLang="en-US" sz="2400" b="1" kern="0" dirty="0" smtClean="0">
                <a:solidFill>
                  <a:srgbClr val="FF0000"/>
                </a:solidFill>
                <a:latin typeface="+mj-ea"/>
              </a:endParaRPr>
            </a:p>
          </p:txBody>
        </p:sp>
      </p:grpSp>
      <p:pic>
        <p:nvPicPr>
          <p:cNvPr id="10" name="Picture 5" descr="IMG_2576"/>
          <p:cNvPicPr>
            <a:picLocks noChangeAspect="1" noChangeArrowheads="1"/>
          </p:cNvPicPr>
          <p:nvPr/>
        </p:nvPicPr>
        <p:blipFill>
          <a:blip r:embed="rId1"/>
          <a:srcRect l="5394" t="2065" r="4979" b="9129"/>
          <a:stretch>
            <a:fillRect/>
          </a:stretch>
        </p:blipFill>
        <p:spPr bwMode="auto">
          <a:xfrm>
            <a:off x="7263614" y="814368"/>
            <a:ext cx="4114800" cy="6248400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7339814" y="1423968"/>
            <a:ext cx="838200" cy="1295400"/>
          </a:xfrm>
          <a:prstGeom prst="rect">
            <a:avLst/>
          </a:prstGeom>
          <a:noFill/>
          <a:ln w="44450">
            <a:solidFill>
              <a:srgbClr val="FFFF00"/>
            </a:solidFill>
            <a:prstDash val="dash"/>
            <a:miter lim="800000"/>
          </a:ln>
        </p:spPr>
        <p:txBody>
          <a:bodyPr wrap="none" anchor="ctr"/>
          <a:lstStyle/>
          <a:p>
            <a:pPr algn="l"/>
            <a:endParaRPr lang="zh-CN" altLang="en-US"/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10311614" y="1347768"/>
            <a:ext cx="838200" cy="1295400"/>
          </a:xfrm>
          <a:prstGeom prst="rect">
            <a:avLst/>
          </a:prstGeom>
          <a:noFill/>
          <a:ln w="44450">
            <a:solidFill>
              <a:srgbClr val="FFFF00"/>
            </a:solidFill>
            <a:prstDash val="dash"/>
            <a:miter lim="800000"/>
          </a:ln>
        </p:spPr>
        <p:txBody>
          <a:bodyPr wrap="none" anchor="ctr"/>
          <a:lstStyle/>
          <a:p>
            <a:pPr algn="l"/>
            <a:endParaRPr lang="zh-CN" altLang="en-US"/>
          </a:p>
        </p:txBody>
      </p:sp>
      <p:pic>
        <p:nvPicPr>
          <p:cNvPr id="13" name="Picture 8"/>
          <p:cNvPicPr>
            <a:picLocks noChangeAspect="1" noChangeArrowheads="1"/>
          </p:cNvPicPr>
          <p:nvPr/>
        </p:nvPicPr>
        <p:blipFill>
          <a:blip r:embed="rId2"/>
          <a:srcRect l="12756"/>
          <a:stretch>
            <a:fillRect/>
          </a:stretch>
        </p:blipFill>
        <p:spPr bwMode="auto">
          <a:xfrm>
            <a:off x="2191516" y="3529012"/>
            <a:ext cx="3286148" cy="3294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燕尾形 13"/>
          <p:cNvSpPr/>
          <p:nvPr/>
        </p:nvSpPr>
        <p:spPr>
          <a:xfrm>
            <a:off x="0" y="1171558"/>
            <a:ext cx="214314" cy="35719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燕尾形 14"/>
          <p:cNvSpPr/>
          <p:nvPr/>
        </p:nvSpPr>
        <p:spPr>
          <a:xfrm>
            <a:off x="214313" y="1171558"/>
            <a:ext cx="214314" cy="35719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4" grpId="0" animBg="1"/>
      <p:bldP spid="15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7070" y="314302"/>
            <a:ext cx="4228276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2.4.3  ZD6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型电动转辙机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77004" y="1100120"/>
            <a:ext cx="82867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1</a:t>
            </a:r>
            <a:r>
              <a:rPr lang="zh-CN" altLang="en-US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、</a:t>
            </a:r>
            <a:r>
              <a:rPr lang="en-US" altLang="zh-CN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ZD6</a:t>
            </a:r>
            <a:r>
              <a:rPr lang="zh-CN" altLang="en-US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转辙机的结构</a:t>
            </a:r>
            <a:endParaRPr lang="zh-CN" altLang="en-US" sz="2400" b="1" dirty="0">
              <a:solidFill>
                <a:srgbClr val="333399"/>
              </a:solidFill>
              <a:cs typeface="fangsong_gb2312"/>
            </a:endParaRPr>
          </a:p>
        </p:txBody>
      </p:sp>
      <p:grpSp>
        <p:nvGrpSpPr>
          <p:cNvPr id="4" name="组合 12"/>
          <p:cNvGrpSpPr/>
          <p:nvPr/>
        </p:nvGrpSpPr>
        <p:grpSpPr bwMode="auto">
          <a:xfrm>
            <a:off x="619881" y="2100252"/>
            <a:ext cx="6499561" cy="1571636"/>
            <a:chOff x="285720" y="1571613"/>
            <a:chExt cx="8501122" cy="623339"/>
          </a:xfrm>
        </p:grpSpPr>
        <p:sp>
          <p:nvSpPr>
            <p:cNvPr id="5" name="圆角矩形 4"/>
            <p:cNvSpPr/>
            <p:nvPr/>
          </p:nvSpPr>
          <p:spPr bwMode="auto">
            <a:xfrm>
              <a:off x="285720" y="1571613"/>
              <a:ext cx="8501122" cy="623339"/>
            </a:xfrm>
            <a:prstGeom prst="roundRect">
              <a:avLst/>
            </a:prstGeom>
            <a:solidFill>
              <a:sysClr val="window" lastClr="FFFFFF"/>
            </a:solidFill>
            <a:ln w="28575" cap="flat" cmpd="sng" algn="ctr">
              <a:solidFill>
                <a:srgbClr val="0303EB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+mj-ea"/>
                <a:ea typeface="+mj-ea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472594" y="1684947"/>
              <a:ext cx="8215368" cy="476072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kern="0" dirty="0" smtClean="0">
                  <a:latin typeface="+mj-ea"/>
                  <a:cs typeface="Times New Roman" panose="02020603050405020304" pitchFamily="18" charset="0"/>
                </a:rPr>
                <a:t>用于连接动作杆和齿条块，挤岔时挤切削被切断，时动作感和齿条块分离，避免机件损坏。</a:t>
              </a:r>
              <a:endParaRPr lang="zh-CN" altLang="en-US" sz="2400" b="1" dirty="0"/>
            </a:p>
          </p:txBody>
        </p:sp>
      </p:grpSp>
      <p:grpSp>
        <p:nvGrpSpPr>
          <p:cNvPr id="7" name="组合 4"/>
          <p:cNvGrpSpPr/>
          <p:nvPr/>
        </p:nvGrpSpPr>
        <p:grpSpPr>
          <a:xfrm>
            <a:off x="262690" y="1671624"/>
            <a:ext cx="3929090" cy="571504"/>
            <a:chOff x="547668" y="505488"/>
            <a:chExt cx="2356004" cy="878147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8" name="圆角矩形 7"/>
            <p:cNvSpPr/>
            <p:nvPr/>
          </p:nvSpPr>
          <p:spPr>
            <a:xfrm>
              <a:off x="547668" y="505488"/>
              <a:ext cx="2356004" cy="878147"/>
            </a:xfrm>
            <a:prstGeom prst="roundRect">
              <a:avLst>
                <a:gd name="adj" fmla="val 10000"/>
              </a:avLst>
            </a:prstGeom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圆角矩形 4"/>
            <p:cNvSpPr/>
            <p:nvPr/>
          </p:nvSpPr>
          <p:spPr>
            <a:xfrm>
              <a:off x="573387" y="531208"/>
              <a:ext cx="2244611" cy="826708"/>
            </a:xfrm>
            <a:prstGeom prst="rect">
              <a:avLst/>
            </a:prstGeom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5240" tIns="15240" rIns="15240" bIns="15240" spcCol="1270" anchor="ctr"/>
            <a:lstStyle/>
            <a:p>
              <a:pPr algn="ctr"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altLang="zh-CN" sz="2400" b="1" dirty="0" smtClean="0">
                  <a:latin typeface="+mj-ea"/>
                  <a:ea typeface="+mj-ea"/>
                </a:rPr>
                <a:t>10.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+mj-ea"/>
                  <a:ea typeface="+mj-ea"/>
                </a:rPr>
                <a:t>挤切装置</a:t>
              </a:r>
              <a:r>
                <a:rPr lang="en-US" altLang="zh-CN" sz="2400" b="1" dirty="0" smtClean="0">
                  <a:latin typeface="+mj-ea"/>
                  <a:ea typeface="+mj-ea"/>
                </a:rPr>
                <a:t>—</a:t>
              </a:r>
              <a:r>
                <a:rPr lang="zh-CN" altLang="en-US" sz="2400" b="1" dirty="0" smtClean="0">
                  <a:latin typeface="+mj-ea"/>
                  <a:ea typeface="+mj-ea"/>
                </a:rPr>
                <a:t>挤切销</a:t>
              </a:r>
              <a:endParaRPr lang="zh-CN" altLang="en-US" sz="2400" b="1" kern="0" dirty="0" smtClean="0">
                <a:solidFill>
                  <a:srgbClr val="FF0000"/>
                </a:solidFill>
                <a:latin typeface="+mj-ea"/>
              </a:endParaRPr>
            </a:p>
          </p:txBody>
        </p:sp>
      </p:grpSp>
      <p:grpSp>
        <p:nvGrpSpPr>
          <p:cNvPr id="10" name="组合 12"/>
          <p:cNvGrpSpPr/>
          <p:nvPr/>
        </p:nvGrpSpPr>
        <p:grpSpPr bwMode="auto">
          <a:xfrm>
            <a:off x="619880" y="4457706"/>
            <a:ext cx="6499561" cy="1571636"/>
            <a:chOff x="285720" y="1571613"/>
            <a:chExt cx="8501122" cy="623339"/>
          </a:xfrm>
        </p:grpSpPr>
        <p:sp>
          <p:nvSpPr>
            <p:cNvPr id="11" name="圆角矩形 10"/>
            <p:cNvSpPr/>
            <p:nvPr/>
          </p:nvSpPr>
          <p:spPr bwMode="auto">
            <a:xfrm>
              <a:off x="285720" y="1571613"/>
              <a:ext cx="8501122" cy="623339"/>
            </a:xfrm>
            <a:prstGeom prst="roundRect">
              <a:avLst/>
            </a:prstGeom>
            <a:solidFill>
              <a:sysClr val="window" lastClr="FFFFFF"/>
            </a:solidFill>
            <a:ln w="28575" cap="flat" cmpd="sng" algn="ctr">
              <a:solidFill>
                <a:schemeClr val="accent2">
                  <a:lumMod val="75000"/>
                </a:schemeClr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472594" y="1684947"/>
              <a:ext cx="8215368" cy="476072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kern="0" dirty="0" smtClean="0">
                  <a:solidFill>
                    <a:srgbClr val="333399"/>
                  </a:solidFill>
                  <a:latin typeface="+mj-ea"/>
                  <a:cs typeface="Times New Roman" panose="02020603050405020304" pitchFamily="18" charset="0"/>
                </a:rPr>
                <a:t>位于电动机一侧，用于断开电动机的电路。打开遮断器，才能插入手摇把人工转换道岔，或者打开机盖进行检修。</a:t>
              </a:r>
              <a:endParaRPr lang="zh-CN" altLang="en-US" sz="2400" b="1" dirty="0"/>
            </a:p>
          </p:txBody>
        </p:sp>
      </p:grpSp>
      <p:grpSp>
        <p:nvGrpSpPr>
          <p:cNvPr id="13" name="组合 4"/>
          <p:cNvGrpSpPr/>
          <p:nvPr/>
        </p:nvGrpSpPr>
        <p:grpSpPr>
          <a:xfrm>
            <a:off x="262689" y="4029078"/>
            <a:ext cx="3929090" cy="571504"/>
            <a:chOff x="547668" y="505488"/>
            <a:chExt cx="2356004" cy="878147"/>
          </a:xfrm>
          <a:solidFill>
            <a:schemeClr val="accent2">
              <a:lumMod val="60000"/>
              <a:lumOff val="40000"/>
            </a:schemeClr>
          </a:solidFill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14" name="圆角矩形 13"/>
            <p:cNvSpPr/>
            <p:nvPr/>
          </p:nvSpPr>
          <p:spPr>
            <a:xfrm>
              <a:off x="547668" y="505488"/>
              <a:ext cx="2356004" cy="878147"/>
            </a:xfrm>
            <a:prstGeom prst="roundRect">
              <a:avLst>
                <a:gd name="adj" fmla="val 10000"/>
              </a:avLst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圆角矩形 4"/>
            <p:cNvSpPr/>
            <p:nvPr/>
          </p:nvSpPr>
          <p:spPr>
            <a:xfrm>
              <a:off x="573387" y="531208"/>
              <a:ext cx="2244611" cy="826708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5240" tIns="15240" rIns="15240" bIns="15240" spcCol="1270" anchor="ctr"/>
            <a:lstStyle/>
            <a:p>
              <a:pPr algn="ctr"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altLang="zh-CN" sz="2400" b="1" dirty="0" smtClean="0">
                  <a:latin typeface="+mj-ea"/>
                  <a:ea typeface="+mj-ea"/>
                </a:rPr>
                <a:t>11.</a:t>
              </a:r>
              <a:r>
                <a:rPr lang="zh-CN" altLang="en-US" sz="2400" b="1" dirty="0" smtClean="0">
                  <a:latin typeface="+mj-ea"/>
                  <a:ea typeface="+mj-ea"/>
                </a:rPr>
                <a:t>安全接点</a:t>
              </a:r>
              <a:endParaRPr lang="zh-CN" altLang="en-US" sz="2400" b="1" kern="0" dirty="0" smtClean="0">
                <a:solidFill>
                  <a:srgbClr val="FF0000"/>
                </a:solidFill>
                <a:latin typeface="+mj-ea"/>
              </a:endParaRPr>
            </a:p>
          </p:txBody>
        </p:sp>
      </p:grpSp>
      <p:pic>
        <p:nvPicPr>
          <p:cNvPr id="16" name="Picture 4" descr="IMG_2576"/>
          <p:cNvPicPr>
            <a:picLocks noChangeAspect="1" noChangeArrowheads="1"/>
          </p:cNvPicPr>
          <p:nvPr/>
        </p:nvPicPr>
        <p:blipFill>
          <a:blip r:embed="rId1"/>
          <a:srcRect l="5394" t="2065" r="4979" b="9129"/>
          <a:stretch>
            <a:fillRect/>
          </a:stretch>
        </p:blipFill>
        <p:spPr bwMode="auto">
          <a:xfrm>
            <a:off x="7763680" y="600054"/>
            <a:ext cx="4114800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8220880" y="5781654"/>
            <a:ext cx="533400" cy="838200"/>
          </a:xfrm>
          <a:prstGeom prst="rect">
            <a:avLst/>
          </a:prstGeom>
          <a:noFill/>
          <a:ln w="44450">
            <a:solidFill>
              <a:schemeClr val="hlink"/>
            </a:solidFill>
            <a:prstDash val="dash"/>
            <a:miter lim="800000"/>
          </a:ln>
        </p:spPr>
        <p:txBody>
          <a:bodyPr wrap="none" anchor="ctr"/>
          <a:lstStyle/>
          <a:p>
            <a:pPr algn="l"/>
            <a:endParaRPr lang="zh-CN" altLang="en-US"/>
          </a:p>
        </p:txBody>
      </p:sp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48838" y="1028682"/>
            <a:ext cx="3962400" cy="27860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19" name="燕尾形 18"/>
          <p:cNvSpPr/>
          <p:nvPr/>
        </p:nvSpPr>
        <p:spPr>
          <a:xfrm>
            <a:off x="0" y="1171558"/>
            <a:ext cx="214314" cy="35719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燕尾形 19"/>
          <p:cNvSpPr/>
          <p:nvPr/>
        </p:nvSpPr>
        <p:spPr>
          <a:xfrm>
            <a:off x="214313" y="1171558"/>
            <a:ext cx="214314" cy="35719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animBg="1"/>
      <p:bldP spid="20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12"/>
          <p:cNvGrpSpPr/>
          <p:nvPr/>
        </p:nvGrpSpPr>
        <p:grpSpPr bwMode="auto">
          <a:xfrm>
            <a:off x="619880" y="2100253"/>
            <a:ext cx="10565751" cy="1000131"/>
            <a:chOff x="285720" y="1571613"/>
            <a:chExt cx="8502818" cy="481671"/>
          </a:xfrm>
        </p:grpSpPr>
        <p:sp>
          <p:nvSpPr>
            <p:cNvPr id="6" name="圆角矩形 5"/>
            <p:cNvSpPr/>
            <p:nvPr/>
          </p:nvSpPr>
          <p:spPr bwMode="auto">
            <a:xfrm>
              <a:off x="285720" y="1571613"/>
              <a:ext cx="8501122" cy="481671"/>
            </a:xfrm>
            <a:prstGeom prst="roundRect">
              <a:avLst/>
            </a:prstGeom>
            <a:solidFill>
              <a:sysClr val="window" lastClr="FFFFFF"/>
            </a:solidFill>
            <a:ln w="28575" cap="flat" cmpd="sng" algn="ctr">
              <a:solidFill>
                <a:srgbClr val="0303EB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+mj-ea"/>
                <a:ea typeface="+mj-ea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573170" y="1713281"/>
              <a:ext cx="8215368" cy="189208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tx2"/>
                  </a:solidFill>
                </a:rPr>
                <a:t>固定各部件，防止器件受损坏和雨水、尘土等的侵入。</a:t>
              </a:r>
              <a:endParaRPr lang="zh-CN" altLang="en-US" sz="2400" b="1" dirty="0" smtClean="0">
                <a:solidFill>
                  <a:schemeClr val="tx2"/>
                </a:solidFill>
              </a:endParaRPr>
            </a:p>
          </p:txBody>
        </p:sp>
      </p:grpSp>
      <p:grpSp>
        <p:nvGrpSpPr>
          <p:cNvPr id="8" name="组合 4"/>
          <p:cNvGrpSpPr/>
          <p:nvPr/>
        </p:nvGrpSpPr>
        <p:grpSpPr>
          <a:xfrm>
            <a:off x="262690" y="1671624"/>
            <a:ext cx="2928958" cy="571504"/>
            <a:chOff x="547668" y="505488"/>
            <a:chExt cx="1756294" cy="878147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9" name="圆角矩形 8"/>
            <p:cNvSpPr/>
            <p:nvPr/>
          </p:nvSpPr>
          <p:spPr>
            <a:xfrm>
              <a:off x="547668" y="505488"/>
              <a:ext cx="1756294" cy="878147"/>
            </a:xfrm>
            <a:prstGeom prst="roundRect">
              <a:avLst>
                <a:gd name="adj" fmla="val 10000"/>
              </a:avLst>
            </a:prstGeom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圆角矩形 4"/>
            <p:cNvSpPr/>
            <p:nvPr/>
          </p:nvSpPr>
          <p:spPr>
            <a:xfrm>
              <a:off x="573388" y="531208"/>
              <a:ext cx="1704854" cy="826707"/>
            </a:xfrm>
            <a:prstGeom prst="rect">
              <a:avLst/>
            </a:prstGeom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5240" tIns="15240" rIns="15240" bIns="15240" spcCol="1270" anchor="ctr"/>
            <a:lstStyle/>
            <a:p>
              <a:pPr algn="ctr"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altLang="zh-CN" sz="2400" b="1" dirty="0" smtClean="0">
                  <a:latin typeface="+mj-ea"/>
                  <a:ea typeface="+mj-ea"/>
                </a:rPr>
                <a:t>12.</a:t>
              </a:r>
              <a:r>
                <a:rPr lang="zh-CN" altLang="en-US" sz="2400" b="1" dirty="0" smtClean="0">
                  <a:latin typeface="+mj-ea"/>
                  <a:ea typeface="+mj-ea"/>
                </a:rPr>
                <a:t>外壳</a:t>
              </a:r>
              <a:endParaRPr lang="zh-CN" altLang="en-US" sz="2400" b="1" kern="0" dirty="0" smtClean="0">
                <a:solidFill>
                  <a:sysClr val="window" lastClr="FFFFFF"/>
                </a:solidFill>
                <a:latin typeface="+mj-ea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977070" y="314302"/>
            <a:ext cx="4228276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2.4.3  ZD6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型电动转辙机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77004" y="1100120"/>
            <a:ext cx="82867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1</a:t>
            </a:r>
            <a:r>
              <a:rPr lang="zh-CN" altLang="en-US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、</a:t>
            </a:r>
            <a:r>
              <a:rPr lang="en-US" altLang="zh-CN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ZD6</a:t>
            </a:r>
            <a:r>
              <a:rPr lang="zh-CN" altLang="en-US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转辙机的结构</a:t>
            </a:r>
            <a:endParaRPr lang="zh-CN" altLang="en-US" sz="2400" b="1" dirty="0">
              <a:solidFill>
                <a:srgbClr val="333399"/>
              </a:solidFill>
              <a:cs typeface="fangsong_gb2312"/>
            </a:endParaRPr>
          </a:p>
        </p:txBody>
      </p:sp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77070" y="3243260"/>
            <a:ext cx="4486275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0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63416" y="3243260"/>
            <a:ext cx="5231669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燕尾形 11"/>
          <p:cNvSpPr/>
          <p:nvPr/>
        </p:nvSpPr>
        <p:spPr>
          <a:xfrm>
            <a:off x="0" y="1171558"/>
            <a:ext cx="214314" cy="35719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燕尾形 12"/>
          <p:cNvSpPr/>
          <p:nvPr/>
        </p:nvSpPr>
        <p:spPr>
          <a:xfrm>
            <a:off x="214313" y="1171558"/>
            <a:ext cx="214314" cy="35719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7070" y="314302"/>
            <a:ext cx="4228276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2.4.3  ZD6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型电动转辙机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77004" y="1100120"/>
            <a:ext cx="82867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2</a:t>
            </a:r>
            <a:r>
              <a:rPr lang="zh-CN" altLang="en-US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、</a:t>
            </a:r>
            <a:r>
              <a:rPr lang="en-US" altLang="zh-CN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ZD6</a:t>
            </a:r>
            <a:r>
              <a:rPr lang="zh-CN" altLang="en-US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转辙机动作过程</a:t>
            </a:r>
            <a:endParaRPr lang="zh-CN" altLang="en-US" sz="2400" b="1" dirty="0">
              <a:solidFill>
                <a:srgbClr val="333399"/>
              </a:solidFill>
              <a:cs typeface="fangsong_gb2312"/>
            </a:endParaRPr>
          </a:p>
        </p:txBody>
      </p:sp>
      <p:sp>
        <p:nvSpPr>
          <p:cNvPr id="4" name="Rectangle 4"/>
          <p:cNvSpPr txBox="1">
            <a:spLocks noChangeArrowheads="1"/>
          </p:cNvSpPr>
          <p:nvPr/>
        </p:nvSpPr>
        <p:spPr>
          <a:xfrm>
            <a:off x="-1" y="1814500"/>
            <a:ext cx="12241213" cy="485778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124396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解锁→转换→锁闭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124396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）电动机得电旋转 （启动，解锁）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124396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）电动机通过齿轮带动减速器 （开始转换）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124396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）输出轴通过起动片带动主轴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124396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）锁闭齿轮随主轴旋转 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124396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）拨动齿条块，使动作杆带动道岔尖轨水平运动 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124396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）当道岔转换到位，密贴后锁闭并接通表示电路。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124396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7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）转换过程中，通过自动开闭器的接点完成电动机控制和道岔位置表示。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燕尾形 4"/>
          <p:cNvSpPr/>
          <p:nvPr/>
        </p:nvSpPr>
        <p:spPr>
          <a:xfrm>
            <a:off x="0" y="1171558"/>
            <a:ext cx="214314" cy="35719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214313" y="1171558"/>
            <a:ext cx="214314" cy="35719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7070" y="314302"/>
            <a:ext cx="4228276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2.4.3  ZD6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型电动转辙机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77004" y="1100120"/>
            <a:ext cx="82867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3</a:t>
            </a:r>
            <a:r>
              <a:rPr lang="zh-CN" altLang="en-US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、四线制道岔控制电路</a:t>
            </a:r>
            <a:endParaRPr lang="zh-CN" altLang="en-US" sz="2400" b="1" dirty="0">
              <a:solidFill>
                <a:srgbClr val="333399"/>
              </a:solidFill>
              <a:cs typeface="fangsong_gb2312"/>
            </a:endParaRPr>
          </a:p>
        </p:txBody>
      </p:sp>
      <p:pic>
        <p:nvPicPr>
          <p:cNvPr id="4" name="Picture 4" descr="HWOCRTEMP_ROC130"/>
          <p:cNvPicPr>
            <a:picLocks noChangeAspect="1" noChangeArrowheads="1"/>
          </p:cNvPicPr>
          <p:nvPr/>
        </p:nvPicPr>
        <p:blipFill>
          <a:blip r:embed="rId1">
            <a:lum bright="12000"/>
          </a:blip>
          <a:srcRect/>
          <a:stretch>
            <a:fillRect/>
          </a:stretch>
        </p:blipFill>
        <p:spPr bwMode="auto">
          <a:xfrm>
            <a:off x="4320420" y="939823"/>
            <a:ext cx="7372350" cy="6018213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" name="Freeform 7"/>
          <p:cNvSpPr/>
          <p:nvPr/>
        </p:nvSpPr>
        <p:spPr bwMode="auto">
          <a:xfrm>
            <a:off x="4710945" y="1793898"/>
            <a:ext cx="6565900" cy="571500"/>
          </a:xfrm>
          <a:custGeom>
            <a:avLst/>
            <a:gdLst/>
            <a:ahLst/>
            <a:cxnLst>
              <a:cxn ang="0">
                <a:pos x="0" y="8"/>
              </a:cxn>
              <a:cxn ang="0">
                <a:pos x="1704" y="0"/>
              </a:cxn>
              <a:cxn ang="0">
                <a:pos x="1824" y="72"/>
              </a:cxn>
              <a:cxn ang="0">
                <a:pos x="1816" y="360"/>
              </a:cxn>
              <a:cxn ang="0">
                <a:pos x="4136" y="360"/>
              </a:cxn>
            </a:cxnLst>
            <a:rect l="0" t="0" r="r" b="b"/>
            <a:pathLst>
              <a:path w="4136" h="360">
                <a:moveTo>
                  <a:pt x="0" y="8"/>
                </a:moveTo>
                <a:lnTo>
                  <a:pt x="1704" y="0"/>
                </a:lnTo>
                <a:lnTo>
                  <a:pt x="1824" y="72"/>
                </a:lnTo>
                <a:lnTo>
                  <a:pt x="1816" y="360"/>
                </a:lnTo>
                <a:lnTo>
                  <a:pt x="4136" y="360"/>
                </a:lnTo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rou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endParaRPr lang="zh-CN" altLang="en-US">
              <a:ea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2690" y="2386004"/>
            <a:ext cx="378621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b="1" dirty="0" smtClean="0">
                <a:latin typeface="+mn-ea"/>
              </a:rPr>
              <a:t>(1)1DQJ</a:t>
            </a:r>
            <a:r>
              <a:rPr lang="zh-CN" altLang="en-US" sz="2000" b="1" dirty="0" smtClean="0">
                <a:latin typeface="+mn-ea"/>
              </a:rPr>
              <a:t>励磁道岔从定位转向反位时，通过操纵按钮或由进路命令控制</a:t>
            </a:r>
            <a:r>
              <a:rPr lang="en-US" altLang="zh-CN" sz="2000" b="1" dirty="0" smtClean="0">
                <a:latin typeface="+mn-ea"/>
              </a:rPr>
              <a:t>FCJ</a:t>
            </a:r>
            <a:r>
              <a:rPr lang="zh-CN" altLang="en-US" sz="2000" b="1" dirty="0" smtClean="0">
                <a:latin typeface="+mn-ea"/>
              </a:rPr>
              <a:t>励磁，接通</a:t>
            </a:r>
            <a:r>
              <a:rPr lang="en-US" altLang="zh-CN" sz="2000" b="1" dirty="0" smtClean="0">
                <a:latin typeface="+mn-ea"/>
              </a:rPr>
              <a:t>1DQJ</a:t>
            </a:r>
            <a:r>
              <a:rPr lang="zh-CN" altLang="en-US" sz="2000" b="1" dirty="0" smtClean="0">
                <a:latin typeface="+mn-ea"/>
              </a:rPr>
              <a:t>励磁电路：</a:t>
            </a:r>
            <a:endParaRPr lang="en-US" altLang="zh-CN" sz="2000" b="1" dirty="0" smtClean="0">
              <a:latin typeface="+mn-ea"/>
            </a:endParaRPr>
          </a:p>
          <a:p>
            <a:pPr>
              <a:lnSpc>
                <a:spcPct val="120000"/>
              </a:lnSpc>
            </a:pPr>
            <a:endParaRPr lang="en-US" altLang="zh-CN" sz="2000" b="1" dirty="0" smtClean="0">
              <a:latin typeface="+mn-ea"/>
            </a:endParaRPr>
          </a:p>
          <a:p>
            <a:pPr>
              <a:lnSpc>
                <a:spcPct val="120000"/>
              </a:lnSpc>
            </a:pPr>
            <a:endParaRPr lang="zh-CN" altLang="en-US" sz="2000" b="1" dirty="0" smtClean="0"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000" b="1" dirty="0" smtClean="0">
                <a:latin typeface="+mn-ea"/>
              </a:rPr>
              <a:t>    </a:t>
            </a:r>
            <a:r>
              <a:rPr lang="en-US" altLang="zh-CN" sz="2000" b="1" dirty="0" smtClean="0">
                <a:latin typeface="+mn-ea"/>
              </a:rPr>
              <a:t>KZ—SFJ</a:t>
            </a:r>
            <a:r>
              <a:rPr lang="en-US" altLang="zh-CN" sz="2000" b="1" baseline="-25000" dirty="0" smtClean="0">
                <a:latin typeface="+mn-ea"/>
              </a:rPr>
              <a:t>5251l</a:t>
            </a:r>
            <a:r>
              <a:rPr lang="en-US" altLang="zh-CN" sz="2000" b="1" dirty="0" smtClean="0">
                <a:latin typeface="+mn-ea"/>
              </a:rPr>
              <a:t>—DGJ</a:t>
            </a:r>
            <a:r>
              <a:rPr lang="en-US" altLang="zh-CN" sz="2000" b="1" baseline="-25000" dirty="0" smtClean="0">
                <a:latin typeface="+mn-ea"/>
              </a:rPr>
              <a:t>3l-32</a:t>
            </a:r>
            <a:r>
              <a:rPr lang="en-US" altLang="zh-CN" sz="2000" b="1" dirty="0" smtClean="0">
                <a:latin typeface="+mn-ea"/>
              </a:rPr>
              <a:t>—1DQJ</a:t>
            </a:r>
            <a:r>
              <a:rPr lang="en-US" altLang="zh-CN" sz="2000" b="1" baseline="-25000" dirty="0" smtClean="0">
                <a:latin typeface="+mn-ea"/>
              </a:rPr>
              <a:t>3-4</a:t>
            </a:r>
            <a:r>
              <a:rPr lang="en-US" altLang="zh-CN" sz="2000" b="1" dirty="0" smtClean="0">
                <a:latin typeface="+mn-ea"/>
              </a:rPr>
              <a:t>-2DQJ</a:t>
            </a:r>
            <a:r>
              <a:rPr lang="en-US" altLang="zh-CN" sz="2000" b="1" baseline="-25000" dirty="0" smtClean="0">
                <a:latin typeface="+mn-ea"/>
              </a:rPr>
              <a:t>141-142</a:t>
            </a:r>
            <a:r>
              <a:rPr lang="en-US" altLang="zh-CN" sz="2000" b="1" dirty="0" smtClean="0">
                <a:latin typeface="+mn-ea"/>
              </a:rPr>
              <a:t>-FCJ</a:t>
            </a:r>
            <a:r>
              <a:rPr lang="en-US" altLang="zh-CN" sz="2000" b="1" baseline="-25000" dirty="0" smtClean="0">
                <a:latin typeface="+mn-ea"/>
              </a:rPr>
              <a:t>21-22</a:t>
            </a:r>
            <a:r>
              <a:rPr lang="en-US" altLang="zh-CN" sz="2000" b="1" dirty="0" smtClean="0">
                <a:latin typeface="+mn-ea"/>
              </a:rPr>
              <a:t>-KF</a:t>
            </a:r>
            <a:endParaRPr lang="en-US" altLang="zh-CN" sz="2000" b="1" dirty="0">
              <a:latin typeface="+mn-ea"/>
            </a:endParaRPr>
          </a:p>
        </p:txBody>
      </p:sp>
      <p:sp>
        <p:nvSpPr>
          <p:cNvPr id="7" name="燕尾形 6"/>
          <p:cNvSpPr/>
          <p:nvPr/>
        </p:nvSpPr>
        <p:spPr>
          <a:xfrm>
            <a:off x="0" y="1171558"/>
            <a:ext cx="214314" cy="35719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燕尾形 7"/>
          <p:cNvSpPr/>
          <p:nvPr/>
        </p:nvSpPr>
        <p:spPr>
          <a:xfrm>
            <a:off x="214313" y="1171558"/>
            <a:ext cx="214314" cy="35719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7" grpId="0" animBg="1"/>
      <p:bldP spid="8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7070" y="314302"/>
            <a:ext cx="4228276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2.4.3  ZD6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型电动转辙机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77004" y="1100120"/>
            <a:ext cx="82867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3</a:t>
            </a:r>
            <a:r>
              <a:rPr lang="zh-CN" altLang="en-US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、四线制道岔控制电路</a:t>
            </a:r>
            <a:endParaRPr lang="zh-CN" altLang="en-US" sz="2400" b="1" dirty="0">
              <a:solidFill>
                <a:srgbClr val="333399"/>
              </a:solidFill>
              <a:cs typeface="fangsong_gb2312"/>
            </a:endParaRPr>
          </a:p>
        </p:txBody>
      </p:sp>
      <p:pic>
        <p:nvPicPr>
          <p:cNvPr id="4" name="Picture 4" descr="HWOCRTEMP_ROC130"/>
          <p:cNvPicPr>
            <a:picLocks noChangeAspect="1" noChangeArrowheads="1"/>
          </p:cNvPicPr>
          <p:nvPr/>
        </p:nvPicPr>
        <p:blipFill>
          <a:blip r:embed="rId1">
            <a:lum bright="12000"/>
          </a:blip>
          <a:srcRect/>
          <a:stretch>
            <a:fillRect/>
          </a:stretch>
        </p:blipFill>
        <p:spPr bwMode="auto">
          <a:xfrm>
            <a:off x="4320420" y="939823"/>
            <a:ext cx="7372350" cy="6018213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" name="Freeform 7"/>
          <p:cNvSpPr/>
          <p:nvPr/>
        </p:nvSpPr>
        <p:spPr bwMode="auto">
          <a:xfrm>
            <a:off x="4710945" y="1793898"/>
            <a:ext cx="6565900" cy="571500"/>
          </a:xfrm>
          <a:custGeom>
            <a:avLst/>
            <a:gdLst/>
            <a:ahLst/>
            <a:cxnLst>
              <a:cxn ang="0">
                <a:pos x="0" y="8"/>
              </a:cxn>
              <a:cxn ang="0">
                <a:pos x="1704" y="0"/>
              </a:cxn>
              <a:cxn ang="0">
                <a:pos x="1824" y="72"/>
              </a:cxn>
              <a:cxn ang="0">
                <a:pos x="1816" y="360"/>
              </a:cxn>
              <a:cxn ang="0">
                <a:pos x="4136" y="360"/>
              </a:cxn>
            </a:cxnLst>
            <a:rect l="0" t="0" r="r" b="b"/>
            <a:pathLst>
              <a:path w="4136" h="360">
                <a:moveTo>
                  <a:pt x="0" y="8"/>
                </a:moveTo>
                <a:lnTo>
                  <a:pt x="1704" y="0"/>
                </a:lnTo>
                <a:lnTo>
                  <a:pt x="1824" y="72"/>
                </a:lnTo>
                <a:lnTo>
                  <a:pt x="1816" y="360"/>
                </a:lnTo>
                <a:lnTo>
                  <a:pt x="4136" y="360"/>
                </a:lnTo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rou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endParaRPr lang="zh-CN" altLang="en-US">
              <a:ea typeface="+mn-ea"/>
            </a:endParaRPr>
          </a:p>
        </p:txBody>
      </p:sp>
      <p:sp>
        <p:nvSpPr>
          <p:cNvPr id="6" name="Freeform 9"/>
          <p:cNvSpPr/>
          <p:nvPr/>
        </p:nvSpPr>
        <p:spPr bwMode="auto">
          <a:xfrm>
            <a:off x="8076445" y="1870098"/>
            <a:ext cx="3213100" cy="431800"/>
          </a:xfrm>
          <a:custGeom>
            <a:avLst/>
            <a:gdLst/>
            <a:ahLst/>
            <a:cxnLst>
              <a:cxn ang="0">
                <a:pos x="1312" y="136"/>
              </a:cxn>
              <a:cxn ang="0">
                <a:pos x="272" y="128"/>
              </a:cxn>
              <a:cxn ang="0">
                <a:pos x="272" y="16"/>
              </a:cxn>
              <a:cxn ang="0">
                <a:pos x="16" y="0"/>
              </a:cxn>
              <a:cxn ang="0">
                <a:pos x="0" y="248"/>
              </a:cxn>
              <a:cxn ang="0">
                <a:pos x="2024" y="272"/>
              </a:cxn>
            </a:cxnLst>
            <a:rect l="0" t="0" r="r" b="b"/>
            <a:pathLst>
              <a:path w="2024" h="272">
                <a:moveTo>
                  <a:pt x="1312" y="136"/>
                </a:moveTo>
                <a:lnTo>
                  <a:pt x="272" y="128"/>
                </a:lnTo>
                <a:lnTo>
                  <a:pt x="272" y="16"/>
                </a:lnTo>
                <a:lnTo>
                  <a:pt x="16" y="0"/>
                </a:lnTo>
                <a:lnTo>
                  <a:pt x="0" y="248"/>
                </a:lnTo>
                <a:lnTo>
                  <a:pt x="2024" y="272"/>
                </a:lnTo>
              </a:path>
            </a:pathLst>
          </a:custGeom>
          <a:noFill/>
          <a:ln w="38100" cap="flat" cmpd="sng">
            <a:solidFill>
              <a:srgbClr val="00FF00"/>
            </a:solidFill>
            <a:prstDash val="solid"/>
            <a:rou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endParaRPr lang="zh-CN" altLang="en-US">
              <a:ea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2386004"/>
            <a:ext cx="414340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b="1" dirty="0" smtClean="0">
                <a:latin typeface="+mn-ea"/>
              </a:rPr>
              <a:t>(2)2DQJ</a:t>
            </a:r>
            <a:r>
              <a:rPr lang="zh-CN" altLang="en-US" sz="2000" b="1" dirty="0" smtClean="0">
                <a:latin typeface="+mn-ea"/>
              </a:rPr>
              <a:t>转极</a:t>
            </a:r>
            <a:r>
              <a:rPr lang="en-US" altLang="zh-CN" sz="2000" b="1" dirty="0" smtClean="0">
                <a:latin typeface="+mn-ea"/>
              </a:rPr>
              <a:t>1DQJ</a:t>
            </a:r>
            <a:r>
              <a:rPr lang="zh-CN" altLang="en-US" sz="2000" b="1" dirty="0" smtClean="0">
                <a:latin typeface="+mn-ea"/>
              </a:rPr>
              <a:t>励磁后，利用其第四组触点接通</a:t>
            </a:r>
            <a:r>
              <a:rPr lang="en-US" altLang="zh-CN" sz="2000" b="1" dirty="0" smtClean="0">
                <a:latin typeface="+mn-ea"/>
              </a:rPr>
              <a:t>2DQJ</a:t>
            </a:r>
            <a:r>
              <a:rPr lang="zh-CN" altLang="en-US" sz="2000" b="1" dirty="0" smtClean="0">
                <a:latin typeface="+mn-ea"/>
              </a:rPr>
              <a:t>转极电路：</a:t>
            </a:r>
            <a:endParaRPr lang="en-US" altLang="zh-CN" sz="2000" b="1" dirty="0" smtClean="0">
              <a:latin typeface="+mn-ea"/>
            </a:endParaRPr>
          </a:p>
          <a:p>
            <a:pPr>
              <a:lnSpc>
                <a:spcPct val="120000"/>
              </a:lnSpc>
            </a:pPr>
            <a:endParaRPr lang="en-US" altLang="zh-CN" sz="2000" b="1" dirty="0" smtClean="0">
              <a:latin typeface="+mn-ea"/>
            </a:endParaRPr>
          </a:p>
          <a:p>
            <a:pPr>
              <a:lnSpc>
                <a:spcPct val="120000"/>
              </a:lnSpc>
            </a:pPr>
            <a:endParaRPr lang="en-US" altLang="zh-CN" sz="2000" b="1" dirty="0" smtClean="0"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000" dirty="0" smtClean="0">
                <a:latin typeface="+mn-ea"/>
              </a:rPr>
              <a:t> </a:t>
            </a:r>
            <a:r>
              <a:rPr lang="en-US" altLang="zh-CN" sz="2000" b="1" dirty="0" smtClean="0">
                <a:solidFill>
                  <a:srgbClr val="FF3300"/>
                </a:solidFill>
                <a:latin typeface="+mn-ea"/>
              </a:rPr>
              <a:t>KZ-1 DQJ</a:t>
            </a:r>
            <a:r>
              <a:rPr lang="en-US" altLang="zh-CN" sz="2000" b="1" baseline="-25000" dirty="0" smtClean="0">
                <a:solidFill>
                  <a:srgbClr val="FF3300"/>
                </a:solidFill>
                <a:latin typeface="+mn-ea"/>
              </a:rPr>
              <a:t>41-42</a:t>
            </a:r>
            <a:r>
              <a:rPr lang="en-US" altLang="zh-CN" sz="2000" b="1" dirty="0" smtClean="0">
                <a:solidFill>
                  <a:srgbClr val="FF3300"/>
                </a:solidFill>
                <a:latin typeface="+mn-ea"/>
              </a:rPr>
              <a:t>-2DQJ</a:t>
            </a:r>
            <a:r>
              <a:rPr lang="en-US" altLang="zh-CN" sz="2000" b="1" baseline="-25000" dirty="0" smtClean="0">
                <a:solidFill>
                  <a:srgbClr val="FF3300"/>
                </a:solidFill>
                <a:latin typeface="+mn-ea"/>
              </a:rPr>
              <a:t>2-1</a:t>
            </a:r>
            <a:r>
              <a:rPr lang="en-US" altLang="zh-CN" sz="2000" b="1" dirty="0" smtClean="0">
                <a:solidFill>
                  <a:srgbClr val="FF3300"/>
                </a:solidFill>
                <a:latin typeface="+mn-ea"/>
              </a:rPr>
              <a:t>-FCJ</a:t>
            </a:r>
            <a:r>
              <a:rPr lang="en-US" altLang="zh-CN" sz="2000" b="1" baseline="-25000" dirty="0" smtClean="0">
                <a:solidFill>
                  <a:srgbClr val="FF3300"/>
                </a:solidFill>
                <a:latin typeface="+mn-ea"/>
              </a:rPr>
              <a:t>21-22</a:t>
            </a:r>
            <a:r>
              <a:rPr lang="en-US" altLang="zh-CN" sz="2000" b="1" dirty="0" smtClean="0">
                <a:solidFill>
                  <a:srgbClr val="FF3300"/>
                </a:solidFill>
                <a:latin typeface="+mn-ea"/>
              </a:rPr>
              <a:t>-KF</a:t>
            </a:r>
            <a:endParaRPr lang="zh-CN" altLang="en-US" sz="2000" b="1" dirty="0" smtClean="0">
              <a:solidFill>
                <a:srgbClr val="FF3300"/>
              </a:solidFill>
              <a:latin typeface="+mn-ea"/>
            </a:endParaRPr>
          </a:p>
        </p:txBody>
      </p:sp>
      <p:sp>
        <p:nvSpPr>
          <p:cNvPr id="8" name="燕尾形 7"/>
          <p:cNvSpPr/>
          <p:nvPr/>
        </p:nvSpPr>
        <p:spPr>
          <a:xfrm>
            <a:off x="0" y="1171558"/>
            <a:ext cx="214314" cy="35719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燕尾形 8"/>
          <p:cNvSpPr/>
          <p:nvPr/>
        </p:nvSpPr>
        <p:spPr>
          <a:xfrm>
            <a:off x="214313" y="1171558"/>
            <a:ext cx="214314" cy="35719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548442" y="1743062"/>
            <a:ext cx="11001452" cy="830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333399"/>
                </a:solidFill>
                <a:latin typeface="+mj-ea"/>
                <a:ea typeface="+mj-ea"/>
              </a:rPr>
              <a:t>    由尖轨、基本轨、连接零件</a:t>
            </a:r>
            <a:r>
              <a:rPr lang="en-US" altLang="zh-CN" sz="2400" b="1" dirty="0">
                <a:solidFill>
                  <a:srgbClr val="333399"/>
                </a:solidFill>
                <a:latin typeface="+mj-ea"/>
                <a:ea typeface="+mj-ea"/>
              </a:rPr>
              <a:t>(</a:t>
            </a:r>
            <a:r>
              <a:rPr lang="zh-CN" altLang="en-US" sz="2400" b="1" dirty="0">
                <a:solidFill>
                  <a:srgbClr val="C00000"/>
                </a:solidFill>
                <a:latin typeface="+mj-ea"/>
                <a:ea typeface="+mj-ea"/>
              </a:rPr>
              <a:t>包括连接杆、滑床板、垫板、轨撑、顶铁、尖轨跟端结构等</a:t>
            </a:r>
            <a:r>
              <a:rPr lang="en-US" altLang="zh-CN" sz="2400" b="1" dirty="0">
                <a:solidFill>
                  <a:srgbClr val="333399"/>
                </a:solidFill>
                <a:latin typeface="+mj-ea"/>
                <a:ea typeface="+mj-ea"/>
              </a:rPr>
              <a:t>)</a:t>
            </a:r>
            <a:r>
              <a:rPr lang="zh-CN" altLang="en-US" sz="2400" b="1" dirty="0">
                <a:solidFill>
                  <a:srgbClr val="333399"/>
                </a:solidFill>
                <a:latin typeface="+mj-ea"/>
                <a:ea typeface="+mj-ea"/>
              </a:rPr>
              <a:t>及转辙机械组成。   </a:t>
            </a:r>
            <a:endParaRPr lang="zh-CN" altLang="en-US" sz="2400" b="1" dirty="0">
              <a:solidFill>
                <a:srgbClr val="333399"/>
              </a:solidFill>
              <a:latin typeface="+mj-ea"/>
              <a:ea typeface="+mj-ea"/>
            </a:endParaRPr>
          </a:p>
        </p:txBody>
      </p:sp>
      <p:pic>
        <p:nvPicPr>
          <p:cNvPr id="7" name="Picture 2" descr="38单开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262822" y="2743194"/>
            <a:ext cx="9406758" cy="405075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sp>
        <p:nvSpPr>
          <p:cNvPr id="8" name="AutoShape 4"/>
          <p:cNvSpPr>
            <a:spLocks noChangeArrowheads="1"/>
          </p:cNvSpPr>
          <p:nvPr/>
        </p:nvSpPr>
        <p:spPr bwMode="auto">
          <a:xfrm>
            <a:off x="477004" y="4529144"/>
            <a:ext cx="1447800" cy="457200"/>
          </a:xfrm>
          <a:prstGeom prst="wedgeRoundRectCallout">
            <a:avLst>
              <a:gd name="adj1" fmla="val 124443"/>
              <a:gd name="adj2" fmla="val 239893"/>
              <a:gd name="adj3" fmla="val 16667"/>
            </a:avLst>
          </a:prstGeom>
          <a:solidFill>
            <a:srgbClr val="FFFF99"/>
          </a:solidFill>
          <a:ln w="9525">
            <a:noFill/>
            <a:miter lim="800000"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 lIns="72000" tIns="36000" rIns="72000" bIns="36000" anchor="ctr"/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333399"/>
                </a:solidFill>
                <a:latin typeface="+mj-ea"/>
                <a:ea typeface="+mj-ea"/>
              </a:rPr>
              <a:t>转辙机械</a:t>
            </a:r>
            <a:endParaRPr lang="zh-CN" altLang="en-US" sz="2400" b="1" dirty="0">
              <a:solidFill>
                <a:srgbClr val="333399"/>
              </a:solidFill>
              <a:latin typeface="+mj-ea"/>
              <a:ea typeface="+mj-ea"/>
            </a:endParaRPr>
          </a:p>
        </p:txBody>
      </p:sp>
      <p:sp>
        <p:nvSpPr>
          <p:cNvPr id="9" name="AutoShape 5"/>
          <p:cNvSpPr>
            <a:spLocks noChangeArrowheads="1"/>
          </p:cNvSpPr>
          <p:nvPr/>
        </p:nvSpPr>
        <p:spPr bwMode="auto">
          <a:xfrm>
            <a:off x="3763152" y="4886334"/>
            <a:ext cx="1371600" cy="457200"/>
          </a:xfrm>
          <a:prstGeom prst="wedgeRoundRectCallout">
            <a:avLst>
              <a:gd name="adj1" fmla="val 285907"/>
              <a:gd name="adj2" fmla="val 134382"/>
              <a:gd name="adj3" fmla="val 16667"/>
            </a:avLst>
          </a:prstGeom>
          <a:solidFill>
            <a:srgbClr val="FFFF99"/>
          </a:solidFill>
          <a:ln w="9525">
            <a:noFill/>
            <a:miter lim="800000"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 lIns="72000" tIns="36000" rIns="72000" bIns="36000" anchor="ctr"/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333399"/>
                </a:solidFill>
                <a:latin typeface="+mj-ea"/>
                <a:ea typeface="+mj-ea"/>
              </a:rPr>
              <a:t>尖轨</a:t>
            </a:r>
            <a:endParaRPr lang="zh-CN" altLang="en-US" sz="2400" b="1" dirty="0">
              <a:solidFill>
                <a:srgbClr val="333399"/>
              </a:solidFill>
              <a:latin typeface="+mj-ea"/>
              <a:ea typeface="+mj-ea"/>
            </a:endParaRPr>
          </a:p>
        </p:txBody>
      </p:sp>
      <p:sp>
        <p:nvSpPr>
          <p:cNvPr id="10" name="AutoShape 6"/>
          <p:cNvSpPr>
            <a:spLocks noChangeArrowheads="1"/>
          </p:cNvSpPr>
          <p:nvPr/>
        </p:nvSpPr>
        <p:spPr bwMode="auto">
          <a:xfrm>
            <a:off x="8763812" y="3743326"/>
            <a:ext cx="1295400" cy="457200"/>
          </a:xfrm>
          <a:prstGeom prst="wedgeRoundRectCallout">
            <a:avLst>
              <a:gd name="adj1" fmla="val -75003"/>
              <a:gd name="adj2" fmla="val 249643"/>
              <a:gd name="adj3" fmla="val 16667"/>
            </a:avLst>
          </a:prstGeom>
          <a:solidFill>
            <a:srgbClr val="FFFF99"/>
          </a:solidFill>
          <a:ln w="9525">
            <a:noFill/>
            <a:miter lim="800000"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 lIns="72000" tIns="0" rIns="72000" bIns="0" anchor="ctr"/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333399"/>
                </a:solidFill>
                <a:latin typeface="+mj-ea"/>
                <a:ea typeface="+mj-ea"/>
              </a:rPr>
              <a:t>基本轨</a:t>
            </a:r>
            <a:endParaRPr lang="zh-CN" altLang="en-US" sz="2400" b="1" dirty="0">
              <a:solidFill>
                <a:srgbClr val="333399"/>
              </a:solidFill>
              <a:latin typeface="+mj-ea"/>
              <a:ea typeface="+mj-ea"/>
            </a:endParaRPr>
          </a:p>
        </p:txBody>
      </p:sp>
      <p:sp>
        <p:nvSpPr>
          <p:cNvPr id="11" name="AutoShape 7"/>
          <p:cNvSpPr>
            <a:spLocks noChangeArrowheads="1"/>
          </p:cNvSpPr>
          <p:nvPr/>
        </p:nvSpPr>
        <p:spPr bwMode="auto">
          <a:xfrm>
            <a:off x="7549366" y="2600318"/>
            <a:ext cx="1562122" cy="619125"/>
          </a:xfrm>
          <a:prstGeom prst="wedgeRoundRectCallout">
            <a:avLst>
              <a:gd name="adj1" fmla="val -149983"/>
              <a:gd name="adj2" fmla="val 361930"/>
              <a:gd name="adj3" fmla="val 16667"/>
            </a:avLst>
          </a:prstGeom>
          <a:solidFill>
            <a:srgbClr val="FFFF99"/>
          </a:solidFill>
          <a:ln w="9525">
            <a:noFill/>
            <a:miter lim="800000"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 lIns="72000" tIns="36000" rIns="72000" bIns="36000" anchor="ctr"/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333399"/>
                </a:solidFill>
                <a:latin typeface="+mj-ea"/>
                <a:ea typeface="+mj-ea"/>
              </a:rPr>
              <a:t>连接零件</a:t>
            </a:r>
            <a:endParaRPr lang="zh-CN" altLang="en-US" sz="2400" b="1" dirty="0">
              <a:solidFill>
                <a:srgbClr val="333399"/>
              </a:solidFill>
              <a:latin typeface="+mj-ea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77070" y="314302"/>
            <a:ext cx="3130219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2.4.1  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道岔的组成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05632" y="1171558"/>
            <a:ext cx="50006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01AEEE"/>
                </a:solidFill>
              </a:rPr>
              <a:t>1</a:t>
            </a:r>
            <a:r>
              <a:rPr lang="zh-CN" altLang="en-US" sz="2400" b="1" dirty="0" smtClean="0">
                <a:solidFill>
                  <a:srgbClr val="01AEEE"/>
                </a:solidFill>
              </a:rPr>
              <a:t>、道岔的结构</a:t>
            </a:r>
            <a:r>
              <a:rPr lang="en-US" altLang="zh-CN" sz="2400" b="1" dirty="0" smtClean="0">
                <a:solidFill>
                  <a:srgbClr val="01AEEE"/>
                </a:solidFill>
              </a:rPr>
              <a:t>—</a:t>
            </a:r>
            <a:r>
              <a:rPr lang="zh-CN" altLang="en-US" sz="2400" b="1" dirty="0" smtClean="0"/>
              <a:t>转辙部分</a:t>
            </a:r>
            <a:endParaRPr lang="zh-CN" altLang="en-US" sz="2400" b="1" dirty="0"/>
          </a:p>
        </p:txBody>
      </p:sp>
      <p:sp>
        <p:nvSpPr>
          <p:cNvPr id="14" name="燕尾形 13"/>
          <p:cNvSpPr/>
          <p:nvPr/>
        </p:nvSpPr>
        <p:spPr>
          <a:xfrm>
            <a:off x="619880" y="1242996"/>
            <a:ext cx="214314" cy="28575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燕尾形 14"/>
          <p:cNvSpPr/>
          <p:nvPr/>
        </p:nvSpPr>
        <p:spPr>
          <a:xfrm>
            <a:off x="405566" y="1242996"/>
            <a:ext cx="214314" cy="28575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7070" y="314302"/>
            <a:ext cx="4228276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2.4.3  ZD6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型电动转辙机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77004" y="1100120"/>
            <a:ext cx="82867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3</a:t>
            </a:r>
            <a:r>
              <a:rPr lang="zh-CN" altLang="en-US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、四线制道岔控制电路</a:t>
            </a:r>
            <a:endParaRPr lang="zh-CN" altLang="en-US" sz="2400" b="1" dirty="0">
              <a:solidFill>
                <a:srgbClr val="333399"/>
              </a:solidFill>
              <a:cs typeface="fangsong_gb2312"/>
            </a:endParaRPr>
          </a:p>
        </p:txBody>
      </p:sp>
      <p:pic>
        <p:nvPicPr>
          <p:cNvPr id="4" name="Picture 4" descr="HWOCRTEMP_ROC130"/>
          <p:cNvPicPr>
            <a:picLocks noChangeAspect="1" noChangeArrowheads="1"/>
          </p:cNvPicPr>
          <p:nvPr/>
        </p:nvPicPr>
        <p:blipFill>
          <a:blip r:embed="rId1">
            <a:lum bright="12000"/>
          </a:blip>
          <a:srcRect/>
          <a:stretch>
            <a:fillRect/>
          </a:stretch>
        </p:blipFill>
        <p:spPr bwMode="auto">
          <a:xfrm>
            <a:off x="4320420" y="939823"/>
            <a:ext cx="7372350" cy="6018213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" name="Freeform 7"/>
          <p:cNvSpPr/>
          <p:nvPr/>
        </p:nvSpPr>
        <p:spPr bwMode="auto">
          <a:xfrm>
            <a:off x="4710945" y="1793898"/>
            <a:ext cx="6565900" cy="571500"/>
          </a:xfrm>
          <a:custGeom>
            <a:avLst/>
            <a:gdLst/>
            <a:ahLst/>
            <a:cxnLst>
              <a:cxn ang="0">
                <a:pos x="0" y="8"/>
              </a:cxn>
              <a:cxn ang="0">
                <a:pos x="1704" y="0"/>
              </a:cxn>
              <a:cxn ang="0">
                <a:pos x="1824" y="72"/>
              </a:cxn>
              <a:cxn ang="0">
                <a:pos x="1816" y="360"/>
              </a:cxn>
              <a:cxn ang="0">
                <a:pos x="4136" y="360"/>
              </a:cxn>
            </a:cxnLst>
            <a:rect l="0" t="0" r="r" b="b"/>
            <a:pathLst>
              <a:path w="4136" h="360">
                <a:moveTo>
                  <a:pt x="0" y="8"/>
                </a:moveTo>
                <a:lnTo>
                  <a:pt x="1704" y="0"/>
                </a:lnTo>
                <a:lnTo>
                  <a:pt x="1824" y="72"/>
                </a:lnTo>
                <a:lnTo>
                  <a:pt x="1816" y="360"/>
                </a:lnTo>
                <a:lnTo>
                  <a:pt x="4136" y="360"/>
                </a:lnTo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rou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endParaRPr lang="zh-CN" altLang="en-US">
              <a:ea typeface="+mn-ea"/>
            </a:endParaRPr>
          </a:p>
        </p:txBody>
      </p:sp>
      <p:sp>
        <p:nvSpPr>
          <p:cNvPr id="6" name="Freeform 9"/>
          <p:cNvSpPr/>
          <p:nvPr/>
        </p:nvSpPr>
        <p:spPr bwMode="auto">
          <a:xfrm>
            <a:off x="8076445" y="1870098"/>
            <a:ext cx="3213100" cy="431800"/>
          </a:xfrm>
          <a:custGeom>
            <a:avLst/>
            <a:gdLst/>
            <a:ahLst/>
            <a:cxnLst>
              <a:cxn ang="0">
                <a:pos x="1312" y="136"/>
              </a:cxn>
              <a:cxn ang="0">
                <a:pos x="272" y="128"/>
              </a:cxn>
              <a:cxn ang="0">
                <a:pos x="272" y="16"/>
              </a:cxn>
              <a:cxn ang="0">
                <a:pos x="16" y="0"/>
              </a:cxn>
              <a:cxn ang="0">
                <a:pos x="0" y="248"/>
              </a:cxn>
              <a:cxn ang="0">
                <a:pos x="2024" y="272"/>
              </a:cxn>
            </a:cxnLst>
            <a:rect l="0" t="0" r="r" b="b"/>
            <a:pathLst>
              <a:path w="2024" h="272">
                <a:moveTo>
                  <a:pt x="1312" y="136"/>
                </a:moveTo>
                <a:lnTo>
                  <a:pt x="272" y="128"/>
                </a:lnTo>
                <a:lnTo>
                  <a:pt x="272" y="16"/>
                </a:lnTo>
                <a:lnTo>
                  <a:pt x="16" y="0"/>
                </a:lnTo>
                <a:lnTo>
                  <a:pt x="0" y="248"/>
                </a:lnTo>
                <a:lnTo>
                  <a:pt x="2024" y="272"/>
                </a:lnTo>
              </a:path>
            </a:pathLst>
          </a:custGeom>
          <a:noFill/>
          <a:ln w="38100" cap="flat" cmpd="sng">
            <a:solidFill>
              <a:srgbClr val="00FF00"/>
            </a:solidFill>
            <a:prstDash val="solid"/>
            <a:rou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endParaRPr lang="zh-CN" altLang="en-US">
              <a:ea typeface="+mn-ea"/>
            </a:endParaRPr>
          </a:p>
        </p:txBody>
      </p:sp>
      <p:sp>
        <p:nvSpPr>
          <p:cNvPr id="7" name="Freeform 10"/>
          <p:cNvSpPr/>
          <p:nvPr/>
        </p:nvSpPr>
        <p:spPr bwMode="auto">
          <a:xfrm>
            <a:off x="5028445" y="1920898"/>
            <a:ext cx="6527800" cy="4864100"/>
          </a:xfrm>
          <a:custGeom>
            <a:avLst/>
            <a:gdLst/>
            <a:ahLst/>
            <a:cxnLst>
              <a:cxn ang="0">
                <a:pos x="728" y="512"/>
              </a:cxn>
              <a:cxn ang="0">
                <a:pos x="736" y="0"/>
              </a:cxn>
              <a:cxn ang="0">
                <a:pos x="1056" y="8"/>
              </a:cxn>
              <a:cxn ang="0">
                <a:pos x="1064" y="888"/>
              </a:cxn>
              <a:cxn ang="0">
                <a:pos x="1760" y="904"/>
              </a:cxn>
              <a:cxn ang="0">
                <a:pos x="1872" y="856"/>
              </a:cxn>
              <a:cxn ang="0">
                <a:pos x="1872" y="736"/>
              </a:cxn>
              <a:cxn ang="0">
                <a:pos x="3976" y="744"/>
              </a:cxn>
              <a:cxn ang="0">
                <a:pos x="4000" y="976"/>
              </a:cxn>
              <a:cxn ang="0">
                <a:pos x="3864" y="1040"/>
              </a:cxn>
              <a:cxn ang="0">
                <a:pos x="3880" y="1120"/>
              </a:cxn>
              <a:cxn ang="0">
                <a:pos x="3952" y="1208"/>
              </a:cxn>
              <a:cxn ang="0">
                <a:pos x="4096" y="1184"/>
              </a:cxn>
              <a:cxn ang="0">
                <a:pos x="4112" y="2376"/>
              </a:cxn>
              <a:cxn ang="0">
                <a:pos x="3424" y="2368"/>
              </a:cxn>
              <a:cxn ang="0">
                <a:pos x="3440" y="2736"/>
              </a:cxn>
              <a:cxn ang="0">
                <a:pos x="2232" y="2704"/>
              </a:cxn>
              <a:cxn ang="0">
                <a:pos x="2240" y="2920"/>
              </a:cxn>
              <a:cxn ang="0">
                <a:pos x="856" y="2896"/>
              </a:cxn>
              <a:cxn ang="0">
                <a:pos x="816" y="3056"/>
              </a:cxn>
              <a:cxn ang="0">
                <a:pos x="0" y="3064"/>
              </a:cxn>
            </a:cxnLst>
            <a:rect l="0" t="0" r="r" b="b"/>
            <a:pathLst>
              <a:path w="4112" h="3064">
                <a:moveTo>
                  <a:pt x="728" y="512"/>
                </a:moveTo>
                <a:lnTo>
                  <a:pt x="736" y="0"/>
                </a:lnTo>
                <a:lnTo>
                  <a:pt x="1056" y="8"/>
                </a:lnTo>
                <a:lnTo>
                  <a:pt x="1064" y="888"/>
                </a:lnTo>
                <a:lnTo>
                  <a:pt x="1760" y="904"/>
                </a:lnTo>
                <a:lnTo>
                  <a:pt x="1872" y="856"/>
                </a:lnTo>
                <a:lnTo>
                  <a:pt x="1872" y="736"/>
                </a:lnTo>
                <a:lnTo>
                  <a:pt x="3976" y="744"/>
                </a:lnTo>
                <a:lnTo>
                  <a:pt x="4000" y="976"/>
                </a:lnTo>
                <a:lnTo>
                  <a:pt x="3864" y="1040"/>
                </a:lnTo>
                <a:lnTo>
                  <a:pt x="3880" y="1120"/>
                </a:lnTo>
                <a:lnTo>
                  <a:pt x="3952" y="1208"/>
                </a:lnTo>
                <a:lnTo>
                  <a:pt x="4096" y="1184"/>
                </a:lnTo>
                <a:lnTo>
                  <a:pt x="4112" y="2376"/>
                </a:lnTo>
                <a:lnTo>
                  <a:pt x="3424" y="2368"/>
                </a:lnTo>
                <a:lnTo>
                  <a:pt x="3440" y="2736"/>
                </a:lnTo>
                <a:lnTo>
                  <a:pt x="2232" y="2704"/>
                </a:lnTo>
                <a:lnTo>
                  <a:pt x="2240" y="2920"/>
                </a:lnTo>
                <a:lnTo>
                  <a:pt x="856" y="2896"/>
                </a:lnTo>
                <a:lnTo>
                  <a:pt x="816" y="3056"/>
                </a:lnTo>
                <a:lnTo>
                  <a:pt x="0" y="3064"/>
                </a:lnTo>
              </a:path>
            </a:pathLst>
          </a:custGeom>
          <a:noFill/>
          <a:ln w="38100" cap="flat" cmpd="sng">
            <a:solidFill>
              <a:srgbClr val="FF00FF"/>
            </a:solidFill>
            <a:prstDash val="solid"/>
            <a:rou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endParaRPr lang="zh-CN" altLang="en-US">
              <a:ea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2690" y="2386004"/>
            <a:ext cx="3786214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b="1" dirty="0" smtClean="0">
                <a:latin typeface="+mn-ea"/>
              </a:rPr>
              <a:t>(3</a:t>
            </a:r>
            <a:r>
              <a:rPr lang="zh-CN" altLang="en-US" sz="2000" b="1" dirty="0" smtClean="0">
                <a:latin typeface="+mn-ea"/>
              </a:rPr>
              <a:t>）电动机转动</a:t>
            </a:r>
            <a:r>
              <a:rPr lang="en-US" altLang="zh-CN" sz="2000" b="1" dirty="0" smtClean="0">
                <a:latin typeface="+mn-ea"/>
              </a:rPr>
              <a:t>(1DQJ</a:t>
            </a:r>
            <a:r>
              <a:rPr lang="zh-CN" altLang="en-US" sz="2000" b="1" dirty="0" smtClean="0">
                <a:latin typeface="+mn-ea"/>
              </a:rPr>
              <a:t>自闭电路</a:t>
            </a:r>
            <a:r>
              <a:rPr lang="en-US" altLang="zh-CN" sz="2000" b="1" dirty="0" smtClean="0">
                <a:latin typeface="+mn-ea"/>
              </a:rPr>
              <a:t>)  </a:t>
            </a:r>
            <a:endParaRPr lang="en-US" altLang="zh-CN" sz="2000" b="1" dirty="0" smtClean="0">
              <a:latin typeface="+mn-ea"/>
            </a:endParaRPr>
          </a:p>
          <a:p>
            <a:pPr>
              <a:lnSpc>
                <a:spcPct val="120000"/>
              </a:lnSpc>
            </a:pPr>
            <a:endParaRPr lang="en-US" altLang="zh-CN" sz="2000" b="1" dirty="0" smtClean="0">
              <a:latin typeface="+mn-ea"/>
            </a:endParaRPr>
          </a:p>
          <a:p>
            <a:pPr>
              <a:lnSpc>
                <a:spcPct val="120000"/>
              </a:lnSpc>
            </a:pPr>
            <a:endParaRPr lang="zh-CN" altLang="en-US" sz="20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latin typeface="+mn-ea"/>
              </a:rPr>
              <a:t>    </a:t>
            </a:r>
            <a:r>
              <a:rPr lang="en-US" altLang="zh-CN" sz="2000" b="1" dirty="0" smtClean="0">
                <a:latin typeface="+mn-ea"/>
              </a:rPr>
              <a:t>DZ</a:t>
            </a:r>
            <a:r>
              <a:rPr lang="en-US" altLang="zh-CN" sz="2000" b="1" baseline="-25000" dirty="0" smtClean="0">
                <a:latin typeface="+mn-ea"/>
              </a:rPr>
              <a:t>220</a:t>
            </a:r>
            <a:r>
              <a:rPr lang="en-US" altLang="zh-CN" sz="2000" b="1" dirty="0" smtClean="0">
                <a:latin typeface="+mn-ea"/>
              </a:rPr>
              <a:t>—BB- 1DQJ</a:t>
            </a:r>
            <a:r>
              <a:rPr lang="en-US" altLang="zh-CN" sz="2000" b="1" baseline="-25000" dirty="0" smtClean="0">
                <a:latin typeface="+mn-ea"/>
              </a:rPr>
              <a:t>1-2</a:t>
            </a:r>
            <a:r>
              <a:rPr lang="en-US" altLang="zh-CN" sz="2000" b="1" dirty="0" smtClean="0">
                <a:latin typeface="+mn-ea"/>
              </a:rPr>
              <a:t>1 DQJ</a:t>
            </a:r>
            <a:r>
              <a:rPr lang="en-US" altLang="zh-CN" sz="2000" b="1" baseline="-25000" dirty="0" smtClean="0">
                <a:latin typeface="+mn-ea"/>
              </a:rPr>
              <a:t>l2-11</a:t>
            </a:r>
            <a:r>
              <a:rPr lang="en-US" altLang="zh-CN" sz="2000" b="1" dirty="0" smtClean="0">
                <a:latin typeface="+mn-ea"/>
              </a:rPr>
              <a:t>--2DQJ</a:t>
            </a:r>
            <a:r>
              <a:rPr lang="en-US" altLang="zh-CN" sz="2000" b="1" baseline="-25000" dirty="0" smtClean="0">
                <a:latin typeface="+mn-ea"/>
              </a:rPr>
              <a:t>111-113</a:t>
            </a:r>
            <a:r>
              <a:rPr lang="en-US" altLang="zh-CN" sz="2000" b="1" dirty="0" smtClean="0">
                <a:latin typeface="+mn-ea"/>
              </a:rPr>
              <a:t>-</a:t>
            </a:r>
            <a:r>
              <a:rPr lang="zh-CN" altLang="en-US" sz="2000" b="1" dirty="0" smtClean="0">
                <a:latin typeface="+mn-ea"/>
              </a:rPr>
              <a:t>自动开闭器</a:t>
            </a:r>
            <a:r>
              <a:rPr lang="en-US" altLang="zh-CN" sz="2000" b="1" dirty="0" smtClean="0">
                <a:latin typeface="+mn-ea"/>
              </a:rPr>
              <a:t>11-12-</a:t>
            </a:r>
            <a:r>
              <a:rPr lang="zh-CN" altLang="en-US" sz="2000" b="1" dirty="0" smtClean="0">
                <a:latin typeface="+mn-ea"/>
              </a:rPr>
              <a:t>电机定子</a:t>
            </a:r>
            <a:r>
              <a:rPr lang="en-US" altLang="zh-CN" sz="2000" b="1" dirty="0" smtClean="0">
                <a:latin typeface="+mn-ea"/>
              </a:rPr>
              <a:t>2-3-</a:t>
            </a:r>
            <a:r>
              <a:rPr lang="zh-CN" altLang="en-US" sz="2000" b="1" dirty="0" smtClean="0">
                <a:latin typeface="+mn-ea"/>
              </a:rPr>
              <a:t>电机转子</a:t>
            </a:r>
            <a:r>
              <a:rPr lang="en-US" altLang="zh-CN" sz="2000" b="1" dirty="0" smtClean="0">
                <a:latin typeface="+mn-ea"/>
              </a:rPr>
              <a:t>3—4-</a:t>
            </a:r>
            <a:r>
              <a:rPr lang="zh-CN" altLang="en-US" sz="2000" b="1" dirty="0" smtClean="0">
                <a:latin typeface="+mn-ea"/>
              </a:rPr>
              <a:t>遮断器</a:t>
            </a:r>
            <a:r>
              <a:rPr lang="en-US" altLang="zh-CN" sz="2000" b="1" dirty="0" smtClean="0">
                <a:latin typeface="+mn-ea"/>
              </a:rPr>
              <a:t>05—06-l DQJ</a:t>
            </a:r>
            <a:r>
              <a:rPr lang="en-US" altLang="zh-CN" sz="2000" b="1" baseline="-25000" dirty="0" smtClean="0">
                <a:latin typeface="+mn-ea"/>
              </a:rPr>
              <a:t>21-22</a:t>
            </a:r>
            <a:r>
              <a:rPr lang="en-US" altLang="zh-CN" sz="2000" b="1" dirty="0" smtClean="0">
                <a:latin typeface="+mn-ea"/>
              </a:rPr>
              <a:t>-2DQJ</a:t>
            </a:r>
            <a:r>
              <a:rPr lang="en-US" altLang="zh-CN" sz="2000" b="1" baseline="-25000" dirty="0" smtClean="0">
                <a:latin typeface="+mn-ea"/>
              </a:rPr>
              <a:t>l2l-123</a:t>
            </a:r>
            <a:r>
              <a:rPr lang="en-US" altLang="zh-CN" sz="2000" b="1" dirty="0" smtClean="0">
                <a:latin typeface="+mn-ea"/>
              </a:rPr>
              <a:t>-DF</a:t>
            </a:r>
            <a:r>
              <a:rPr lang="en-US" altLang="zh-CN" sz="2000" b="1" baseline="-25000" dirty="0" smtClean="0">
                <a:latin typeface="+mn-ea"/>
              </a:rPr>
              <a:t>220</a:t>
            </a:r>
            <a:endParaRPr lang="en-US" altLang="zh-CN" sz="2000" b="1" baseline="-25000" dirty="0">
              <a:latin typeface="+mn-ea"/>
            </a:endParaRPr>
          </a:p>
        </p:txBody>
      </p:sp>
      <p:sp>
        <p:nvSpPr>
          <p:cNvPr id="9" name="燕尾形 8"/>
          <p:cNvSpPr/>
          <p:nvPr/>
        </p:nvSpPr>
        <p:spPr>
          <a:xfrm>
            <a:off x="0" y="1171558"/>
            <a:ext cx="214314" cy="35719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214313" y="1171558"/>
            <a:ext cx="214314" cy="35719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/>
      <p:bldP spid="9" grpId="0" animBg="1"/>
      <p:bldP spid="11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7070" y="314302"/>
            <a:ext cx="4228276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2.4.3  ZD6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型电动转辙机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77004" y="1100120"/>
            <a:ext cx="82867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3</a:t>
            </a:r>
            <a:r>
              <a:rPr lang="zh-CN" altLang="en-US" sz="2400" b="1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、四线制道岔控制电路</a:t>
            </a:r>
            <a:endParaRPr lang="zh-CN" altLang="en-US" sz="2400" b="1" dirty="0">
              <a:solidFill>
                <a:srgbClr val="333399"/>
              </a:solidFill>
              <a:cs typeface="fangsong_gb2312"/>
            </a:endParaRPr>
          </a:p>
        </p:txBody>
      </p:sp>
      <p:pic>
        <p:nvPicPr>
          <p:cNvPr id="4" name="Picture 4" descr="HWOCRTEMP_ROC130"/>
          <p:cNvPicPr>
            <a:picLocks noChangeAspect="1" noChangeArrowheads="1"/>
          </p:cNvPicPr>
          <p:nvPr/>
        </p:nvPicPr>
        <p:blipFill>
          <a:blip r:embed="rId1">
            <a:lum bright="12000"/>
          </a:blip>
          <a:srcRect/>
          <a:stretch>
            <a:fillRect/>
          </a:stretch>
        </p:blipFill>
        <p:spPr bwMode="auto">
          <a:xfrm>
            <a:off x="4320420" y="939823"/>
            <a:ext cx="7372350" cy="6018213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" name="Freeform 7"/>
          <p:cNvSpPr/>
          <p:nvPr/>
        </p:nvSpPr>
        <p:spPr bwMode="auto">
          <a:xfrm>
            <a:off x="4710945" y="1793898"/>
            <a:ext cx="6565900" cy="571500"/>
          </a:xfrm>
          <a:custGeom>
            <a:avLst/>
            <a:gdLst/>
            <a:ahLst/>
            <a:cxnLst>
              <a:cxn ang="0">
                <a:pos x="0" y="8"/>
              </a:cxn>
              <a:cxn ang="0">
                <a:pos x="1704" y="0"/>
              </a:cxn>
              <a:cxn ang="0">
                <a:pos x="1824" y="72"/>
              </a:cxn>
              <a:cxn ang="0">
                <a:pos x="1816" y="360"/>
              </a:cxn>
              <a:cxn ang="0">
                <a:pos x="4136" y="360"/>
              </a:cxn>
            </a:cxnLst>
            <a:rect l="0" t="0" r="r" b="b"/>
            <a:pathLst>
              <a:path w="4136" h="360">
                <a:moveTo>
                  <a:pt x="0" y="8"/>
                </a:moveTo>
                <a:lnTo>
                  <a:pt x="1704" y="0"/>
                </a:lnTo>
                <a:lnTo>
                  <a:pt x="1824" y="72"/>
                </a:lnTo>
                <a:lnTo>
                  <a:pt x="1816" y="360"/>
                </a:lnTo>
                <a:lnTo>
                  <a:pt x="4136" y="360"/>
                </a:lnTo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rou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endParaRPr lang="zh-CN" altLang="en-US">
              <a:ea typeface="+mn-ea"/>
            </a:endParaRPr>
          </a:p>
        </p:txBody>
      </p:sp>
      <p:sp>
        <p:nvSpPr>
          <p:cNvPr id="6" name="Freeform 9"/>
          <p:cNvSpPr/>
          <p:nvPr/>
        </p:nvSpPr>
        <p:spPr bwMode="auto">
          <a:xfrm>
            <a:off x="8076445" y="1870098"/>
            <a:ext cx="3213100" cy="431800"/>
          </a:xfrm>
          <a:custGeom>
            <a:avLst/>
            <a:gdLst/>
            <a:ahLst/>
            <a:cxnLst>
              <a:cxn ang="0">
                <a:pos x="1312" y="136"/>
              </a:cxn>
              <a:cxn ang="0">
                <a:pos x="272" y="128"/>
              </a:cxn>
              <a:cxn ang="0">
                <a:pos x="272" y="16"/>
              </a:cxn>
              <a:cxn ang="0">
                <a:pos x="16" y="0"/>
              </a:cxn>
              <a:cxn ang="0">
                <a:pos x="0" y="248"/>
              </a:cxn>
              <a:cxn ang="0">
                <a:pos x="2024" y="272"/>
              </a:cxn>
            </a:cxnLst>
            <a:rect l="0" t="0" r="r" b="b"/>
            <a:pathLst>
              <a:path w="2024" h="272">
                <a:moveTo>
                  <a:pt x="1312" y="136"/>
                </a:moveTo>
                <a:lnTo>
                  <a:pt x="272" y="128"/>
                </a:lnTo>
                <a:lnTo>
                  <a:pt x="272" y="16"/>
                </a:lnTo>
                <a:lnTo>
                  <a:pt x="16" y="0"/>
                </a:lnTo>
                <a:lnTo>
                  <a:pt x="0" y="248"/>
                </a:lnTo>
                <a:lnTo>
                  <a:pt x="2024" y="272"/>
                </a:lnTo>
              </a:path>
            </a:pathLst>
          </a:custGeom>
          <a:noFill/>
          <a:ln w="38100" cap="flat" cmpd="sng">
            <a:solidFill>
              <a:srgbClr val="00FF00"/>
            </a:solidFill>
            <a:prstDash val="solid"/>
            <a:rou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endParaRPr lang="zh-CN" altLang="en-US">
              <a:ea typeface="+mn-ea"/>
            </a:endParaRPr>
          </a:p>
        </p:txBody>
      </p:sp>
      <p:sp>
        <p:nvSpPr>
          <p:cNvPr id="7" name="Freeform 10"/>
          <p:cNvSpPr/>
          <p:nvPr/>
        </p:nvSpPr>
        <p:spPr bwMode="auto">
          <a:xfrm>
            <a:off x="5028445" y="1920898"/>
            <a:ext cx="6527800" cy="4864100"/>
          </a:xfrm>
          <a:custGeom>
            <a:avLst/>
            <a:gdLst/>
            <a:ahLst/>
            <a:cxnLst>
              <a:cxn ang="0">
                <a:pos x="728" y="512"/>
              </a:cxn>
              <a:cxn ang="0">
                <a:pos x="736" y="0"/>
              </a:cxn>
              <a:cxn ang="0">
                <a:pos x="1056" y="8"/>
              </a:cxn>
              <a:cxn ang="0">
                <a:pos x="1064" y="888"/>
              </a:cxn>
              <a:cxn ang="0">
                <a:pos x="1760" y="904"/>
              </a:cxn>
              <a:cxn ang="0">
                <a:pos x="1872" y="856"/>
              </a:cxn>
              <a:cxn ang="0">
                <a:pos x="1872" y="736"/>
              </a:cxn>
              <a:cxn ang="0">
                <a:pos x="3976" y="744"/>
              </a:cxn>
              <a:cxn ang="0">
                <a:pos x="4000" y="976"/>
              </a:cxn>
              <a:cxn ang="0">
                <a:pos x="3864" y="1040"/>
              </a:cxn>
              <a:cxn ang="0">
                <a:pos x="3880" y="1120"/>
              </a:cxn>
              <a:cxn ang="0">
                <a:pos x="3952" y="1208"/>
              </a:cxn>
              <a:cxn ang="0">
                <a:pos x="4096" y="1184"/>
              </a:cxn>
              <a:cxn ang="0">
                <a:pos x="4112" y="2376"/>
              </a:cxn>
              <a:cxn ang="0">
                <a:pos x="3424" y="2368"/>
              </a:cxn>
              <a:cxn ang="0">
                <a:pos x="3440" y="2736"/>
              </a:cxn>
              <a:cxn ang="0">
                <a:pos x="2232" y="2704"/>
              </a:cxn>
              <a:cxn ang="0">
                <a:pos x="2240" y="2920"/>
              </a:cxn>
              <a:cxn ang="0">
                <a:pos x="856" y="2896"/>
              </a:cxn>
              <a:cxn ang="0">
                <a:pos x="816" y="3056"/>
              </a:cxn>
              <a:cxn ang="0">
                <a:pos x="0" y="3064"/>
              </a:cxn>
            </a:cxnLst>
            <a:rect l="0" t="0" r="r" b="b"/>
            <a:pathLst>
              <a:path w="4112" h="3064">
                <a:moveTo>
                  <a:pt x="728" y="512"/>
                </a:moveTo>
                <a:lnTo>
                  <a:pt x="736" y="0"/>
                </a:lnTo>
                <a:lnTo>
                  <a:pt x="1056" y="8"/>
                </a:lnTo>
                <a:lnTo>
                  <a:pt x="1064" y="888"/>
                </a:lnTo>
                <a:lnTo>
                  <a:pt x="1760" y="904"/>
                </a:lnTo>
                <a:lnTo>
                  <a:pt x="1872" y="856"/>
                </a:lnTo>
                <a:lnTo>
                  <a:pt x="1872" y="736"/>
                </a:lnTo>
                <a:lnTo>
                  <a:pt x="3976" y="744"/>
                </a:lnTo>
                <a:lnTo>
                  <a:pt x="4000" y="976"/>
                </a:lnTo>
                <a:lnTo>
                  <a:pt x="3864" y="1040"/>
                </a:lnTo>
                <a:lnTo>
                  <a:pt x="3880" y="1120"/>
                </a:lnTo>
                <a:lnTo>
                  <a:pt x="3952" y="1208"/>
                </a:lnTo>
                <a:lnTo>
                  <a:pt x="4096" y="1184"/>
                </a:lnTo>
                <a:lnTo>
                  <a:pt x="4112" y="2376"/>
                </a:lnTo>
                <a:lnTo>
                  <a:pt x="3424" y="2368"/>
                </a:lnTo>
                <a:lnTo>
                  <a:pt x="3440" y="2736"/>
                </a:lnTo>
                <a:lnTo>
                  <a:pt x="2232" y="2704"/>
                </a:lnTo>
                <a:lnTo>
                  <a:pt x="2240" y="2920"/>
                </a:lnTo>
                <a:lnTo>
                  <a:pt x="856" y="2896"/>
                </a:lnTo>
                <a:lnTo>
                  <a:pt x="816" y="3056"/>
                </a:lnTo>
                <a:lnTo>
                  <a:pt x="0" y="3064"/>
                </a:lnTo>
              </a:path>
            </a:pathLst>
          </a:custGeom>
          <a:noFill/>
          <a:ln w="38100" cap="flat" cmpd="sng">
            <a:solidFill>
              <a:srgbClr val="FF00FF"/>
            </a:solidFill>
            <a:prstDash val="solid"/>
            <a:rou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endParaRPr lang="zh-CN" altLang="en-US">
              <a:ea typeface="+mn-ea"/>
            </a:endParaRPr>
          </a:p>
        </p:txBody>
      </p:sp>
      <p:sp>
        <p:nvSpPr>
          <p:cNvPr id="8" name="Freeform 11"/>
          <p:cNvSpPr/>
          <p:nvPr/>
        </p:nvSpPr>
        <p:spPr bwMode="auto">
          <a:xfrm>
            <a:off x="5130045" y="3025798"/>
            <a:ext cx="6210300" cy="2374900"/>
          </a:xfrm>
          <a:custGeom>
            <a:avLst/>
            <a:gdLst/>
            <a:ahLst/>
            <a:cxnLst>
              <a:cxn ang="0">
                <a:pos x="392" y="1440"/>
              </a:cxn>
              <a:cxn ang="0">
                <a:pos x="8" y="1448"/>
              </a:cxn>
              <a:cxn ang="0">
                <a:pos x="0" y="848"/>
              </a:cxn>
              <a:cxn ang="0">
                <a:pos x="688" y="864"/>
              </a:cxn>
              <a:cxn ang="0">
                <a:pos x="672" y="736"/>
              </a:cxn>
              <a:cxn ang="0">
                <a:pos x="784" y="640"/>
              </a:cxn>
              <a:cxn ang="0">
                <a:pos x="1200" y="672"/>
              </a:cxn>
              <a:cxn ang="0">
                <a:pos x="1176" y="320"/>
              </a:cxn>
              <a:cxn ang="0">
                <a:pos x="1312" y="232"/>
              </a:cxn>
              <a:cxn ang="0">
                <a:pos x="1640" y="232"/>
              </a:cxn>
              <a:cxn ang="0">
                <a:pos x="1864" y="200"/>
              </a:cxn>
              <a:cxn ang="0">
                <a:pos x="1872" y="104"/>
              </a:cxn>
              <a:cxn ang="0">
                <a:pos x="1872" y="0"/>
              </a:cxn>
              <a:cxn ang="0">
                <a:pos x="3912" y="0"/>
              </a:cxn>
              <a:cxn ang="0">
                <a:pos x="3904" y="240"/>
              </a:cxn>
              <a:cxn ang="0">
                <a:pos x="3560" y="240"/>
              </a:cxn>
              <a:cxn ang="0">
                <a:pos x="3536" y="304"/>
              </a:cxn>
              <a:cxn ang="0">
                <a:pos x="3624" y="376"/>
              </a:cxn>
              <a:cxn ang="0">
                <a:pos x="3600" y="488"/>
              </a:cxn>
              <a:cxn ang="0">
                <a:pos x="3504" y="456"/>
              </a:cxn>
              <a:cxn ang="0">
                <a:pos x="3424" y="240"/>
              </a:cxn>
              <a:cxn ang="0">
                <a:pos x="3456" y="104"/>
              </a:cxn>
              <a:cxn ang="0">
                <a:pos x="3352" y="104"/>
              </a:cxn>
              <a:cxn ang="0">
                <a:pos x="3304" y="432"/>
              </a:cxn>
              <a:cxn ang="0">
                <a:pos x="3216" y="496"/>
              </a:cxn>
              <a:cxn ang="0">
                <a:pos x="3496" y="728"/>
              </a:cxn>
              <a:cxn ang="0">
                <a:pos x="3632" y="824"/>
              </a:cxn>
              <a:cxn ang="0">
                <a:pos x="3584" y="912"/>
              </a:cxn>
              <a:cxn ang="0">
                <a:pos x="3512" y="936"/>
              </a:cxn>
              <a:cxn ang="0">
                <a:pos x="3248" y="672"/>
              </a:cxn>
              <a:cxn ang="0">
                <a:pos x="2912" y="672"/>
              </a:cxn>
              <a:cxn ang="0">
                <a:pos x="2840" y="760"/>
              </a:cxn>
              <a:cxn ang="0">
                <a:pos x="2968" y="808"/>
              </a:cxn>
              <a:cxn ang="0">
                <a:pos x="2920" y="880"/>
              </a:cxn>
              <a:cxn ang="0">
                <a:pos x="2856" y="936"/>
              </a:cxn>
              <a:cxn ang="0">
                <a:pos x="2560" y="944"/>
              </a:cxn>
              <a:cxn ang="0">
                <a:pos x="2152" y="936"/>
              </a:cxn>
              <a:cxn ang="0">
                <a:pos x="2144" y="1496"/>
              </a:cxn>
              <a:cxn ang="0">
                <a:pos x="832" y="1464"/>
              </a:cxn>
            </a:cxnLst>
            <a:rect l="0" t="0" r="r" b="b"/>
            <a:pathLst>
              <a:path w="3912" h="1496">
                <a:moveTo>
                  <a:pt x="392" y="1440"/>
                </a:moveTo>
                <a:lnTo>
                  <a:pt x="8" y="1448"/>
                </a:lnTo>
                <a:lnTo>
                  <a:pt x="0" y="848"/>
                </a:lnTo>
                <a:lnTo>
                  <a:pt x="688" y="864"/>
                </a:lnTo>
                <a:lnTo>
                  <a:pt x="672" y="736"/>
                </a:lnTo>
                <a:lnTo>
                  <a:pt x="784" y="640"/>
                </a:lnTo>
                <a:lnTo>
                  <a:pt x="1200" y="672"/>
                </a:lnTo>
                <a:lnTo>
                  <a:pt x="1176" y="320"/>
                </a:lnTo>
                <a:lnTo>
                  <a:pt x="1312" y="232"/>
                </a:lnTo>
                <a:lnTo>
                  <a:pt x="1640" y="232"/>
                </a:lnTo>
                <a:lnTo>
                  <a:pt x="1864" y="200"/>
                </a:lnTo>
                <a:lnTo>
                  <a:pt x="1872" y="104"/>
                </a:lnTo>
                <a:lnTo>
                  <a:pt x="1872" y="0"/>
                </a:lnTo>
                <a:lnTo>
                  <a:pt x="3912" y="0"/>
                </a:lnTo>
                <a:lnTo>
                  <a:pt x="3904" y="240"/>
                </a:lnTo>
                <a:lnTo>
                  <a:pt x="3560" y="240"/>
                </a:lnTo>
                <a:lnTo>
                  <a:pt x="3536" y="304"/>
                </a:lnTo>
                <a:lnTo>
                  <a:pt x="3624" y="376"/>
                </a:lnTo>
                <a:lnTo>
                  <a:pt x="3600" y="488"/>
                </a:lnTo>
                <a:lnTo>
                  <a:pt x="3504" y="456"/>
                </a:lnTo>
                <a:lnTo>
                  <a:pt x="3424" y="240"/>
                </a:lnTo>
                <a:lnTo>
                  <a:pt x="3456" y="104"/>
                </a:lnTo>
                <a:lnTo>
                  <a:pt x="3352" y="104"/>
                </a:lnTo>
                <a:lnTo>
                  <a:pt x="3304" y="432"/>
                </a:lnTo>
                <a:lnTo>
                  <a:pt x="3216" y="496"/>
                </a:lnTo>
                <a:lnTo>
                  <a:pt x="3496" y="728"/>
                </a:lnTo>
                <a:lnTo>
                  <a:pt x="3632" y="824"/>
                </a:lnTo>
                <a:lnTo>
                  <a:pt x="3584" y="912"/>
                </a:lnTo>
                <a:lnTo>
                  <a:pt x="3512" y="936"/>
                </a:lnTo>
                <a:lnTo>
                  <a:pt x="3248" y="672"/>
                </a:lnTo>
                <a:lnTo>
                  <a:pt x="2912" y="672"/>
                </a:lnTo>
                <a:lnTo>
                  <a:pt x="2840" y="760"/>
                </a:lnTo>
                <a:lnTo>
                  <a:pt x="2968" y="808"/>
                </a:lnTo>
                <a:lnTo>
                  <a:pt x="2920" y="880"/>
                </a:lnTo>
                <a:lnTo>
                  <a:pt x="2856" y="936"/>
                </a:lnTo>
                <a:lnTo>
                  <a:pt x="2560" y="944"/>
                </a:lnTo>
                <a:lnTo>
                  <a:pt x="2152" y="936"/>
                </a:lnTo>
                <a:lnTo>
                  <a:pt x="2144" y="1496"/>
                </a:lnTo>
                <a:lnTo>
                  <a:pt x="832" y="1464"/>
                </a:lnTo>
              </a:path>
            </a:pathLst>
          </a:custGeom>
          <a:noFill/>
          <a:ln w="38100" cap="flat" cmpd="sng">
            <a:solidFill>
              <a:srgbClr val="000080"/>
            </a:solidFill>
            <a:prstDash val="solid"/>
            <a:rou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endParaRPr lang="zh-CN" altLang="en-US">
              <a:ea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2690" y="2386004"/>
            <a:ext cx="378621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b="1" dirty="0" smtClean="0">
                <a:latin typeface="+mn-ea"/>
              </a:rPr>
              <a:t>(4)</a:t>
            </a:r>
            <a:r>
              <a:rPr lang="zh-CN" altLang="en-US" sz="2000" b="1" dirty="0" smtClean="0">
                <a:latin typeface="+mn-ea"/>
              </a:rPr>
              <a:t> 反位表示继电器励磁电路：</a:t>
            </a:r>
            <a:endParaRPr lang="en-US" altLang="zh-CN" sz="2000" b="1" dirty="0" smtClean="0">
              <a:latin typeface="+mn-ea"/>
            </a:endParaRPr>
          </a:p>
          <a:p>
            <a:pPr>
              <a:lnSpc>
                <a:spcPct val="120000"/>
              </a:lnSpc>
            </a:pPr>
            <a:endParaRPr lang="en-US" altLang="zh-CN" sz="2000" b="1" dirty="0" smtClean="0">
              <a:latin typeface="+mn-ea"/>
            </a:endParaRPr>
          </a:p>
          <a:p>
            <a:pPr>
              <a:lnSpc>
                <a:spcPct val="120000"/>
              </a:lnSpc>
            </a:pPr>
            <a:endParaRPr lang="zh-CN" altLang="en-US" sz="2000" b="1" dirty="0" smtClean="0"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000" b="1" dirty="0" smtClean="0">
                <a:latin typeface="+mn-ea"/>
              </a:rPr>
              <a:t>    </a:t>
            </a:r>
            <a:r>
              <a:rPr lang="en-US" altLang="zh-CN" sz="2000" b="1" dirty="0" smtClean="0">
                <a:latin typeface="+mn-ea"/>
              </a:rPr>
              <a:t>DJZ</a:t>
            </a:r>
            <a:r>
              <a:rPr lang="en-US" altLang="zh-CN" sz="2000" b="1" baseline="-25000" dirty="0" smtClean="0">
                <a:latin typeface="+mn-ea"/>
              </a:rPr>
              <a:t>220</a:t>
            </a:r>
            <a:r>
              <a:rPr lang="en-US" altLang="zh-CN" sz="2000" b="1" dirty="0" smtClean="0">
                <a:latin typeface="+mn-ea"/>
              </a:rPr>
              <a:t>—RD</a:t>
            </a:r>
            <a:r>
              <a:rPr lang="en-US" altLang="zh-CN" sz="2000" b="1" baseline="-25000" dirty="0" smtClean="0">
                <a:latin typeface="+mn-ea"/>
              </a:rPr>
              <a:t>4</a:t>
            </a:r>
            <a:r>
              <a:rPr lang="en-US" altLang="zh-CN" sz="2000" b="1" dirty="0" smtClean="0">
                <a:latin typeface="+mn-ea"/>
              </a:rPr>
              <a:t>-FBJ</a:t>
            </a:r>
            <a:r>
              <a:rPr lang="en-US" altLang="zh-CN" sz="2000" b="1" baseline="-25000" dirty="0" smtClean="0">
                <a:latin typeface="+mn-ea"/>
              </a:rPr>
              <a:t>1-4</a:t>
            </a:r>
            <a:r>
              <a:rPr lang="en-US" altLang="zh-CN" sz="2000" b="1" dirty="0" smtClean="0">
                <a:latin typeface="+mn-ea"/>
              </a:rPr>
              <a:t>-2DQJ</a:t>
            </a:r>
            <a:r>
              <a:rPr lang="en-US" altLang="zh-CN" sz="2000" b="1" baseline="-25000" dirty="0" smtClean="0">
                <a:latin typeface="+mn-ea"/>
              </a:rPr>
              <a:t>l33-131</a:t>
            </a:r>
            <a:r>
              <a:rPr lang="en-US" altLang="zh-CN" sz="2000" b="1" dirty="0" smtClean="0">
                <a:latin typeface="+mn-ea"/>
              </a:rPr>
              <a:t>-lDQJ</a:t>
            </a:r>
            <a:r>
              <a:rPr lang="en-US" altLang="zh-CN" sz="2000" b="1" baseline="-25000" dirty="0" smtClean="0">
                <a:latin typeface="+mn-ea"/>
              </a:rPr>
              <a:t>l3-11</a:t>
            </a:r>
            <a:r>
              <a:rPr lang="en-US" altLang="zh-CN" sz="2000" b="1" dirty="0" smtClean="0">
                <a:latin typeface="+mn-ea"/>
              </a:rPr>
              <a:t>-2DQJ</a:t>
            </a:r>
            <a:r>
              <a:rPr lang="en-US" altLang="zh-CN" sz="2000" b="1" baseline="-25000" dirty="0" smtClean="0">
                <a:latin typeface="+mn-ea"/>
              </a:rPr>
              <a:t>111-113</a:t>
            </a:r>
            <a:r>
              <a:rPr lang="en-US" altLang="zh-CN" sz="2000" b="1" dirty="0" smtClean="0">
                <a:latin typeface="+mn-ea"/>
              </a:rPr>
              <a:t>-</a:t>
            </a:r>
            <a:r>
              <a:rPr lang="zh-CN" altLang="en-US" sz="2000" b="1" dirty="0" smtClean="0">
                <a:latin typeface="+mn-ea"/>
              </a:rPr>
              <a:t>自动开闭器</a:t>
            </a:r>
            <a:r>
              <a:rPr lang="en-US" altLang="zh-CN" sz="2000" b="1" dirty="0" smtClean="0">
                <a:latin typeface="+mn-ea"/>
              </a:rPr>
              <a:t>11-</a:t>
            </a:r>
            <a:r>
              <a:rPr lang="zh-CN" altLang="en-US" sz="2000" b="1" dirty="0" smtClean="0">
                <a:latin typeface="+mn-ea"/>
              </a:rPr>
              <a:t>自动开闭器</a:t>
            </a:r>
            <a:r>
              <a:rPr lang="en-US" altLang="zh-CN" sz="2000" b="1" dirty="0" smtClean="0">
                <a:latin typeface="+mn-ea"/>
              </a:rPr>
              <a:t>2l-22-</a:t>
            </a:r>
            <a:r>
              <a:rPr lang="zh-CN" altLang="en-US" sz="2000" b="1" dirty="0" smtClean="0">
                <a:latin typeface="+mn-ea"/>
              </a:rPr>
              <a:t>二极管</a:t>
            </a:r>
            <a:r>
              <a:rPr lang="en-US" altLang="zh-CN" sz="2000" b="1" dirty="0" smtClean="0">
                <a:latin typeface="+mn-ea"/>
              </a:rPr>
              <a:t>08—07-</a:t>
            </a:r>
            <a:r>
              <a:rPr lang="zh-CN" altLang="en-US" sz="2000" b="1" dirty="0" smtClean="0">
                <a:latin typeface="+mn-ea"/>
              </a:rPr>
              <a:t>自动开闭器</a:t>
            </a:r>
            <a:r>
              <a:rPr lang="en-US" altLang="zh-CN" sz="2000" b="1" dirty="0" smtClean="0">
                <a:latin typeface="+mn-ea"/>
              </a:rPr>
              <a:t>32-</a:t>
            </a:r>
            <a:r>
              <a:rPr lang="zh-CN" altLang="en-US" sz="2000" b="1" dirty="0" smtClean="0">
                <a:latin typeface="+mn-ea"/>
              </a:rPr>
              <a:t>自动开闭器</a:t>
            </a:r>
            <a:r>
              <a:rPr lang="en-US" altLang="zh-CN" sz="2000" b="1" dirty="0" smtClean="0">
                <a:latin typeface="+mn-ea"/>
              </a:rPr>
              <a:t>23-24-</a:t>
            </a:r>
            <a:r>
              <a:rPr lang="zh-CN" altLang="en-US" sz="2000" b="1" dirty="0" smtClean="0">
                <a:latin typeface="+mn-ea"/>
              </a:rPr>
              <a:t>移位接触器</a:t>
            </a:r>
            <a:r>
              <a:rPr lang="en-US" altLang="zh-CN" sz="2000" b="1" dirty="0" smtClean="0">
                <a:latin typeface="+mn-ea"/>
              </a:rPr>
              <a:t>01-02-</a:t>
            </a:r>
            <a:r>
              <a:rPr lang="zh-CN" altLang="en-US" sz="2000" b="1" dirty="0" smtClean="0">
                <a:latin typeface="+mn-ea"/>
              </a:rPr>
              <a:t>自动开闭器</a:t>
            </a:r>
            <a:r>
              <a:rPr lang="en-US" altLang="zh-CN" sz="2000" b="1" dirty="0" smtClean="0">
                <a:latin typeface="+mn-ea"/>
              </a:rPr>
              <a:t>43-44-</a:t>
            </a:r>
            <a:r>
              <a:rPr lang="zh-CN" altLang="en-US" sz="2000" b="1" dirty="0" smtClean="0">
                <a:latin typeface="+mn-ea"/>
              </a:rPr>
              <a:t>电阻</a:t>
            </a:r>
            <a:r>
              <a:rPr lang="en-US" altLang="zh-CN" sz="2000" b="1" dirty="0" smtClean="0">
                <a:latin typeface="+mn-ea"/>
              </a:rPr>
              <a:t>R—BB—DJF</a:t>
            </a:r>
            <a:r>
              <a:rPr lang="en-US" altLang="zh-CN" sz="2000" b="1" baseline="-25000" dirty="0" smtClean="0">
                <a:latin typeface="+mn-ea"/>
              </a:rPr>
              <a:t>220</a:t>
            </a:r>
            <a:endParaRPr lang="en-US" altLang="zh-CN" sz="2000" b="1" baseline="-25000" dirty="0" smtClean="0">
              <a:latin typeface="+mn-ea"/>
            </a:endParaRPr>
          </a:p>
          <a:p>
            <a:pPr>
              <a:lnSpc>
                <a:spcPct val="120000"/>
              </a:lnSpc>
            </a:pPr>
            <a:endParaRPr lang="en-US" altLang="zh-CN" sz="2000" b="1" dirty="0">
              <a:latin typeface="+mn-ea"/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0" y="1171558"/>
            <a:ext cx="214314" cy="35719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燕尾形 11"/>
          <p:cNvSpPr/>
          <p:nvPr/>
        </p:nvSpPr>
        <p:spPr>
          <a:xfrm>
            <a:off x="214313" y="1171558"/>
            <a:ext cx="214314" cy="35719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/>
      <p:bldP spid="11" grpId="0" animBg="1"/>
      <p:bldP spid="12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334260" y="1314434"/>
            <a:ext cx="9215502" cy="1200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rgbClr val="333399"/>
                </a:solidFill>
                <a:latin typeface="+mj-ea"/>
                <a:ea typeface="+mj-ea"/>
                <a:cs typeface="Times New Roman" panose="02020603050405020304" pitchFamily="18" charset="0"/>
              </a:rPr>
              <a:t>     </a:t>
            </a:r>
            <a:r>
              <a:rPr lang="zh-CN" altLang="en-US" sz="2400" b="1" dirty="0">
                <a:solidFill>
                  <a:srgbClr val="333399"/>
                </a:solidFill>
                <a:latin typeface="+mj-ea"/>
                <a:ea typeface="+mj-ea"/>
                <a:cs typeface="Times New Roman" panose="02020603050405020304" pitchFamily="18" charset="0"/>
              </a:rPr>
              <a:t>道岔转换完毕，室内设备采集道岔</a:t>
            </a:r>
            <a:r>
              <a:rPr lang="en-US" altLang="zh-CN" sz="2400" b="1" dirty="0">
                <a:solidFill>
                  <a:srgbClr val="333399"/>
                </a:solidFill>
                <a:latin typeface="+mj-ea"/>
                <a:ea typeface="+mj-ea"/>
                <a:cs typeface="Times New Roman" panose="02020603050405020304" pitchFamily="18" charset="0"/>
              </a:rPr>
              <a:t>DBJ</a:t>
            </a:r>
            <a:r>
              <a:rPr lang="zh-CN" altLang="en-US" sz="2400" b="1" dirty="0">
                <a:solidFill>
                  <a:srgbClr val="333399"/>
                </a:solidFill>
                <a:latin typeface="+mj-ea"/>
                <a:ea typeface="+mj-ea"/>
                <a:cs typeface="Times New Roman" panose="02020603050405020304" pitchFamily="18" charset="0"/>
              </a:rPr>
              <a:t>、</a:t>
            </a:r>
            <a:r>
              <a:rPr lang="en-US" altLang="zh-CN" sz="2400" b="1" dirty="0">
                <a:solidFill>
                  <a:srgbClr val="333399"/>
                </a:solidFill>
                <a:latin typeface="+mj-ea"/>
                <a:ea typeface="+mj-ea"/>
                <a:cs typeface="Times New Roman" panose="02020603050405020304" pitchFamily="18" charset="0"/>
              </a:rPr>
              <a:t>FBJ</a:t>
            </a:r>
            <a:r>
              <a:rPr lang="zh-CN" altLang="en-US" sz="2400" b="1" dirty="0">
                <a:solidFill>
                  <a:srgbClr val="333399"/>
                </a:solidFill>
                <a:latin typeface="+mj-ea"/>
                <a:ea typeface="+mj-ea"/>
                <a:cs typeface="Times New Roman" panose="02020603050405020304" pitchFamily="18" charset="0"/>
              </a:rPr>
              <a:t>状态，将道岔实际位置反映到控制台或显示器，以便操作人员对信号设备进行监督和控制。</a:t>
            </a:r>
            <a:endParaRPr lang="zh-CN" altLang="en-US" sz="2400" b="1" dirty="0">
              <a:solidFill>
                <a:srgbClr val="333399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3" name="Picture 1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4260" y="2743194"/>
            <a:ext cx="9167877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977070" y="314302"/>
            <a:ext cx="4228276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2.4.3  ZD6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型电动转辙机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7070" y="314302"/>
            <a:ext cx="5114737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2.4.4  ZD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（</a:t>
            </a:r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J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）</a:t>
            </a:r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9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型电动转辙机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620012" y="4600582"/>
            <a:ext cx="8194041" cy="2386004"/>
          </a:xfrm>
          <a:prstGeom prst="rect">
            <a:avLst/>
          </a:prstGeom>
          <a:noFill/>
          <a:ln w="9525">
            <a:solidFill>
              <a:srgbClr val="FF00FF"/>
            </a:solidFill>
            <a:miter lim="800000"/>
            <a:headEnd/>
            <a:tailEnd/>
          </a:ln>
          <a:effectLst/>
        </p:spPr>
      </p:pic>
      <p:sp>
        <p:nvSpPr>
          <p:cNvPr id="50179" name="Rectangle 3"/>
          <p:cNvSpPr>
            <a:spLocks noChangeArrowheads="1"/>
          </p:cNvSpPr>
          <p:nvPr/>
        </p:nvSpPr>
        <p:spPr bwMode="auto">
          <a:xfrm>
            <a:off x="1548574" y="1600186"/>
            <a:ext cx="8429684" cy="30469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国内自行研制，完全国产化，具有独立的知识产权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30480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具有性能优、效率高、转换力大等特点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30480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寿命可达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100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万次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30480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系列完全可以适应我国各种提速道岔多机牵引的要求。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477004" y="1100120"/>
            <a:ext cx="828675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dirty="0" smtClean="0">
                <a:solidFill>
                  <a:srgbClr val="339966"/>
                </a:solidFill>
                <a:latin typeface="+mn-ea"/>
                <a:cs typeface="fangsong_gb2312"/>
              </a:rPr>
              <a:t>1</a:t>
            </a:r>
            <a:r>
              <a:rPr lang="zh-CN" altLang="en-US" sz="2400" b="1" dirty="0" smtClean="0">
                <a:solidFill>
                  <a:srgbClr val="339966"/>
                </a:solidFill>
                <a:latin typeface="+mn-ea"/>
                <a:cs typeface="fangsong_gb2312"/>
              </a:rPr>
              <a:t>、</a:t>
            </a:r>
            <a:r>
              <a:rPr lang="en-US" altLang="zh-CN" sz="2400" b="1" dirty="0" smtClean="0">
                <a:solidFill>
                  <a:srgbClr val="339966"/>
                </a:solidFill>
                <a:latin typeface="+mn-ea"/>
                <a:sym typeface="Arial" panose="020B0604020202020204" pitchFamily="34" charset="0"/>
              </a:rPr>
              <a:t> ZD</a:t>
            </a:r>
            <a:r>
              <a:rPr lang="zh-CN" altLang="en-US" sz="2400" b="1" dirty="0" smtClean="0">
                <a:solidFill>
                  <a:srgbClr val="339966"/>
                </a:solidFill>
                <a:latin typeface="+mn-ea"/>
                <a:sym typeface="Arial" panose="020B0604020202020204" pitchFamily="34" charset="0"/>
              </a:rPr>
              <a:t>（</a:t>
            </a:r>
            <a:r>
              <a:rPr lang="en-US" altLang="zh-CN" sz="2400" b="1" dirty="0" smtClean="0">
                <a:solidFill>
                  <a:srgbClr val="339966"/>
                </a:solidFill>
                <a:latin typeface="+mn-ea"/>
                <a:sym typeface="Arial" panose="020B0604020202020204" pitchFamily="34" charset="0"/>
              </a:rPr>
              <a:t>J</a:t>
            </a:r>
            <a:r>
              <a:rPr lang="zh-CN" altLang="en-US" sz="2400" b="1" dirty="0" smtClean="0">
                <a:solidFill>
                  <a:srgbClr val="339966"/>
                </a:solidFill>
                <a:latin typeface="+mn-ea"/>
                <a:sym typeface="Arial" panose="020B0604020202020204" pitchFamily="34" charset="0"/>
              </a:rPr>
              <a:t>）</a:t>
            </a:r>
            <a:r>
              <a:rPr lang="en-US" altLang="zh-CN" sz="2400" b="1" dirty="0" smtClean="0">
                <a:solidFill>
                  <a:srgbClr val="339966"/>
                </a:solidFill>
                <a:latin typeface="+mn-ea"/>
                <a:sym typeface="Arial" panose="020B0604020202020204" pitchFamily="34" charset="0"/>
              </a:rPr>
              <a:t>9</a:t>
            </a:r>
            <a:r>
              <a:rPr lang="zh-CN" altLang="en-US" sz="2400" b="1" dirty="0" smtClean="0">
                <a:solidFill>
                  <a:srgbClr val="339966"/>
                </a:solidFill>
                <a:latin typeface="+mn-ea"/>
                <a:sym typeface="Arial" panose="020B0604020202020204" pitchFamily="34" charset="0"/>
              </a:rPr>
              <a:t>型转辙机特点</a:t>
            </a:r>
            <a:endParaRPr lang="zh-CN" altLang="en-US" sz="2400" b="1" dirty="0">
              <a:solidFill>
                <a:srgbClr val="339966"/>
              </a:solidFill>
              <a:latin typeface="+mn-ea"/>
              <a:cs typeface="fangsong_gb2312"/>
            </a:endParaRPr>
          </a:p>
        </p:txBody>
      </p:sp>
      <p:sp>
        <p:nvSpPr>
          <p:cNvPr id="7" name="燕尾形 6"/>
          <p:cNvSpPr/>
          <p:nvPr/>
        </p:nvSpPr>
        <p:spPr>
          <a:xfrm>
            <a:off x="0" y="1242996"/>
            <a:ext cx="214314" cy="35719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燕尾形 7"/>
          <p:cNvSpPr/>
          <p:nvPr/>
        </p:nvSpPr>
        <p:spPr>
          <a:xfrm>
            <a:off x="214313" y="1242996"/>
            <a:ext cx="214314" cy="35719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7070" y="314302"/>
            <a:ext cx="5114737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2.4.4  ZD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（</a:t>
            </a:r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J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）</a:t>
            </a:r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9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型电动转辙机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619880" y="1314434"/>
            <a:ext cx="828675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 dirty="0" smtClean="0">
                <a:solidFill>
                  <a:srgbClr val="339966"/>
                </a:solidFill>
                <a:latin typeface="+mn-ea"/>
                <a:cs typeface="fangsong_gb2312"/>
              </a:rPr>
              <a:t>适用范围</a:t>
            </a:r>
            <a:endParaRPr lang="zh-CN" altLang="en-US" sz="2400" b="1" dirty="0">
              <a:solidFill>
                <a:srgbClr val="339966"/>
              </a:solidFill>
              <a:latin typeface="+mn-ea"/>
              <a:cs typeface="fangsong_gb231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62822" y="2028814"/>
            <a:ext cx="8844797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/>
              <a:t>ZD</a:t>
            </a:r>
            <a:r>
              <a:rPr lang="zh-CN" altLang="en-US" b="1" dirty="0" smtClean="0"/>
              <a:t>（</a:t>
            </a:r>
            <a:r>
              <a:rPr lang="en-US" b="1" dirty="0" smtClean="0"/>
              <a:t>J</a:t>
            </a:r>
            <a:r>
              <a:rPr lang="zh-CN" altLang="en-US" b="1" dirty="0" smtClean="0"/>
              <a:t>）</a:t>
            </a:r>
            <a:r>
              <a:rPr lang="en-US" b="1" dirty="0" smtClean="0"/>
              <a:t>9</a:t>
            </a:r>
            <a:r>
              <a:rPr lang="zh-CN" altLang="en-US" b="1" dirty="0" smtClean="0"/>
              <a:t>系列转辙机适应于</a:t>
            </a:r>
            <a:r>
              <a:rPr lang="zh-CN" altLang="en-US" b="1" dirty="0" smtClean="0">
                <a:solidFill>
                  <a:srgbClr val="FF00FF"/>
                </a:solidFill>
              </a:rPr>
              <a:t>单点</a:t>
            </a:r>
            <a:r>
              <a:rPr lang="zh-CN" altLang="en-US" b="1" dirty="0" smtClean="0"/>
              <a:t>及</a:t>
            </a:r>
            <a:r>
              <a:rPr lang="zh-CN" altLang="en-US" b="1" dirty="0" smtClean="0">
                <a:solidFill>
                  <a:srgbClr val="FF00FF"/>
                </a:solidFill>
              </a:rPr>
              <a:t>多点牵引</a:t>
            </a:r>
            <a:r>
              <a:rPr lang="zh-CN" altLang="en-US" b="1" dirty="0" smtClean="0"/>
              <a:t>的各种类型道岔。</a:t>
            </a:r>
            <a:endParaRPr lang="zh-CN" altLang="en-US" b="1" dirty="0"/>
          </a:p>
        </p:txBody>
      </p:sp>
      <p:pic>
        <p:nvPicPr>
          <p:cNvPr id="96258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88874" y="2814632"/>
            <a:ext cx="5244795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8" descr="SL37014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3482" y="2814632"/>
            <a:ext cx="5229209" cy="3922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7070" y="314302"/>
            <a:ext cx="5114737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2.4.4  ZD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（</a:t>
            </a:r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J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）</a:t>
            </a:r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9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型电动转辙机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97301" name="Rectangle 21"/>
          <p:cNvSpPr>
            <a:spLocks noChangeArrowheads="1"/>
          </p:cNvSpPr>
          <p:nvPr/>
        </p:nvSpPr>
        <p:spPr bwMode="auto">
          <a:xfrm>
            <a:off x="0" y="0"/>
            <a:ext cx="12241213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pSp>
        <p:nvGrpSpPr>
          <p:cNvPr id="97281" name="Group 1"/>
          <p:cNvGrpSpPr/>
          <p:nvPr/>
        </p:nvGrpSpPr>
        <p:grpSpPr bwMode="auto">
          <a:xfrm>
            <a:off x="2620144" y="1885938"/>
            <a:ext cx="7929618" cy="4553399"/>
            <a:chOff x="1980" y="1430"/>
            <a:chExt cx="7999" cy="4680"/>
          </a:xfrm>
        </p:grpSpPr>
        <p:pic>
          <p:nvPicPr>
            <p:cNvPr id="97300" name="Picture 20" descr="figure40_1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980" y="1430"/>
              <a:ext cx="7999" cy="4680"/>
            </a:xfrm>
            <a:prstGeom prst="rect">
              <a:avLst/>
            </a:prstGeom>
            <a:noFill/>
          </p:spPr>
        </p:pic>
        <p:sp>
          <p:nvSpPr>
            <p:cNvPr id="97299" name="Text Box 19"/>
            <p:cNvSpPr txBox="1">
              <a:spLocks noChangeArrowheads="1"/>
            </p:cNvSpPr>
            <p:nvPr/>
          </p:nvSpPr>
          <p:spPr bwMode="auto">
            <a:xfrm>
              <a:off x="4414" y="1673"/>
              <a:ext cx="1379" cy="344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</a:ln>
            <a:effectLst/>
          </p:spPr>
          <p:txBody>
            <a:bodyPr vert="horz" wrap="square" lIns="79553" tIns="39776" rIns="79553" bIns="39776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6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自动开闭器</a:t>
              </a:r>
              <a:endParaRPr kumimoji="0" lang="zh-CN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97298" name="Freeform 18"/>
            <p:cNvSpPr/>
            <p:nvPr/>
          </p:nvSpPr>
          <p:spPr bwMode="auto">
            <a:xfrm flipH="1" flipV="1">
              <a:off x="5256" y="2017"/>
              <a:ext cx="46" cy="1372"/>
            </a:xfrm>
            <a:custGeom>
              <a:avLst/>
              <a:gdLst/>
              <a:ahLst/>
              <a:cxnLst>
                <a:cxn ang="0">
                  <a:pos x="795" y="2115"/>
                </a:cxn>
                <a:cxn ang="0">
                  <a:pos x="0" y="0"/>
                </a:cxn>
              </a:cxnLst>
              <a:rect l="0" t="0" r="r" b="b"/>
              <a:pathLst>
                <a:path w="795" h="2115">
                  <a:moveTo>
                    <a:pt x="795" y="2115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round/>
              <a:tailEnd type="triangl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/>
            </a:p>
          </p:txBody>
        </p:sp>
        <p:sp>
          <p:nvSpPr>
            <p:cNvPr id="97297" name="Text Box 17"/>
            <p:cNvSpPr txBox="1">
              <a:spLocks noChangeArrowheads="1"/>
            </p:cNvSpPr>
            <p:nvPr/>
          </p:nvSpPr>
          <p:spPr bwMode="auto">
            <a:xfrm>
              <a:off x="6735" y="5710"/>
              <a:ext cx="1559" cy="346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</a:ln>
            <a:effectLst/>
          </p:spPr>
          <p:txBody>
            <a:bodyPr vert="horz" wrap="square" lIns="79553" tIns="39776" rIns="79553" bIns="39776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6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摩擦联接器</a:t>
              </a:r>
              <a:endParaRPr kumimoji="0" lang="zh-CN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97296" name="Freeform 16"/>
            <p:cNvSpPr/>
            <p:nvPr/>
          </p:nvSpPr>
          <p:spPr bwMode="auto">
            <a:xfrm>
              <a:off x="7169" y="4514"/>
              <a:ext cx="878" cy="1196"/>
            </a:xfrm>
            <a:custGeom>
              <a:avLst/>
              <a:gdLst/>
              <a:ahLst/>
              <a:cxnLst>
                <a:cxn ang="0">
                  <a:pos x="562" y="1679"/>
                </a:cxn>
                <a:cxn ang="0">
                  <a:pos x="0" y="0"/>
                </a:cxn>
              </a:cxnLst>
              <a:rect l="0" t="0" r="r" b="b"/>
              <a:pathLst>
                <a:path w="562" h="1679">
                  <a:moveTo>
                    <a:pt x="562" y="1679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round/>
              <a:tailEnd type="triangl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/>
            </a:p>
          </p:txBody>
        </p:sp>
        <p:sp>
          <p:nvSpPr>
            <p:cNvPr id="97295" name="Text Box 15"/>
            <p:cNvSpPr txBox="1">
              <a:spLocks noChangeArrowheads="1"/>
            </p:cNvSpPr>
            <p:nvPr/>
          </p:nvSpPr>
          <p:spPr bwMode="auto">
            <a:xfrm>
              <a:off x="4950" y="5710"/>
              <a:ext cx="1522" cy="346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</a:ln>
            <a:effectLst/>
          </p:spPr>
          <p:txBody>
            <a:bodyPr vert="horz" wrap="square" lIns="79553" tIns="39776" rIns="79553" bIns="39776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6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电机减速器</a:t>
              </a:r>
              <a:endParaRPr kumimoji="0" lang="zh-CN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97294" name="Freeform 14"/>
            <p:cNvSpPr/>
            <p:nvPr/>
          </p:nvSpPr>
          <p:spPr bwMode="auto">
            <a:xfrm flipH="1" flipV="1">
              <a:off x="3710" y="2017"/>
              <a:ext cx="440" cy="1216"/>
            </a:xfrm>
            <a:custGeom>
              <a:avLst/>
              <a:gdLst/>
              <a:ahLst/>
              <a:cxnLst>
                <a:cxn ang="0">
                  <a:pos x="795" y="2115"/>
                </a:cxn>
                <a:cxn ang="0">
                  <a:pos x="0" y="0"/>
                </a:cxn>
              </a:cxnLst>
              <a:rect l="0" t="0" r="r" b="b"/>
              <a:pathLst>
                <a:path w="795" h="2115">
                  <a:moveTo>
                    <a:pt x="795" y="2115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round/>
              <a:tailEnd type="triangl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/>
            </a:p>
          </p:txBody>
        </p:sp>
        <p:sp>
          <p:nvSpPr>
            <p:cNvPr id="97293" name="Freeform 13"/>
            <p:cNvSpPr/>
            <p:nvPr/>
          </p:nvSpPr>
          <p:spPr bwMode="auto">
            <a:xfrm flipH="1">
              <a:off x="5799" y="4341"/>
              <a:ext cx="297" cy="1369"/>
            </a:xfrm>
            <a:custGeom>
              <a:avLst/>
              <a:gdLst/>
              <a:ahLst/>
              <a:cxnLst>
                <a:cxn ang="0">
                  <a:pos x="795" y="2115"/>
                </a:cxn>
                <a:cxn ang="0">
                  <a:pos x="0" y="0"/>
                </a:cxn>
              </a:cxnLst>
              <a:rect l="0" t="0" r="r" b="b"/>
              <a:pathLst>
                <a:path w="795" h="2115">
                  <a:moveTo>
                    <a:pt x="795" y="2115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round/>
              <a:tailEnd type="triangl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/>
            </a:p>
          </p:txBody>
        </p:sp>
        <p:sp>
          <p:nvSpPr>
            <p:cNvPr id="97292" name="Freeform 12"/>
            <p:cNvSpPr/>
            <p:nvPr/>
          </p:nvSpPr>
          <p:spPr bwMode="auto">
            <a:xfrm flipH="1" flipV="1">
              <a:off x="3061" y="2752"/>
              <a:ext cx="652" cy="1105"/>
            </a:xfrm>
            <a:custGeom>
              <a:avLst/>
              <a:gdLst/>
              <a:ahLst/>
              <a:cxnLst>
                <a:cxn ang="0">
                  <a:pos x="795" y="2115"/>
                </a:cxn>
                <a:cxn ang="0">
                  <a:pos x="0" y="0"/>
                </a:cxn>
              </a:cxnLst>
              <a:rect l="0" t="0" r="r" b="b"/>
              <a:pathLst>
                <a:path w="795" h="2115">
                  <a:moveTo>
                    <a:pt x="795" y="2115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round/>
              <a:tailEnd type="triangl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/>
            </a:p>
          </p:txBody>
        </p:sp>
        <p:sp>
          <p:nvSpPr>
            <p:cNvPr id="97291" name="Freeform 11"/>
            <p:cNvSpPr/>
            <p:nvPr/>
          </p:nvSpPr>
          <p:spPr bwMode="auto">
            <a:xfrm flipH="1">
              <a:off x="4309" y="4312"/>
              <a:ext cx="1024" cy="1417"/>
            </a:xfrm>
            <a:custGeom>
              <a:avLst/>
              <a:gdLst/>
              <a:ahLst/>
              <a:cxnLst>
                <a:cxn ang="0">
                  <a:pos x="795" y="2115"/>
                </a:cxn>
                <a:cxn ang="0">
                  <a:pos x="0" y="0"/>
                </a:cxn>
              </a:cxnLst>
              <a:rect l="0" t="0" r="r" b="b"/>
              <a:pathLst>
                <a:path w="795" h="2115">
                  <a:moveTo>
                    <a:pt x="795" y="2115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round/>
              <a:tailEnd type="triangl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/>
            </a:p>
          </p:txBody>
        </p:sp>
        <p:sp>
          <p:nvSpPr>
            <p:cNvPr id="97290" name="Freeform 10"/>
            <p:cNvSpPr/>
            <p:nvPr/>
          </p:nvSpPr>
          <p:spPr bwMode="auto">
            <a:xfrm flipH="1">
              <a:off x="3906" y="4637"/>
              <a:ext cx="1065" cy="234"/>
            </a:xfrm>
            <a:custGeom>
              <a:avLst/>
              <a:gdLst/>
              <a:ahLst/>
              <a:cxnLst>
                <a:cxn ang="0">
                  <a:pos x="795" y="2115"/>
                </a:cxn>
                <a:cxn ang="0">
                  <a:pos x="0" y="0"/>
                </a:cxn>
              </a:cxnLst>
              <a:rect l="0" t="0" r="r" b="b"/>
              <a:pathLst>
                <a:path w="795" h="2115">
                  <a:moveTo>
                    <a:pt x="795" y="2115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round/>
              <a:tailEnd type="triangl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/>
            </a:p>
          </p:txBody>
        </p:sp>
        <p:sp>
          <p:nvSpPr>
            <p:cNvPr id="97289" name="Freeform 9"/>
            <p:cNvSpPr/>
            <p:nvPr/>
          </p:nvSpPr>
          <p:spPr bwMode="auto">
            <a:xfrm flipV="1">
              <a:off x="5989" y="2531"/>
              <a:ext cx="2260" cy="1166"/>
            </a:xfrm>
            <a:custGeom>
              <a:avLst/>
              <a:gdLst/>
              <a:ahLst/>
              <a:cxnLst>
                <a:cxn ang="0">
                  <a:pos x="795" y="2115"/>
                </a:cxn>
                <a:cxn ang="0">
                  <a:pos x="0" y="0"/>
                </a:cxn>
              </a:cxnLst>
              <a:rect l="0" t="0" r="r" b="b"/>
              <a:pathLst>
                <a:path w="795" h="2115">
                  <a:moveTo>
                    <a:pt x="795" y="2115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round/>
              <a:tailEnd type="triangl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/>
            </a:p>
          </p:txBody>
        </p:sp>
        <p:sp>
          <p:nvSpPr>
            <p:cNvPr id="97288" name="Text Box 8"/>
            <p:cNvSpPr txBox="1">
              <a:spLocks noChangeArrowheads="1"/>
            </p:cNvSpPr>
            <p:nvPr/>
          </p:nvSpPr>
          <p:spPr bwMode="auto">
            <a:xfrm>
              <a:off x="3060" y="5710"/>
              <a:ext cx="1477" cy="346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</a:ln>
            <a:effectLst/>
          </p:spPr>
          <p:txBody>
            <a:bodyPr vert="horz" wrap="square" lIns="79553" tIns="39776" rIns="79553" bIns="39776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6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滚珠丝杠副</a:t>
              </a:r>
              <a:endParaRPr kumimoji="0" lang="zh-CN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97287" name="Text Box 7"/>
            <p:cNvSpPr txBox="1">
              <a:spLocks noChangeArrowheads="1"/>
            </p:cNvSpPr>
            <p:nvPr/>
          </p:nvSpPr>
          <p:spPr bwMode="auto">
            <a:xfrm>
              <a:off x="3181" y="4871"/>
              <a:ext cx="745" cy="377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</a:ln>
            <a:effectLst/>
          </p:spPr>
          <p:txBody>
            <a:bodyPr vert="horz" wrap="square" lIns="79553" tIns="39776" rIns="79553" bIns="39776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6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底壳</a:t>
              </a:r>
              <a:endParaRPr kumimoji="0" lang="zh-CN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97286" name="Text Box 6"/>
            <p:cNvSpPr txBox="1">
              <a:spLocks noChangeArrowheads="1"/>
            </p:cNvSpPr>
            <p:nvPr/>
          </p:nvSpPr>
          <p:spPr bwMode="auto">
            <a:xfrm>
              <a:off x="1980" y="1673"/>
              <a:ext cx="2195" cy="344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</a:ln>
            <a:effectLst/>
          </p:spPr>
          <p:txBody>
            <a:bodyPr vert="horz" wrap="square" lIns="79553" tIns="39776" rIns="79553" bIns="39776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6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左、右锁闭</a:t>
              </a:r>
              <a:r>
                <a:rPr kumimoji="0" lang="en-US" altLang="zh-CN" sz="16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kumimoji="0" lang="zh-CN" altLang="en-US" sz="16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表示</a:t>
              </a:r>
              <a:r>
                <a:rPr kumimoji="0" lang="en-US" altLang="zh-CN" sz="16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r>
                <a:rPr kumimoji="0" lang="zh-CN" altLang="en-US" sz="16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杆</a:t>
              </a:r>
              <a:endParaRPr kumimoji="0" lang="zh-CN" altLang="en-US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97285" name="Text Box 5"/>
            <p:cNvSpPr txBox="1">
              <a:spLocks noChangeArrowheads="1"/>
            </p:cNvSpPr>
            <p:nvPr/>
          </p:nvSpPr>
          <p:spPr bwMode="auto">
            <a:xfrm>
              <a:off x="2640" y="2376"/>
              <a:ext cx="781" cy="376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</a:ln>
            <a:effectLst/>
          </p:spPr>
          <p:txBody>
            <a:bodyPr vert="horz" wrap="square" lIns="79553" tIns="39776" rIns="79553" bIns="39776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6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动作杆</a:t>
              </a:r>
              <a:endParaRPr kumimoji="0" lang="zh-CN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97284" name="Text Box 4"/>
            <p:cNvSpPr txBox="1">
              <a:spLocks noChangeArrowheads="1"/>
            </p:cNvSpPr>
            <p:nvPr/>
          </p:nvSpPr>
          <p:spPr bwMode="auto">
            <a:xfrm>
              <a:off x="8100" y="2141"/>
              <a:ext cx="798" cy="390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</a:ln>
            <a:effectLst/>
          </p:spPr>
          <p:txBody>
            <a:bodyPr vert="horz" wrap="square" lIns="79553" tIns="39776" rIns="79553" bIns="39776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6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挤脱器</a:t>
              </a:r>
              <a:endParaRPr kumimoji="0" lang="zh-CN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97283" name="Freeform 3"/>
            <p:cNvSpPr/>
            <p:nvPr/>
          </p:nvSpPr>
          <p:spPr bwMode="auto">
            <a:xfrm flipV="1">
              <a:off x="6094" y="2017"/>
              <a:ext cx="642" cy="1024"/>
            </a:xfrm>
            <a:custGeom>
              <a:avLst/>
              <a:gdLst/>
              <a:ahLst/>
              <a:cxnLst>
                <a:cxn ang="0">
                  <a:pos x="795" y="2115"/>
                </a:cxn>
                <a:cxn ang="0">
                  <a:pos x="0" y="0"/>
                </a:cxn>
              </a:cxnLst>
              <a:rect l="0" t="0" r="r" b="b"/>
              <a:pathLst>
                <a:path w="795" h="2115">
                  <a:moveTo>
                    <a:pt x="795" y="2115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round/>
              <a:tailEnd type="triangl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/>
            </a:p>
          </p:txBody>
        </p:sp>
        <p:sp>
          <p:nvSpPr>
            <p:cNvPr id="97282" name="Text Box 2"/>
            <p:cNvSpPr txBox="1">
              <a:spLocks noChangeArrowheads="1"/>
            </p:cNvSpPr>
            <p:nvPr/>
          </p:nvSpPr>
          <p:spPr bwMode="auto">
            <a:xfrm>
              <a:off x="6315" y="1686"/>
              <a:ext cx="1324" cy="331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</a:ln>
            <a:effectLst/>
          </p:spPr>
          <p:txBody>
            <a:bodyPr vert="horz" wrap="square" lIns="79553" tIns="39776" rIns="79553" bIns="39776" numCol="1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sz="16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接线端子</a:t>
              </a:r>
              <a:endParaRPr kumimoji="0" lang="zh-CN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477004" y="1171558"/>
            <a:ext cx="828675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dirty="0" smtClean="0">
                <a:solidFill>
                  <a:srgbClr val="339966"/>
                </a:solidFill>
                <a:latin typeface="+mn-ea"/>
                <a:cs typeface="fangsong_gb2312"/>
              </a:rPr>
              <a:t>2</a:t>
            </a:r>
            <a:r>
              <a:rPr lang="zh-CN" altLang="en-US" sz="2400" b="1" dirty="0" smtClean="0">
                <a:solidFill>
                  <a:srgbClr val="339966"/>
                </a:solidFill>
                <a:latin typeface="+mn-ea"/>
                <a:cs typeface="fangsong_gb2312"/>
              </a:rPr>
              <a:t>、</a:t>
            </a:r>
            <a:r>
              <a:rPr lang="en-US" altLang="zh-CN" sz="2400" b="1" dirty="0" smtClean="0">
                <a:solidFill>
                  <a:srgbClr val="339966"/>
                </a:solidFill>
                <a:latin typeface="+mn-ea"/>
                <a:sym typeface="Arial" panose="020B0604020202020204" pitchFamily="34" charset="0"/>
              </a:rPr>
              <a:t> ZD</a:t>
            </a:r>
            <a:r>
              <a:rPr lang="zh-CN" altLang="en-US" sz="2400" b="1" dirty="0" smtClean="0">
                <a:solidFill>
                  <a:srgbClr val="339966"/>
                </a:solidFill>
                <a:latin typeface="+mn-ea"/>
                <a:sym typeface="Arial" panose="020B0604020202020204" pitchFamily="34" charset="0"/>
              </a:rPr>
              <a:t>（</a:t>
            </a:r>
            <a:r>
              <a:rPr lang="en-US" altLang="zh-CN" sz="2400" b="1" dirty="0" smtClean="0">
                <a:solidFill>
                  <a:srgbClr val="339966"/>
                </a:solidFill>
                <a:latin typeface="+mn-ea"/>
                <a:sym typeface="Arial" panose="020B0604020202020204" pitchFamily="34" charset="0"/>
              </a:rPr>
              <a:t>J</a:t>
            </a:r>
            <a:r>
              <a:rPr lang="zh-CN" altLang="en-US" sz="2400" b="1" dirty="0" smtClean="0">
                <a:solidFill>
                  <a:srgbClr val="339966"/>
                </a:solidFill>
                <a:latin typeface="+mn-ea"/>
                <a:sym typeface="Arial" panose="020B0604020202020204" pitchFamily="34" charset="0"/>
              </a:rPr>
              <a:t>）</a:t>
            </a:r>
            <a:r>
              <a:rPr lang="en-US" altLang="zh-CN" sz="2400" b="1" dirty="0" smtClean="0">
                <a:solidFill>
                  <a:srgbClr val="339966"/>
                </a:solidFill>
                <a:latin typeface="+mn-ea"/>
                <a:sym typeface="Arial" panose="020B0604020202020204" pitchFamily="34" charset="0"/>
              </a:rPr>
              <a:t>9</a:t>
            </a:r>
            <a:r>
              <a:rPr lang="zh-CN" altLang="en-US" sz="2400" b="1" dirty="0" smtClean="0">
                <a:solidFill>
                  <a:srgbClr val="339966"/>
                </a:solidFill>
                <a:latin typeface="+mn-ea"/>
                <a:sym typeface="Arial" panose="020B0604020202020204" pitchFamily="34" charset="0"/>
              </a:rPr>
              <a:t>型转辙机的结构</a:t>
            </a:r>
            <a:endParaRPr lang="zh-CN" altLang="en-US" sz="2400" b="1" dirty="0">
              <a:solidFill>
                <a:srgbClr val="339966"/>
              </a:solidFill>
              <a:latin typeface="+mn-ea"/>
              <a:cs typeface="fangsong_gb231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691450" y="6529408"/>
            <a:ext cx="8844797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/>
              <a:t>结构采用模块化设计，便于维护维修。</a:t>
            </a:r>
            <a:endParaRPr lang="zh-CN" altLang="en-US" b="1" dirty="0"/>
          </a:p>
        </p:txBody>
      </p:sp>
      <p:sp>
        <p:nvSpPr>
          <p:cNvPr id="26" name="燕尾形 25"/>
          <p:cNvSpPr/>
          <p:nvPr/>
        </p:nvSpPr>
        <p:spPr>
          <a:xfrm>
            <a:off x="0" y="1242996"/>
            <a:ext cx="214314" cy="35719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" name="燕尾形 26"/>
          <p:cNvSpPr/>
          <p:nvPr/>
        </p:nvSpPr>
        <p:spPr>
          <a:xfrm>
            <a:off x="214313" y="1242996"/>
            <a:ext cx="214314" cy="35719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7070" y="314302"/>
            <a:ext cx="5114737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2.4.4  ZD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（</a:t>
            </a:r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J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）</a:t>
            </a:r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9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型电动转辙机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91450" y="6529408"/>
            <a:ext cx="8844797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/>
              <a:t>结构采用模块化设计，便于维护维修。</a:t>
            </a:r>
            <a:endParaRPr lang="zh-CN" altLang="en-US" b="1" dirty="0"/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77004" y="1171558"/>
            <a:ext cx="828675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dirty="0" smtClean="0">
                <a:solidFill>
                  <a:srgbClr val="339966"/>
                </a:solidFill>
                <a:latin typeface="+mn-ea"/>
                <a:cs typeface="fangsong_gb2312"/>
              </a:rPr>
              <a:t>2</a:t>
            </a:r>
            <a:r>
              <a:rPr lang="zh-CN" altLang="en-US" sz="2400" b="1" dirty="0" smtClean="0">
                <a:solidFill>
                  <a:srgbClr val="339966"/>
                </a:solidFill>
                <a:latin typeface="+mn-ea"/>
                <a:cs typeface="fangsong_gb2312"/>
              </a:rPr>
              <a:t>、</a:t>
            </a:r>
            <a:r>
              <a:rPr lang="en-US" altLang="zh-CN" sz="2400" b="1" dirty="0" smtClean="0">
                <a:solidFill>
                  <a:srgbClr val="339966"/>
                </a:solidFill>
                <a:latin typeface="+mn-ea"/>
                <a:sym typeface="Arial" panose="020B0604020202020204" pitchFamily="34" charset="0"/>
              </a:rPr>
              <a:t> ZD</a:t>
            </a:r>
            <a:r>
              <a:rPr lang="zh-CN" altLang="en-US" sz="2400" b="1" dirty="0" smtClean="0">
                <a:solidFill>
                  <a:srgbClr val="339966"/>
                </a:solidFill>
                <a:latin typeface="+mn-ea"/>
                <a:sym typeface="Arial" panose="020B0604020202020204" pitchFamily="34" charset="0"/>
              </a:rPr>
              <a:t>（</a:t>
            </a:r>
            <a:r>
              <a:rPr lang="en-US" altLang="zh-CN" sz="2400" b="1" dirty="0" smtClean="0">
                <a:solidFill>
                  <a:srgbClr val="339966"/>
                </a:solidFill>
                <a:latin typeface="+mn-ea"/>
                <a:sym typeface="Arial" panose="020B0604020202020204" pitchFamily="34" charset="0"/>
              </a:rPr>
              <a:t>J</a:t>
            </a:r>
            <a:r>
              <a:rPr lang="zh-CN" altLang="en-US" sz="2400" b="1" dirty="0" smtClean="0">
                <a:solidFill>
                  <a:srgbClr val="339966"/>
                </a:solidFill>
                <a:latin typeface="+mn-ea"/>
                <a:sym typeface="Arial" panose="020B0604020202020204" pitchFamily="34" charset="0"/>
              </a:rPr>
              <a:t>）</a:t>
            </a:r>
            <a:r>
              <a:rPr lang="en-US" altLang="zh-CN" sz="2400" b="1" dirty="0" smtClean="0">
                <a:solidFill>
                  <a:srgbClr val="339966"/>
                </a:solidFill>
                <a:latin typeface="+mn-ea"/>
                <a:sym typeface="Arial" panose="020B0604020202020204" pitchFamily="34" charset="0"/>
              </a:rPr>
              <a:t>9</a:t>
            </a:r>
            <a:r>
              <a:rPr lang="zh-CN" altLang="en-US" sz="2400" b="1" dirty="0" smtClean="0">
                <a:solidFill>
                  <a:srgbClr val="339966"/>
                </a:solidFill>
                <a:latin typeface="+mn-ea"/>
                <a:sym typeface="Arial" panose="020B0604020202020204" pitchFamily="34" charset="0"/>
              </a:rPr>
              <a:t>型转辙机的结构</a:t>
            </a:r>
            <a:endParaRPr lang="zh-CN" altLang="en-US" sz="2400" b="1" dirty="0">
              <a:solidFill>
                <a:srgbClr val="339966"/>
              </a:solidFill>
              <a:latin typeface="+mn-ea"/>
              <a:cs typeface="fangsong_gb2312"/>
            </a:endParaRPr>
          </a:p>
        </p:txBody>
      </p:sp>
      <p:grpSp>
        <p:nvGrpSpPr>
          <p:cNvPr id="7" name="Group 71"/>
          <p:cNvGrpSpPr/>
          <p:nvPr/>
        </p:nvGrpSpPr>
        <p:grpSpPr bwMode="auto">
          <a:xfrm>
            <a:off x="2691582" y="1385872"/>
            <a:ext cx="8355012" cy="4957763"/>
            <a:chOff x="340" y="799"/>
            <a:chExt cx="5263" cy="3123"/>
          </a:xfrm>
        </p:grpSpPr>
        <p:pic>
          <p:nvPicPr>
            <p:cNvPr id="8" name="Picture 6" descr="2211-100-00e1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0" y="1004"/>
              <a:ext cx="4128" cy="29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AutoShape 47"/>
            <p:cNvSpPr>
              <a:spLocks noChangeArrowheads="1"/>
            </p:cNvSpPr>
            <p:nvPr/>
          </p:nvSpPr>
          <p:spPr bwMode="auto">
            <a:xfrm>
              <a:off x="340" y="2138"/>
              <a:ext cx="920" cy="272"/>
            </a:xfrm>
            <a:prstGeom prst="wedgeRectCallout">
              <a:avLst>
                <a:gd name="adj1" fmla="val 256000"/>
                <a:gd name="adj2" fmla="val 232794"/>
              </a:avLst>
            </a:prstGeom>
            <a:noFill/>
            <a:ln w="9525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zh-CN" altLang="zh-CN" sz="1400" b="1"/>
            </a:p>
          </p:txBody>
        </p:sp>
        <p:sp>
          <p:nvSpPr>
            <p:cNvPr id="10" name="Text Box 48"/>
            <p:cNvSpPr txBox="1">
              <a:spLocks noChangeArrowheads="1"/>
            </p:cNvSpPr>
            <p:nvPr/>
          </p:nvSpPr>
          <p:spPr bwMode="auto">
            <a:xfrm>
              <a:off x="340" y="2183"/>
              <a:ext cx="908" cy="1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400" b="1"/>
                <a:t>推板套及丝杠副</a:t>
              </a:r>
              <a:endParaRPr lang="zh-CN" altLang="en-US" sz="1400" b="1"/>
            </a:p>
          </p:txBody>
        </p:sp>
        <p:sp>
          <p:nvSpPr>
            <p:cNvPr id="11" name="AutoShape 52"/>
            <p:cNvSpPr>
              <a:spLocks noChangeArrowheads="1"/>
            </p:cNvSpPr>
            <p:nvPr/>
          </p:nvSpPr>
          <p:spPr bwMode="auto">
            <a:xfrm>
              <a:off x="340" y="2592"/>
              <a:ext cx="771" cy="272"/>
            </a:xfrm>
            <a:prstGeom prst="wedgeRectCallout">
              <a:avLst>
                <a:gd name="adj1" fmla="val 190727"/>
                <a:gd name="adj2" fmla="val 163972"/>
              </a:avLst>
            </a:prstGeom>
            <a:noFill/>
            <a:ln w="9525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zh-CN" altLang="zh-CN" sz="1400" b="1"/>
            </a:p>
          </p:txBody>
        </p:sp>
        <p:sp>
          <p:nvSpPr>
            <p:cNvPr id="12" name="Text Box 53"/>
            <p:cNvSpPr txBox="1">
              <a:spLocks noChangeArrowheads="1"/>
            </p:cNvSpPr>
            <p:nvPr/>
          </p:nvSpPr>
          <p:spPr bwMode="auto">
            <a:xfrm>
              <a:off x="430" y="2636"/>
              <a:ext cx="682" cy="1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400" b="1"/>
                <a:t>摩擦联接器</a:t>
              </a:r>
              <a:endParaRPr lang="zh-CN" altLang="en-US" sz="1400" b="1"/>
            </a:p>
          </p:txBody>
        </p:sp>
        <p:sp>
          <p:nvSpPr>
            <p:cNvPr id="13" name="AutoShape 54"/>
            <p:cNvSpPr>
              <a:spLocks noChangeArrowheads="1"/>
            </p:cNvSpPr>
            <p:nvPr/>
          </p:nvSpPr>
          <p:spPr bwMode="auto">
            <a:xfrm>
              <a:off x="340" y="1730"/>
              <a:ext cx="771" cy="272"/>
            </a:xfrm>
            <a:prstGeom prst="wedgeRectCallout">
              <a:avLst>
                <a:gd name="adj1" fmla="val 213944"/>
                <a:gd name="adj2" fmla="val 138602"/>
              </a:avLst>
            </a:prstGeom>
            <a:noFill/>
            <a:ln w="9525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zh-CN" altLang="zh-CN" sz="1400" b="1"/>
            </a:p>
          </p:txBody>
        </p:sp>
        <p:sp>
          <p:nvSpPr>
            <p:cNvPr id="14" name="Text Box 56"/>
            <p:cNvSpPr txBox="1">
              <a:spLocks noChangeArrowheads="1"/>
            </p:cNvSpPr>
            <p:nvPr/>
          </p:nvSpPr>
          <p:spPr bwMode="auto">
            <a:xfrm>
              <a:off x="491" y="1770"/>
              <a:ext cx="550" cy="1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1400" b="1"/>
                <a:t>SF2</a:t>
              </a:r>
              <a:r>
                <a:rPr lang="zh-CN" altLang="en-US" sz="1400" b="1"/>
                <a:t>衬垫</a:t>
              </a:r>
              <a:endParaRPr lang="zh-CN" altLang="en-US" sz="1400" b="1"/>
            </a:p>
          </p:txBody>
        </p:sp>
        <p:sp>
          <p:nvSpPr>
            <p:cNvPr id="15" name="AutoShape 57"/>
            <p:cNvSpPr>
              <a:spLocks noChangeArrowheads="1"/>
            </p:cNvSpPr>
            <p:nvPr/>
          </p:nvSpPr>
          <p:spPr bwMode="auto">
            <a:xfrm>
              <a:off x="340" y="3000"/>
              <a:ext cx="771" cy="272"/>
            </a:xfrm>
            <a:prstGeom prst="wedgeRectCallout">
              <a:avLst>
                <a:gd name="adj1" fmla="val 128468"/>
                <a:gd name="adj2" fmla="val 119852"/>
              </a:avLst>
            </a:prstGeom>
            <a:noFill/>
            <a:ln w="9525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zh-CN" altLang="zh-CN" sz="1400" b="1"/>
            </a:p>
          </p:txBody>
        </p:sp>
        <p:sp>
          <p:nvSpPr>
            <p:cNvPr id="16" name="Text Box 58"/>
            <p:cNvSpPr txBox="1">
              <a:spLocks noChangeArrowheads="1"/>
            </p:cNvSpPr>
            <p:nvPr/>
          </p:nvSpPr>
          <p:spPr bwMode="auto">
            <a:xfrm>
              <a:off x="521" y="3045"/>
              <a:ext cx="456" cy="1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400" b="1"/>
                <a:t>方孔套</a:t>
              </a:r>
              <a:endParaRPr lang="zh-CN" altLang="en-US" sz="1400" b="1"/>
            </a:p>
          </p:txBody>
        </p:sp>
        <p:sp>
          <p:nvSpPr>
            <p:cNvPr id="17" name="Text Box 59"/>
            <p:cNvSpPr txBox="1">
              <a:spLocks noChangeArrowheads="1"/>
            </p:cNvSpPr>
            <p:nvPr/>
          </p:nvSpPr>
          <p:spPr bwMode="auto">
            <a:xfrm>
              <a:off x="480" y="3453"/>
              <a:ext cx="456" cy="1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400" b="1"/>
                <a:t>防护套</a:t>
              </a:r>
              <a:endParaRPr lang="zh-CN" altLang="en-US" sz="1400" b="1"/>
            </a:p>
          </p:txBody>
        </p:sp>
        <p:sp>
          <p:nvSpPr>
            <p:cNvPr id="18" name="AutoShape 60"/>
            <p:cNvSpPr>
              <a:spLocks noChangeArrowheads="1"/>
            </p:cNvSpPr>
            <p:nvPr/>
          </p:nvSpPr>
          <p:spPr bwMode="auto">
            <a:xfrm>
              <a:off x="340" y="3408"/>
              <a:ext cx="680" cy="272"/>
            </a:xfrm>
            <a:prstGeom prst="wedgeRectCallout">
              <a:avLst>
                <a:gd name="adj1" fmla="val 100588"/>
                <a:gd name="adj2" fmla="val 44486"/>
              </a:avLst>
            </a:prstGeom>
            <a:noFill/>
            <a:ln w="9525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zh-CN" altLang="zh-CN" sz="1400" b="1"/>
            </a:p>
          </p:txBody>
        </p:sp>
        <p:sp>
          <p:nvSpPr>
            <p:cNvPr id="19" name="AutoShape 61"/>
            <p:cNvSpPr>
              <a:spLocks noChangeArrowheads="1"/>
            </p:cNvSpPr>
            <p:nvPr/>
          </p:nvSpPr>
          <p:spPr bwMode="auto">
            <a:xfrm>
              <a:off x="4830" y="3113"/>
              <a:ext cx="771" cy="272"/>
            </a:xfrm>
            <a:prstGeom prst="wedgeRectCallout">
              <a:avLst>
                <a:gd name="adj1" fmla="val -184500"/>
                <a:gd name="adj2" fmla="val 97426"/>
              </a:avLst>
            </a:prstGeom>
            <a:noFill/>
            <a:ln w="9525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zh-CN" altLang="zh-CN" sz="1400" b="1"/>
            </a:p>
          </p:txBody>
        </p:sp>
        <p:sp>
          <p:nvSpPr>
            <p:cNvPr id="20" name="Text Box 62"/>
            <p:cNvSpPr txBox="1">
              <a:spLocks noChangeArrowheads="1"/>
            </p:cNvSpPr>
            <p:nvPr/>
          </p:nvSpPr>
          <p:spPr bwMode="auto">
            <a:xfrm>
              <a:off x="4921" y="3156"/>
              <a:ext cx="682" cy="1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400" b="1"/>
                <a:t>电机减速器</a:t>
              </a:r>
              <a:endParaRPr lang="zh-CN" altLang="en-US" sz="1400" b="1"/>
            </a:p>
          </p:txBody>
        </p:sp>
        <p:sp>
          <p:nvSpPr>
            <p:cNvPr id="21" name="Text Box 63"/>
            <p:cNvSpPr txBox="1">
              <a:spLocks noChangeArrowheads="1"/>
            </p:cNvSpPr>
            <p:nvPr/>
          </p:nvSpPr>
          <p:spPr bwMode="auto">
            <a:xfrm>
              <a:off x="5102" y="2750"/>
              <a:ext cx="229" cy="1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400" b="1"/>
                <a:t>盖</a:t>
              </a:r>
              <a:endParaRPr lang="zh-CN" altLang="en-US" sz="1400" b="1"/>
            </a:p>
          </p:txBody>
        </p:sp>
        <p:sp>
          <p:nvSpPr>
            <p:cNvPr id="22" name="AutoShape 64"/>
            <p:cNvSpPr>
              <a:spLocks noChangeArrowheads="1"/>
            </p:cNvSpPr>
            <p:nvPr/>
          </p:nvSpPr>
          <p:spPr bwMode="auto">
            <a:xfrm>
              <a:off x="4830" y="2704"/>
              <a:ext cx="771" cy="272"/>
            </a:xfrm>
            <a:prstGeom prst="wedgeRectCallout">
              <a:avLst>
                <a:gd name="adj1" fmla="val -107847"/>
                <a:gd name="adj2" fmla="val -75736"/>
              </a:avLst>
            </a:prstGeom>
            <a:noFill/>
            <a:ln w="9525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zh-CN" altLang="zh-CN" sz="1400" b="1"/>
            </a:p>
          </p:txBody>
        </p:sp>
        <p:sp>
          <p:nvSpPr>
            <p:cNvPr id="23" name="Text Box 65"/>
            <p:cNvSpPr txBox="1">
              <a:spLocks noChangeArrowheads="1"/>
            </p:cNvSpPr>
            <p:nvPr/>
          </p:nvSpPr>
          <p:spPr bwMode="auto">
            <a:xfrm>
              <a:off x="4921" y="1661"/>
              <a:ext cx="682" cy="1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400" b="1"/>
                <a:t>左右锁闭杆</a:t>
              </a:r>
              <a:endParaRPr lang="zh-CN" altLang="en-US" sz="1400" b="1"/>
            </a:p>
          </p:txBody>
        </p:sp>
        <p:sp>
          <p:nvSpPr>
            <p:cNvPr id="24" name="AutoShape 66"/>
            <p:cNvSpPr>
              <a:spLocks noChangeArrowheads="1"/>
            </p:cNvSpPr>
            <p:nvPr/>
          </p:nvSpPr>
          <p:spPr bwMode="auto">
            <a:xfrm>
              <a:off x="4830" y="1616"/>
              <a:ext cx="771" cy="272"/>
            </a:xfrm>
            <a:prstGeom prst="wedgeRectCallout">
              <a:avLst>
                <a:gd name="adj1" fmla="val -83074"/>
                <a:gd name="adj2" fmla="val -163972"/>
              </a:avLst>
            </a:prstGeom>
            <a:noFill/>
            <a:ln w="9525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zh-CN" altLang="zh-CN" sz="1400" b="1"/>
            </a:p>
          </p:txBody>
        </p:sp>
        <p:sp>
          <p:nvSpPr>
            <p:cNvPr id="25" name="AutoShape 67"/>
            <p:cNvSpPr>
              <a:spLocks noChangeArrowheads="1"/>
            </p:cNvSpPr>
            <p:nvPr/>
          </p:nvSpPr>
          <p:spPr bwMode="auto">
            <a:xfrm>
              <a:off x="340" y="1298"/>
              <a:ext cx="771" cy="272"/>
            </a:xfrm>
            <a:prstGeom prst="wedgeRectCallout">
              <a:avLst>
                <a:gd name="adj1" fmla="val 135083"/>
                <a:gd name="adj2" fmla="val 15074"/>
              </a:avLst>
            </a:prstGeom>
            <a:noFill/>
            <a:ln w="9525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zh-CN" altLang="zh-CN" sz="1400" b="1"/>
            </a:p>
          </p:txBody>
        </p:sp>
        <p:sp>
          <p:nvSpPr>
            <p:cNvPr id="26" name="Text Box 68"/>
            <p:cNvSpPr txBox="1">
              <a:spLocks noChangeArrowheads="1"/>
            </p:cNvSpPr>
            <p:nvPr/>
          </p:nvSpPr>
          <p:spPr bwMode="auto">
            <a:xfrm>
              <a:off x="526" y="1352"/>
              <a:ext cx="456" cy="1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400" b="1"/>
                <a:t>接点组</a:t>
              </a:r>
              <a:endParaRPr lang="zh-CN" altLang="en-US" sz="1400" b="1"/>
            </a:p>
          </p:txBody>
        </p:sp>
        <p:sp>
          <p:nvSpPr>
            <p:cNvPr id="27" name="Text Box 69"/>
            <p:cNvSpPr txBox="1">
              <a:spLocks noChangeArrowheads="1"/>
            </p:cNvSpPr>
            <p:nvPr/>
          </p:nvSpPr>
          <p:spPr bwMode="auto">
            <a:xfrm>
              <a:off x="2200" y="845"/>
              <a:ext cx="456" cy="1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400" b="1" dirty="0"/>
                <a:t>动作杆</a:t>
              </a:r>
              <a:endParaRPr lang="zh-CN" altLang="en-US" sz="1400" b="1" dirty="0"/>
            </a:p>
          </p:txBody>
        </p:sp>
        <p:sp>
          <p:nvSpPr>
            <p:cNvPr id="28" name="AutoShape 70"/>
            <p:cNvSpPr>
              <a:spLocks noChangeArrowheads="1"/>
            </p:cNvSpPr>
            <p:nvPr/>
          </p:nvSpPr>
          <p:spPr bwMode="auto">
            <a:xfrm>
              <a:off x="2018" y="799"/>
              <a:ext cx="771" cy="272"/>
            </a:xfrm>
            <a:prstGeom prst="wedgeRectCallout">
              <a:avLst>
                <a:gd name="adj1" fmla="val 109144"/>
                <a:gd name="adj2" fmla="val 188602"/>
              </a:avLst>
            </a:prstGeom>
            <a:noFill/>
            <a:ln w="9525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zh-CN" altLang="zh-CN" sz="1400" b="1"/>
            </a:p>
          </p:txBody>
        </p:sp>
      </p:grpSp>
      <p:sp>
        <p:nvSpPr>
          <p:cNvPr id="29" name="燕尾形 28"/>
          <p:cNvSpPr/>
          <p:nvPr/>
        </p:nvSpPr>
        <p:spPr>
          <a:xfrm>
            <a:off x="0" y="1242996"/>
            <a:ext cx="214314" cy="35719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" name="燕尾形 29"/>
          <p:cNvSpPr/>
          <p:nvPr/>
        </p:nvSpPr>
        <p:spPr>
          <a:xfrm>
            <a:off x="214313" y="1242996"/>
            <a:ext cx="214314" cy="35719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7070" y="314302"/>
            <a:ext cx="5114737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2.4.4  ZD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（</a:t>
            </a:r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J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）</a:t>
            </a:r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9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型电动转辙机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77004" y="1171558"/>
            <a:ext cx="828675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dirty="0" smtClean="0">
                <a:solidFill>
                  <a:srgbClr val="339966"/>
                </a:solidFill>
                <a:latin typeface="+mn-ea"/>
                <a:cs typeface="fangsong_gb2312"/>
              </a:rPr>
              <a:t>2</a:t>
            </a:r>
            <a:r>
              <a:rPr lang="zh-CN" altLang="en-US" sz="2400" b="1" dirty="0" smtClean="0">
                <a:solidFill>
                  <a:srgbClr val="339966"/>
                </a:solidFill>
                <a:latin typeface="+mn-ea"/>
                <a:cs typeface="fangsong_gb2312"/>
              </a:rPr>
              <a:t>、</a:t>
            </a:r>
            <a:r>
              <a:rPr lang="en-US" altLang="zh-CN" sz="2400" b="1" dirty="0" smtClean="0">
                <a:solidFill>
                  <a:srgbClr val="339966"/>
                </a:solidFill>
                <a:latin typeface="+mn-ea"/>
                <a:sym typeface="Arial" panose="020B0604020202020204" pitchFamily="34" charset="0"/>
              </a:rPr>
              <a:t> ZD</a:t>
            </a:r>
            <a:r>
              <a:rPr lang="zh-CN" altLang="en-US" sz="2400" b="1" dirty="0" smtClean="0">
                <a:solidFill>
                  <a:srgbClr val="339966"/>
                </a:solidFill>
                <a:latin typeface="+mn-ea"/>
                <a:sym typeface="Arial" panose="020B0604020202020204" pitchFamily="34" charset="0"/>
              </a:rPr>
              <a:t>（</a:t>
            </a:r>
            <a:r>
              <a:rPr lang="en-US" altLang="zh-CN" sz="2400" b="1" dirty="0" smtClean="0">
                <a:solidFill>
                  <a:srgbClr val="339966"/>
                </a:solidFill>
                <a:latin typeface="+mn-ea"/>
                <a:sym typeface="Arial" panose="020B0604020202020204" pitchFamily="34" charset="0"/>
              </a:rPr>
              <a:t>J</a:t>
            </a:r>
            <a:r>
              <a:rPr lang="zh-CN" altLang="en-US" sz="2400" b="1" dirty="0" smtClean="0">
                <a:solidFill>
                  <a:srgbClr val="339966"/>
                </a:solidFill>
                <a:latin typeface="+mn-ea"/>
                <a:sym typeface="Arial" panose="020B0604020202020204" pitchFamily="34" charset="0"/>
              </a:rPr>
              <a:t>）</a:t>
            </a:r>
            <a:r>
              <a:rPr lang="en-US" altLang="zh-CN" sz="2400" b="1" dirty="0" smtClean="0">
                <a:solidFill>
                  <a:srgbClr val="339966"/>
                </a:solidFill>
                <a:latin typeface="+mn-ea"/>
                <a:sym typeface="Arial" panose="020B0604020202020204" pitchFamily="34" charset="0"/>
              </a:rPr>
              <a:t>9</a:t>
            </a:r>
            <a:r>
              <a:rPr lang="zh-CN" altLang="en-US" sz="2400" b="1" dirty="0" smtClean="0">
                <a:solidFill>
                  <a:srgbClr val="339966"/>
                </a:solidFill>
                <a:latin typeface="+mn-ea"/>
                <a:sym typeface="Arial" panose="020B0604020202020204" pitchFamily="34" charset="0"/>
              </a:rPr>
              <a:t>型转辙机的结构</a:t>
            </a:r>
            <a:endParaRPr lang="zh-CN" altLang="en-US" sz="2400" b="1" dirty="0">
              <a:solidFill>
                <a:srgbClr val="339966"/>
              </a:solidFill>
              <a:latin typeface="+mn-ea"/>
              <a:cs typeface="fangsong_gb2312"/>
            </a:endParaRPr>
          </a:p>
        </p:txBody>
      </p:sp>
      <p:pic>
        <p:nvPicPr>
          <p:cNvPr id="5" name="Picture 6" descr="2211-06-00b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7862" y="2671756"/>
            <a:ext cx="4297516" cy="30718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组合 12"/>
          <p:cNvGrpSpPr/>
          <p:nvPr/>
        </p:nvGrpSpPr>
        <p:grpSpPr bwMode="auto">
          <a:xfrm>
            <a:off x="1620013" y="2886072"/>
            <a:ext cx="4999662" cy="2643205"/>
            <a:chOff x="285720" y="1571613"/>
            <a:chExt cx="8501122" cy="1272988"/>
          </a:xfrm>
        </p:grpSpPr>
        <p:sp>
          <p:nvSpPr>
            <p:cNvPr id="8" name="圆角矩形 7"/>
            <p:cNvSpPr/>
            <p:nvPr/>
          </p:nvSpPr>
          <p:spPr bwMode="auto">
            <a:xfrm>
              <a:off x="285720" y="1571613"/>
              <a:ext cx="8501122" cy="1272988"/>
            </a:xfrm>
            <a:prstGeom prst="roundRect">
              <a:avLst/>
            </a:prstGeom>
            <a:solidFill>
              <a:sysClr val="window" lastClr="FFFFFF"/>
            </a:solidFill>
            <a:ln w="28575" cap="flat" cmpd="sng" algn="ctr">
              <a:solidFill>
                <a:srgbClr val="0303EB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+mj-ea"/>
                <a:ea typeface="+mj-ea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528656" y="1812448"/>
              <a:ext cx="8215369" cy="686109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b="1" dirty="0" smtClean="0"/>
                <a:t>有交流和直流电机两种，均为短时、可逆电机，绝缘等级</a:t>
              </a:r>
              <a:r>
                <a:rPr lang="en-US" sz="2000" b="1" dirty="0" smtClean="0"/>
                <a:t>F</a:t>
              </a:r>
              <a:r>
                <a:rPr lang="zh-CN" altLang="en-US" sz="2000" b="1" dirty="0" smtClean="0"/>
                <a:t>级，具有过载能力强，在额定转矩的</a:t>
              </a:r>
              <a:r>
                <a:rPr lang="en-US" sz="2000" b="1" dirty="0" smtClean="0"/>
                <a:t>1.5</a:t>
              </a:r>
              <a:r>
                <a:rPr lang="zh-CN" altLang="en-US" sz="2000" b="1" dirty="0" smtClean="0"/>
                <a:t>倍情况下安全使用的特点。</a:t>
              </a:r>
              <a:endParaRPr lang="zh-CN" altLang="en-US" sz="2000" b="1" dirty="0" smtClean="0"/>
            </a:p>
          </p:txBody>
        </p:sp>
      </p:grpSp>
      <p:grpSp>
        <p:nvGrpSpPr>
          <p:cNvPr id="10" name="组合 4"/>
          <p:cNvGrpSpPr/>
          <p:nvPr/>
        </p:nvGrpSpPr>
        <p:grpSpPr>
          <a:xfrm>
            <a:off x="1262822" y="2457441"/>
            <a:ext cx="2928958" cy="571504"/>
            <a:chOff x="547668" y="505488"/>
            <a:chExt cx="1756294" cy="878147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11" name="圆角矩形 10"/>
            <p:cNvSpPr/>
            <p:nvPr/>
          </p:nvSpPr>
          <p:spPr>
            <a:xfrm>
              <a:off x="547668" y="505488"/>
              <a:ext cx="1756294" cy="878147"/>
            </a:xfrm>
            <a:prstGeom prst="roundRect">
              <a:avLst>
                <a:gd name="adj" fmla="val 10000"/>
              </a:avLst>
            </a:prstGeom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圆角矩形 4"/>
            <p:cNvSpPr/>
            <p:nvPr/>
          </p:nvSpPr>
          <p:spPr>
            <a:xfrm>
              <a:off x="573388" y="531208"/>
              <a:ext cx="1704854" cy="826707"/>
            </a:xfrm>
            <a:prstGeom prst="rect">
              <a:avLst/>
            </a:prstGeom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5240" tIns="15240" rIns="15240" bIns="15240" spcCol="1270" anchor="ctr"/>
            <a:lstStyle/>
            <a:p>
              <a:pPr algn="ctr"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400" b="1" dirty="0" smtClean="0"/>
                <a:t>电动机</a:t>
              </a:r>
              <a:endParaRPr lang="zh-CN" altLang="en-US" sz="2400" b="1" kern="0" dirty="0" smtClean="0">
                <a:solidFill>
                  <a:sysClr val="window" lastClr="FFFFFF"/>
                </a:solidFill>
                <a:latin typeface="+mj-ea"/>
              </a:endParaRPr>
            </a:p>
          </p:txBody>
        </p:sp>
      </p:grpSp>
      <p:sp>
        <p:nvSpPr>
          <p:cNvPr id="13" name="燕尾形 12"/>
          <p:cNvSpPr/>
          <p:nvPr/>
        </p:nvSpPr>
        <p:spPr>
          <a:xfrm>
            <a:off x="0" y="1242996"/>
            <a:ext cx="214314" cy="35719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燕尾形 13"/>
          <p:cNvSpPr/>
          <p:nvPr/>
        </p:nvSpPr>
        <p:spPr>
          <a:xfrm>
            <a:off x="214313" y="1242996"/>
            <a:ext cx="214314" cy="35719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7070" y="314302"/>
            <a:ext cx="5114737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2.4.4  ZD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（</a:t>
            </a:r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J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）</a:t>
            </a:r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9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型电动转辙机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77004" y="1171558"/>
            <a:ext cx="828675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dirty="0" smtClean="0">
                <a:solidFill>
                  <a:srgbClr val="339966"/>
                </a:solidFill>
                <a:latin typeface="+mn-ea"/>
                <a:cs typeface="fangsong_gb2312"/>
              </a:rPr>
              <a:t>2</a:t>
            </a:r>
            <a:r>
              <a:rPr lang="zh-CN" altLang="en-US" sz="2400" b="1" dirty="0" smtClean="0">
                <a:solidFill>
                  <a:srgbClr val="339966"/>
                </a:solidFill>
                <a:latin typeface="+mn-ea"/>
                <a:cs typeface="fangsong_gb2312"/>
              </a:rPr>
              <a:t>、</a:t>
            </a:r>
            <a:r>
              <a:rPr lang="en-US" altLang="zh-CN" sz="2400" b="1" dirty="0" smtClean="0">
                <a:solidFill>
                  <a:srgbClr val="339966"/>
                </a:solidFill>
                <a:latin typeface="+mn-ea"/>
                <a:sym typeface="Arial" panose="020B0604020202020204" pitchFamily="34" charset="0"/>
              </a:rPr>
              <a:t> ZD</a:t>
            </a:r>
            <a:r>
              <a:rPr lang="zh-CN" altLang="en-US" sz="2400" b="1" dirty="0" smtClean="0">
                <a:solidFill>
                  <a:srgbClr val="339966"/>
                </a:solidFill>
                <a:latin typeface="+mn-ea"/>
                <a:sym typeface="Arial" panose="020B0604020202020204" pitchFamily="34" charset="0"/>
              </a:rPr>
              <a:t>（</a:t>
            </a:r>
            <a:r>
              <a:rPr lang="en-US" altLang="zh-CN" sz="2400" b="1" dirty="0" smtClean="0">
                <a:solidFill>
                  <a:srgbClr val="339966"/>
                </a:solidFill>
                <a:latin typeface="+mn-ea"/>
                <a:sym typeface="Arial" panose="020B0604020202020204" pitchFamily="34" charset="0"/>
              </a:rPr>
              <a:t>J</a:t>
            </a:r>
            <a:r>
              <a:rPr lang="zh-CN" altLang="en-US" sz="2400" b="1" dirty="0" smtClean="0">
                <a:solidFill>
                  <a:srgbClr val="339966"/>
                </a:solidFill>
                <a:latin typeface="+mn-ea"/>
                <a:sym typeface="Arial" panose="020B0604020202020204" pitchFamily="34" charset="0"/>
              </a:rPr>
              <a:t>）</a:t>
            </a:r>
            <a:r>
              <a:rPr lang="en-US" altLang="zh-CN" sz="2400" b="1" dirty="0" smtClean="0">
                <a:solidFill>
                  <a:srgbClr val="339966"/>
                </a:solidFill>
                <a:latin typeface="+mn-ea"/>
                <a:sym typeface="Arial" panose="020B0604020202020204" pitchFamily="34" charset="0"/>
              </a:rPr>
              <a:t>9</a:t>
            </a:r>
            <a:r>
              <a:rPr lang="zh-CN" altLang="en-US" sz="2400" b="1" dirty="0" smtClean="0">
                <a:solidFill>
                  <a:srgbClr val="339966"/>
                </a:solidFill>
                <a:latin typeface="+mn-ea"/>
                <a:sym typeface="Arial" panose="020B0604020202020204" pitchFamily="34" charset="0"/>
              </a:rPr>
              <a:t>型转辙机的结构</a:t>
            </a:r>
            <a:endParaRPr lang="zh-CN" altLang="en-US" sz="2400" b="1" dirty="0">
              <a:solidFill>
                <a:srgbClr val="339966"/>
              </a:solidFill>
              <a:latin typeface="+mn-ea"/>
              <a:cs typeface="fangsong_gb2312"/>
            </a:endParaRPr>
          </a:p>
        </p:txBody>
      </p:sp>
      <p:sp>
        <p:nvSpPr>
          <p:cNvPr id="99329" name="Rectangle 1"/>
          <p:cNvSpPr>
            <a:spLocks noChangeArrowheads="1"/>
          </p:cNvSpPr>
          <p:nvPr/>
        </p:nvSpPr>
        <p:spPr bwMode="auto">
          <a:xfrm>
            <a:off x="262690" y="2528880"/>
            <a:ext cx="6406358" cy="4247317"/>
          </a:xfrm>
          <a:prstGeom prst="rect">
            <a:avLst/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46000">
                <a:schemeClr val="bg1">
                  <a:alpha val="46000"/>
                </a:schemeClr>
              </a:gs>
              <a:gs pos="99000">
                <a:schemeClr val="accent3">
                  <a:lumMod val="20000"/>
                  <a:lumOff val="80000"/>
                  <a:alpha val="62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9525">
            <a:solidFill>
              <a:srgbClr val="FF00FF"/>
            </a:solidFill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两级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减速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第一级减速为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齿轮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减速，以齿轮箱的形式与电动机结合在一起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第二级减速由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滚珠丝杆、螺母及推板套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完成，除了具有减速作用，还将旋转运动变为推板套的水平运动。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滚珠丝杠相当于一个直径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32mm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的螺栓和螺母，当滚珠丝杠正向或反向旋转一周时，螺母前进或后退一个螺距。减速的同时，将电机的旋转运动转变为丝杠的直线运动。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99331" name="图片 159" descr="DFX2L1K`ZXWU9DSOW{VG54X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763548" y="1171558"/>
            <a:ext cx="4173890" cy="2257428"/>
          </a:xfrm>
          <a:prstGeom prst="rect">
            <a:avLst/>
          </a:prstGeom>
          <a:noFill/>
        </p:spPr>
      </p:pic>
      <p:pic>
        <p:nvPicPr>
          <p:cNvPr id="99330" name="图片 165" descr="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49366" y="4529144"/>
            <a:ext cx="2514600" cy="1704975"/>
          </a:xfrm>
          <a:prstGeom prst="rect">
            <a:avLst/>
          </a:prstGeom>
          <a:noFill/>
        </p:spPr>
      </p:pic>
      <p:sp>
        <p:nvSpPr>
          <p:cNvPr id="20" name="矩形 19"/>
          <p:cNvSpPr/>
          <p:nvPr/>
        </p:nvSpPr>
        <p:spPr>
          <a:xfrm>
            <a:off x="7620804" y="3600450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齿轮减速器实物图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8263746" y="6386532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滚珠丝杆</a:t>
            </a:r>
            <a:endParaRPr lang="zh-CN" altLang="en-US" dirty="0"/>
          </a:p>
        </p:txBody>
      </p:sp>
      <p:grpSp>
        <p:nvGrpSpPr>
          <p:cNvPr id="22" name="组合 4"/>
          <p:cNvGrpSpPr/>
          <p:nvPr/>
        </p:nvGrpSpPr>
        <p:grpSpPr>
          <a:xfrm>
            <a:off x="234145" y="1885938"/>
            <a:ext cx="2957502" cy="571504"/>
            <a:chOff x="573388" y="505488"/>
            <a:chExt cx="1773410" cy="878147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23" name="圆角矩形 22"/>
            <p:cNvSpPr/>
            <p:nvPr/>
          </p:nvSpPr>
          <p:spPr>
            <a:xfrm>
              <a:off x="590504" y="505488"/>
              <a:ext cx="1756294" cy="878147"/>
            </a:xfrm>
            <a:prstGeom prst="roundRect">
              <a:avLst>
                <a:gd name="adj" fmla="val 10000"/>
              </a:avLst>
            </a:prstGeom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圆角矩形 4"/>
            <p:cNvSpPr/>
            <p:nvPr/>
          </p:nvSpPr>
          <p:spPr>
            <a:xfrm>
              <a:off x="573388" y="531208"/>
              <a:ext cx="1704854" cy="826707"/>
            </a:xfrm>
            <a:prstGeom prst="rect">
              <a:avLst/>
            </a:prstGeom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5240" tIns="15240" rIns="15240" bIns="15240" spcCol="1270" anchor="ctr"/>
            <a:lstStyle/>
            <a:p>
              <a:pPr algn="ctr"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400" b="1" dirty="0" smtClean="0">
                  <a:solidFill>
                    <a:schemeClr val="bg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减速器</a:t>
              </a:r>
              <a:endParaRPr lang="zh-CN" altLang="en-US" sz="2400" b="1" kern="0" dirty="0" smtClean="0">
                <a:solidFill>
                  <a:schemeClr val="bg1"/>
                </a:solidFill>
                <a:latin typeface="+mj-ea"/>
              </a:endParaRPr>
            </a:p>
          </p:txBody>
        </p:sp>
      </p:grpSp>
      <p:sp>
        <p:nvSpPr>
          <p:cNvPr id="12" name="燕尾形 11"/>
          <p:cNvSpPr/>
          <p:nvPr/>
        </p:nvSpPr>
        <p:spPr>
          <a:xfrm>
            <a:off x="0" y="1242996"/>
            <a:ext cx="214314" cy="35719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燕尾形 12"/>
          <p:cNvSpPr/>
          <p:nvPr/>
        </p:nvSpPr>
        <p:spPr>
          <a:xfrm>
            <a:off x="214313" y="1242996"/>
            <a:ext cx="214314" cy="35719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7070" y="314302"/>
            <a:ext cx="5114737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2.4.4  ZD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（</a:t>
            </a:r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J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）</a:t>
            </a:r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9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型电动转辙机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77004" y="1171558"/>
            <a:ext cx="828675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dirty="0" smtClean="0">
                <a:solidFill>
                  <a:srgbClr val="339966"/>
                </a:solidFill>
                <a:latin typeface="+mn-ea"/>
                <a:cs typeface="fangsong_gb2312"/>
              </a:rPr>
              <a:t>2</a:t>
            </a:r>
            <a:r>
              <a:rPr lang="zh-CN" altLang="en-US" sz="2400" b="1" dirty="0" smtClean="0">
                <a:solidFill>
                  <a:srgbClr val="339966"/>
                </a:solidFill>
                <a:latin typeface="+mn-ea"/>
                <a:cs typeface="fangsong_gb2312"/>
              </a:rPr>
              <a:t>、</a:t>
            </a:r>
            <a:r>
              <a:rPr lang="en-US" altLang="zh-CN" sz="2400" b="1" dirty="0" smtClean="0">
                <a:solidFill>
                  <a:srgbClr val="339966"/>
                </a:solidFill>
                <a:latin typeface="+mn-ea"/>
                <a:sym typeface="Arial" panose="020B0604020202020204" pitchFamily="34" charset="0"/>
              </a:rPr>
              <a:t> ZD</a:t>
            </a:r>
            <a:r>
              <a:rPr lang="zh-CN" altLang="en-US" sz="2400" b="1" dirty="0" smtClean="0">
                <a:solidFill>
                  <a:srgbClr val="339966"/>
                </a:solidFill>
                <a:latin typeface="+mn-ea"/>
                <a:sym typeface="Arial" panose="020B0604020202020204" pitchFamily="34" charset="0"/>
              </a:rPr>
              <a:t>（</a:t>
            </a:r>
            <a:r>
              <a:rPr lang="en-US" altLang="zh-CN" sz="2400" b="1" dirty="0" smtClean="0">
                <a:solidFill>
                  <a:srgbClr val="339966"/>
                </a:solidFill>
                <a:latin typeface="+mn-ea"/>
                <a:sym typeface="Arial" panose="020B0604020202020204" pitchFamily="34" charset="0"/>
              </a:rPr>
              <a:t>J</a:t>
            </a:r>
            <a:r>
              <a:rPr lang="zh-CN" altLang="en-US" sz="2400" b="1" dirty="0" smtClean="0">
                <a:solidFill>
                  <a:srgbClr val="339966"/>
                </a:solidFill>
                <a:latin typeface="+mn-ea"/>
                <a:sym typeface="Arial" panose="020B0604020202020204" pitchFamily="34" charset="0"/>
              </a:rPr>
              <a:t>）</a:t>
            </a:r>
            <a:r>
              <a:rPr lang="en-US" altLang="zh-CN" sz="2400" b="1" dirty="0" smtClean="0">
                <a:solidFill>
                  <a:srgbClr val="339966"/>
                </a:solidFill>
                <a:latin typeface="+mn-ea"/>
                <a:sym typeface="Arial" panose="020B0604020202020204" pitchFamily="34" charset="0"/>
              </a:rPr>
              <a:t>9</a:t>
            </a:r>
            <a:r>
              <a:rPr lang="zh-CN" altLang="en-US" sz="2400" b="1" dirty="0" smtClean="0">
                <a:solidFill>
                  <a:srgbClr val="339966"/>
                </a:solidFill>
                <a:latin typeface="+mn-ea"/>
                <a:sym typeface="Arial" panose="020B0604020202020204" pitchFamily="34" charset="0"/>
              </a:rPr>
              <a:t>型转辙机的结构</a:t>
            </a:r>
            <a:endParaRPr lang="zh-CN" altLang="en-US" sz="2400" b="1" dirty="0">
              <a:solidFill>
                <a:srgbClr val="339966"/>
              </a:solidFill>
              <a:latin typeface="+mn-ea"/>
              <a:cs typeface="fangsong_gb2312"/>
            </a:endParaRPr>
          </a:p>
        </p:txBody>
      </p:sp>
      <p:grpSp>
        <p:nvGrpSpPr>
          <p:cNvPr id="4" name="组合 4"/>
          <p:cNvGrpSpPr/>
          <p:nvPr/>
        </p:nvGrpSpPr>
        <p:grpSpPr>
          <a:xfrm>
            <a:off x="234145" y="1885938"/>
            <a:ext cx="2957502" cy="571504"/>
            <a:chOff x="573388" y="505488"/>
            <a:chExt cx="1773410" cy="878147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5" name="圆角矩形 4"/>
            <p:cNvSpPr/>
            <p:nvPr/>
          </p:nvSpPr>
          <p:spPr>
            <a:xfrm>
              <a:off x="590504" y="505488"/>
              <a:ext cx="1756294" cy="878147"/>
            </a:xfrm>
            <a:prstGeom prst="roundRect">
              <a:avLst>
                <a:gd name="adj" fmla="val 10000"/>
              </a:avLst>
            </a:prstGeom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圆角矩形 4"/>
            <p:cNvSpPr/>
            <p:nvPr/>
          </p:nvSpPr>
          <p:spPr>
            <a:xfrm>
              <a:off x="573388" y="531208"/>
              <a:ext cx="1704854" cy="826707"/>
            </a:xfrm>
            <a:prstGeom prst="rect">
              <a:avLst/>
            </a:prstGeom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5240" tIns="15240" rIns="15240" bIns="15240" spcCol="1270" anchor="ctr"/>
            <a:lstStyle/>
            <a:p>
              <a:pPr algn="ctr"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400" b="1" dirty="0" smtClean="0">
                  <a:solidFill>
                    <a:schemeClr val="bg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摩擦连接器</a:t>
              </a:r>
              <a:endParaRPr lang="zh-CN" altLang="en-US" sz="2400" b="1" kern="0" dirty="0" smtClean="0">
                <a:solidFill>
                  <a:schemeClr val="bg1"/>
                </a:solidFill>
                <a:latin typeface="+mj-ea"/>
              </a:endParaRPr>
            </a:p>
          </p:txBody>
        </p:sp>
      </p:grp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262690" y="2528880"/>
            <a:ext cx="6786610" cy="3687420"/>
          </a:xfrm>
          <a:prstGeom prst="rect">
            <a:avLst/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46000">
                <a:schemeClr val="bg1">
                  <a:alpha val="46000"/>
                </a:schemeClr>
              </a:gs>
              <a:gs pos="99000">
                <a:schemeClr val="accent3">
                  <a:lumMod val="20000"/>
                  <a:lumOff val="80000"/>
                  <a:alpha val="62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9525">
            <a:solidFill>
              <a:srgbClr val="FF00FF"/>
            </a:solidFill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indent="266700" defTabSz="91440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p"/>
            </a:pPr>
            <a:r>
              <a:rPr lang="zh-CN" altLang="en-US" sz="2000" b="1" dirty="0" smtClean="0"/>
              <a:t>采用片式粉末冶金摩擦方式，其作用是使转辙机输出的转换力保持在规定标准内；</a:t>
            </a:r>
            <a:endParaRPr lang="en-US" altLang="zh-CN" sz="2000" b="1" dirty="0" smtClean="0"/>
          </a:p>
          <a:p>
            <a:pPr lvl="0" indent="266700" defTabSz="91440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p"/>
            </a:pPr>
            <a:r>
              <a:rPr lang="zh-CN" altLang="en-US" sz="2000" b="1" dirty="0" smtClean="0"/>
              <a:t>当道岔转换阻力小于摩擦联结器的规定值时，电动机转动，摩擦联结器不打滑，牵引道岔尖轨（心轨）转换；</a:t>
            </a:r>
            <a:endParaRPr lang="en-US" altLang="zh-CN" sz="2000" b="1" dirty="0" smtClean="0"/>
          </a:p>
          <a:p>
            <a:pPr lvl="0" indent="266700" defTabSz="91440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p"/>
            </a:pPr>
            <a:r>
              <a:rPr lang="zh-CN" altLang="en-US" sz="2000" b="1" dirty="0" smtClean="0"/>
              <a:t>当道岔阻力大于摩擦联结器的规定值时或受到卡阻时，电动机转动，摩擦联结器打滑空转，保护电机不烧损。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8" name="图片 7" descr="M}SB64JR{446N8OD(IORO4E"/>
          <p:cNvPicPr/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263746" y="2957508"/>
            <a:ext cx="3000396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燕尾形 8"/>
          <p:cNvSpPr/>
          <p:nvPr/>
        </p:nvSpPr>
        <p:spPr>
          <a:xfrm>
            <a:off x="0" y="1242996"/>
            <a:ext cx="214314" cy="35719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燕尾形 9"/>
          <p:cNvSpPr/>
          <p:nvPr/>
        </p:nvSpPr>
        <p:spPr>
          <a:xfrm>
            <a:off x="214313" y="1242996"/>
            <a:ext cx="214314" cy="35719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619880" y="1671624"/>
            <a:ext cx="10787138" cy="142462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kern="0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转辙机：</a:t>
            </a:r>
            <a:endParaRPr lang="en-US" altLang="zh-CN" sz="2000" b="1" kern="0" dirty="0" smtClean="0">
              <a:solidFill>
                <a:srgbClr val="333399"/>
              </a:solidFill>
              <a:latin typeface="Times New Roman" panose="02020603050405020304" pitchFamily="18" charset="0"/>
              <a:cs typeface="fangsong_gb231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000" b="1" kern="0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道岔</a:t>
            </a:r>
            <a:r>
              <a:rPr lang="zh-CN" altLang="en-US" sz="2000" b="1" kern="0" dirty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控制系统的</a:t>
            </a:r>
            <a:r>
              <a:rPr lang="zh-CN" altLang="en-US" sz="2000" b="1" kern="0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执行机构</a:t>
            </a:r>
            <a:endParaRPr lang="en-US" altLang="zh-CN" sz="2000" b="1" kern="0" dirty="0" smtClean="0">
              <a:solidFill>
                <a:srgbClr val="333399"/>
              </a:solidFill>
              <a:latin typeface="Times New Roman" panose="02020603050405020304" pitchFamily="18" charset="0"/>
              <a:cs typeface="fangsong_gb231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000" b="1" kern="0" dirty="0" smtClean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本</a:t>
            </a:r>
            <a:r>
              <a:rPr lang="zh-CN" altLang="en-US" sz="2000" b="1" kern="0" dirty="0">
                <a:solidFill>
                  <a:srgbClr val="333399"/>
                </a:solidFill>
                <a:latin typeface="Times New Roman" panose="02020603050405020304" pitchFamily="18" charset="0"/>
                <a:cs typeface="fangsong_gb2312"/>
              </a:rPr>
              <a:t>任务是转换道岔、锁闭道岔、反映道岔的位置状态。</a:t>
            </a:r>
            <a:endParaRPr lang="zh-CN" altLang="en-US" sz="2000" kern="0" dirty="0">
              <a:solidFill>
                <a:srgbClr val="333399"/>
              </a:solidFill>
            </a:endParaRPr>
          </a:p>
        </p:txBody>
      </p:sp>
      <p:grpSp>
        <p:nvGrpSpPr>
          <p:cNvPr id="3" name="组合 57"/>
          <p:cNvGrpSpPr/>
          <p:nvPr/>
        </p:nvGrpSpPr>
        <p:grpSpPr>
          <a:xfrm>
            <a:off x="571480" y="3200391"/>
            <a:ext cx="2112381" cy="928694"/>
            <a:chOff x="857224" y="2214554"/>
            <a:chExt cx="2112381" cy="928694"/>
          </a:xfrm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</p:grpSpPr>
        <p:sp>
          <p:nvSpPr>
            <p:cNvPr id="4" name="椭圆 3"/>
            <p:cNvSpPr/>
            <p:nvPr/>
          </p:nvSpPr>
          <p:spPr>
            <a:xfrm>
              <a:off x="857224" y="2214554"/>
              <a:ext cx="2071702" cy="928694"/>
            </a:xfrm>
            <a:prstGeom prst="ellipse">
              <a:avLst/>
            </a:prstGeom>
            <a:blipFill>
              <a:blip r:embed="rId1">
                <a:duotone>
                  <a:srgbClr val="8064A2">
                    <a:shade val="22000"/>
                    <a:satMod val="160000"/>
                  </a:srgbClr>
                  <a:srgbClr val="8064A2">
                    <a:shade val="45000"/>
                    <a:satMod val="100000"/>
                  </a:srgbClr>
                </a:duotone>
              </a:blip>
              <a:tile tx="0" ty="0" sx="65000" sy="65000" flip="none" algn="ctr"/>
            </a:blipFill>
            <a:ln>
              <a:noFill/>
            </a:ln>
            <a:effectLst/>
            <a:scene3d>
              <a:camera prst="isometricBottomUp" fov="0">
                <a:rot lat="0" lon="0" rev="0"/>
              </a:camera>
              <a:lightRig rig="soft" dir="b">
                <a:rot lat="0" lon="0" rev="9000000"/>
              </a:lightRig>
            </a:scene3d>
            <a:sp3d>
              <a:bevelT w="139700" h="139700"/>
            </a:sp3d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928662" y="2428868"/>
              <a:ext cx="2040943" cy="461665"/>
            </a:xfrm>
            <a:prstGeom prst="rect">
              <a:avLst/>
            </a:prstGeom>
            <a:noFill/>
            <a:ln>
              <a:noFill/>
            </a:ln>
            <a:effectLst/>
            <a:sp3d>
              <a:bevelT w="139700" h="139700"/>
            </a:sp3d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kern="0" dirty="0">
                  <a:solidFill>
                    <a:schemeClr val="bg1"/>
                  </a:solidFill>
                  <a:latin typeface="+mj-ea"/>
                  <a:ea typeface="+mj-ea"/>
                </a:rPr>
                <a:t>液压传动机构</a:t>
              </a:r>
              <a:endParaRPr lang="zh-CN" altLang="en-US" sz="2400" b="1" kern="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6" name="组合 60"/>
          <p:cNvGrpSpPr/>
          <p:nvPr/>
        </p:nvGrpSpPr>
        <p:grpSpPr>
          <a:xfrm>
            <a:off x="3888387" y="3200391"/>
            <a:ext cx="2112381" cy="928694"/>
            <a:chOff x="4174131" y="2214554"/>
            <a:chExt cx="2112381" cy="928694"/>
          </a:xfrm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</p:grpSpPr>
        <p:sp>
          <p:nvSpPr>
            <p:cNvPr id="7" name="椭圆 6"/>
            <p:cNvSpPr/>
            <p:nvPr/>
          </p:nvSpPr>
          <p:spPr>
            <a:xfrm>
              <a:off x="4174131" y="2214554"/>
              <a:ext cx="2071702" cy="928694"/>
            </a:xfrm>
            <a:prstGeom prst="ellipse">
              <a:avLst/>
            </a:prstGeom>
            <a:blipFill>
              <a:blip r:embed="rId1">
                <a:duotone>
                  <a:srgbClr val="8064A2">
                    <a:shade val="22000"/>
                    <a:satMod val="160000"/>
                  </a:srgbClr>
                  <a:srgbClr val="8064A2">
                    <a:shade val="45000"/>
                    <a:satMod val="100000"/>
                  </a:srgbClr>
                </a:duotone>
              </a:blip>
              <a:tile tx="0" ty="0" sx="65000" sy="65000" flip="none" algn="ctr"/>
            </a:blipFill>
            <a:ln>
              <a:noFill/>
            </a:ln>
            <a:effectLst/>
            <a:scene3d>
              <a:camera prst="isometricBottomUp" fov="0">
                <a:rot lat="0" lon="0" rev="0"/>
              </a:camera>
              <a:lightRig rig="soft" dir="b">
                <a:rot lat="0" lon="0" rev="9000000"/>
              </a:lightRig>
            </a:scene3d>
            <a:sp3d>
              <a:bevelT w="139700" h="139700"/>
            </a:sp3d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4245569" y="2428868"/>
              <a:ext cx="2040943" cy="461665"/>
            </a:xfrm>
            <a:prstGeom prst="rect">
              <a:avLst/>
            </a:prstGeom>
            <a:noFill/>
            <a:ln>
              <a:noFill/>
            </a:ln>
            <a:effectLst/>
            <a:sp3d>
              <a:bevelT w="139700" h="139700"/>
            </a:sp3d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kern="0" dirty="0">
                  <a:solidFill>
                    <a:schemeClr val="bg1"/>
                  </a:solidFill>
                  <a:latin typeface="+mj-ea"/>
                  <a:ea typeface="+mj-ea"/>
                </a:rPr>
                <a:t>齿轮传动机构</a:t>
              </a:r>
              <a:endParaRPr lang="zh-CN" altLang="en-US" sz="2400" b="1" kern="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" name="组合 63"/>
          <p:cNvGrpSpPr/>
          <p:nvPr/>
        </p:nvGrpSpPr>
        <p:grpSpPr bwMode="auto">
          <a:xfrm>
            <a:off x="0" y="4364037"/>
            <a:ext cx="6143625" cy="2836863"/>
            <a:chOff x="1500166" y="3305975"/>
            <a:chExt cx="6143668" cy="2837669"/>
          </a:xfrm>
        </p:grpSpPr>
        <p:sp>
          <p:nvSpPr>
            <p:cNvPr id="10" name="右箭头 64"/>
            <p:cNvSpPr>
              <a:spLocks noChangeArrowheads="1"/>
            </p:cNvSpPr>
            <p:nvPr/>
          </p:nvSpPr>
          <p:spPr bwMode="auto">
            <a:xfrm>
              <a:off x="1712107" y="3305975"/>
              <a:ext cx="5931727" cy="2837669"/>
            </a:xfrm>
            <a:prstGeom prst="rightArrow">
              <a:avLst>
                <a:gd name="adj1" fmla="val 50000"/>
                <a:gd name="adj2" fmla="val 50004"/>
              </a:avLst>
            </a:prstGeom>
            <a:solidFill>
              <a:srgbClr val="D0E3EA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grpSp>
          <p:nvGrpSpPr>
            <p:cNvPr id="11" name="组合 13"/>
            <p:cNvGrpSpPr/>
            <p:nvPr/>
          </p:nvGrpSpPr>
          <p:grpSpPr bwMode="auto">
            <a:xfrm>
              <a:off x="1500166" y="3857628"/>
              <a:ext cx="2093551" cy="1692283"/>
              <a:chOff x="171069" y="716757"/>
              <a:chExt cx="1514479" cy="955676"/>
            </a:xfrm>
          </p:grpSpPr>
          <p:sp>
            <p:nvSpPr>
              <p:cNvPr id="12" name="圆角矩形 66"/>
              <p:cNvSpPr>
                <a:spLocks noChangeArrowheads="1"/>
              </p:cNvSpPr>
              <p:nvPr/>
            </p:nvSpPr>
            <p:spPr bwMode="auto">
              <a:xfrm>
                <a:off x="171069" y="716757"/>
                <a:ext cx="1514479" cy="955676"/>
              </a:xfrm>
              <a:prstGeom prst="roundRect">
                <a:avLst>
                  <a:gd name="adj" fmla="val 16667"/>
                </a:avLst>
              </a:prstGeom>
              <a:solidFill>
                <a:srgbClr val="4BACC6"/>
              </a:solidFill>
              <a:ln w="12700" algn="ctr">
                <a:solidFill>
                  <a:srgbClr val="FFFFFF"/>
                </a:solidFill>
                <a:round/>
              </a:ln>
            </p:spPr>
            <p:txBody>
              <a:bodyPr/>
              <a:lstStyle/>
              <a:p>
                <a:endParaRPr lang="zh-CN" altLang="en-US"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13" name="圆角矩形 5"/>
              <p:cNvSpPr>
                <a:spLocks noChangeArrowheads="1"/>
              </p:cNvSpPr>
              <p:nvPr/>
            </p:nvSpPr>
            <p:spPr bwMode="auto">
              <a:xfrm>
                <a:off x="217721" y="763409"/>
                <a:ext cx="1421175" cy="86237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60960" tIns="60960" rIns="60960" bIns="60960" anchor="ctr"/>
              <a:lstStyle/>
              <a:p>
                <a:pPr algn="ctr" defTabSz="711200">
                  <a:lnSpc>
                    <a:spcPct val="90000"/>
                  </a:lnSpc>
                  <a:spcAft>
                    <a:spcPct val="35000"/>
                  </a:spcAft>
                </a:pPr>
                <a:r>
                  <a:rPr lang="zh-CN" altLang="en-US" sz="2400" b="1">
                    <a:solidFill>
                      <a:schemeClr val="bg1"/>
                    </a:solidFill>
                    <a:latin typeface="Perpetua" panose="02020502060401020303" pitchFamily="18" charset="0"/>
                  </a:rPr>
                  <a:t>传动机构作用</a:t>
                </a:r>
                <a:endParaRPr lang="zh-CN" altLang="en-US" sz="2400" b="1">
                  <a:solidFill>
                    <a:schemeClr val="bg1"/>
                  </a:solidFill>
                  <a:latin typeface="Perpetua" panose="02020502060401020303" pitchFamily="18" charset="0"/>
                </a:endParaRPr>
              </a:p>
            </p:txBody>
          </p:sp>
        </p:grpSp>
      </p:grpSp>
      <p:grpSp>
        <p:nvGrpSpPr>
          <p:cNvPr id="14" name="组合 68"/>
          <p:cNvGrpSpPr/>
          <p:nvPr/>
        </p:nvGrpSpPr>
        <p:grpSpPr bwMode="auto">
          <a:xfrm>
            <a:off x="2357437" y="4914900"/>
            <a:ext cx="2093913" cy="1692275"/>
            <a:chOff x="1766892" y="716757"/>
            <a:chExt cx="1514479" cy="955676"/>
          </a:xfrm>
        </p:grpSpPr>
        <p:sp>
          <p:nvSpPr>
            <p:cNvPr id="15" name="圆角矩形 69"/>
            <p:cNvSpPr>
              <a:spLocks noChangeArrowheads="1"/>
            </p:cNvSpPr>
            <p:nvPr/>
          </p:nvSpPr>
          <p:spPr bwMode="auto">
            <a:xfrm>
              <a:off x="1766892" y="716757"/>
              <a:ext cx="1514479" cy="955676"/>
            </a:xfrm>
            <a:prstGeom prst="roundRect">
              <a:avLst>
                <a:gd name="adj" fmla="val 16667"/>
              </a:avLst>
            </a:prstGeom>
            <a:solidFill>
              <a:srgbClr val="60E146"/>
            </a:solidFill>
            <a:ln w="12700" algn="ctr">
              <a:solidFill>
                <a:srgbClr val="FFFFFF"/>
              </a:solidFill>
              <a:round/>
            </a:ln>
          </p:spPr>
          <p:txBody>
            <a:bodyPr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6" name="圆角矩形 7"/>
            <p:cNvSpPr>
              <a:spLocks noChangeArrowheads="1"/>
            </p:cNvSpPr>
            <p:nvPr/>
          </p:nvSpPr>
          <p:spPr bwMode="auto">
            <a:xfrm>
              <a:off x="1813544" y="763409"/>
              <a:ext cx="1421175" cy="86237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0960" tIns="60960" rIns="60960" bIns="60960" anchor="ctr"/>
            <a:lstStyle/>
            <a:p>
              <a:pPr algn="ctr" defTabSz="711200">
                <a:lnSpc>
                  <a:spcPct val="90000"/>
                </a:lnSpc>
                <a:spcAft>
                  <a:spcPct val="35000"/>
                </a:spcAft>
              </a:pPr>
              <a:r>
                <a:rPr lang="zh-CN" altLang="en-US" sz="2400" b="1">
                  <a:solidFill>
                    <a:schemeClr val="bg1"/>
                  </a:solidFill>
                  <a:latin typeface="Perpetua" panose="02020502060401020303" pitchFamily="18" charset="0"/>
                </a:rPr>
                <a:t>高速旋转变换成动作杆的低速直线动作</a:t>
              </a:r>
              <a:endParaRPr lang="zh-CN" altLang="en-US" sz="2400" b="1">
                <a:solidFill>
                  <a:schemeClr val="bg1"/>
                </a:solidFill>
                <a:latin typeface="Perpetua" panose="02020502060401020303" pitchFamily="18" charset="0"/>
              </a:endParaRPr>
            </a:p>
          </p:txBody>
        </p:sp>
      </p:grpSp>
      <p:grpSp>
        <p:nvGrpSpPr>
          <p:cNvPr id="17" name="组合 71"/>
          <p:cNvGrpSpPr/>
          <p:nvPr/>
        </p:nvGrpSpPr>
        <p:grpSpPr bwMode="auto">
          <a:xfrm>
            <a:off x="4764087" y="4937125"/>
            <a:ext cx="2093913" cy="1692275"/>
            <a:chOff x="3362715" y="716757"/>
            <a:chExt cx="1514479" cy="955676"/>
          </a:xfrm>
        </p:grpSpPr>
        <p:sp>
          <p:nvSpPr>
            <p:cNvPr id="18" name="圆角矩形 72"/>
            <p:cNvSpPr>
              <a:spLocks noChangeArrowheads="1"/>
            </p:cNvSpPr>
            <p:nvPr/>
          </p:nvSpPr>
          <p:spPr bwMode="auto">
            <a:xfrm>
              <a:off x="3362715" y="716757"/>
              <a:ext cx="1514479" cy="955676"/>
            </a:xfrm>
            <a:prstGeom prst="roundRect">
              <a:avLst>
                <a:gd name="adj" fmla="val 16667"/>
              </a:avLst>
            </a:prstGeom>
            <a:solidFill>
              <a:srgbClr val="F79646"/>
            </a:solidFill>
            <a:ln w="12700" algn="ctr">
              <a:solidFill>
                <a:srgbClr val="FFFFFF"/>
              </a:solidFill>
              <a:round/>
            </a:ln>
          </p:spPr>
          <p:txBody>
            <a:bodyPr/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9" name="圆角矩形 9"/>
            <p:cNvSpPr>
              <a:spLocks noChangeArrowheads="1"/>
            </p:cNvSpPr>
            <p:nvPr/>
          </p:nvSpPr>
          <p:spPr bwMode="auto">
            <a:xfrm>
              <a:off x="3409367" y="763409"/>
              <a:ext cx="1421175" cy="86237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0960" tIns="60960" rIns="60960" bIns="60960" anchor="ctr"/>
            <a:lstStyle/>
            <a:p>
              <a:pPr algn="ctr" defTabSz="711200">
                <a:lnSpc>
                  <a:spcPct val="90000"/>
                </a:lnSpc>
                <a:spcAft>
                  <a:spcPct val="35000"/>
                </a:spcAft>
              </a:pPr>
              <a:r>
                <a:rPr lang="zh-CN" altLang="en-US" sz="2400" b="1">
                  <a:solidFill>
                    <a:schemeClr val="bg1"/>
                  </a:solidFill>
                  <a:latin typeface="Perpetua" panose="02020502060401020303" pitchFamily="18" charset="0"/>
                </a:rPr>
                <a:t>驱动尖轨的锁闭机构</a:t>
              </a:r>
              <a:endParaRPr lang="zh-CN" altLang="en-US" sz="2400" b="1">
                <a:solidFill>
                  <a:schemeClr val="bg1"/>
                </a:solidFill>
                <a:latin typeface="Perpetua" panose="02020502060401020303" pitchFamily="18" charset="0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977070" y="314302"/>
            <a:ext cx="3130219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2.4.1  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道岔的组成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05632" y="1171558"/>
            <a:ext cx="50006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01AEEE"/>
                </a:solidFill>
              </a:rPr>
              <a:t>1</a:t>
            </a:r>
            <a:r>
              <a:rPr lang="zh-CN" altLang="en-US" sz="2400" b="1" dirty="0" smtClean="0">
                <a:solidFill>
                  <a:srgbClr val="01AEEE"/>
                </a:solidFill>
              </a:rPr>
              <a:t>、道岔的结构</a:t>
            </a:r>
            <a:r>
              <a:rPr lang="en-US" altLang="zh-CN" sz="2400" b="1" dirty="0" smtClean="0">
                <a:solidFill>
                  <a:srgbClr val="01AEEE"/>
                </a:solidFill>
              </a:rPr>
              <a:t>—</a:t>
            </a:r>
            <a:r>
              <a:rPr lang="zh-CN" altLang="en-US" sz="2400" b="1" dirty="0" smtClean="0"/>
              <a:t>转辙部分</a:t>
            </a:r>
            <a:endParaRPr lang="zh-CN" altLang="en-US" sz="2400" b="1" dirty="0"/>
          </a:p>
        </p:txBody>
      </p:sp>
      <p:sp>
        <p:nvSpPr>
          <p:cNvPr id="22" name="燕尾形 21"/>
          <p:cNvSpPr/>
          <p:nvPr/>
        </p:nvSpPr>
        <p:spPr>
          <a:xfrm>
            <a:off x="619880" y="1242996"/>
            <a:ext cx="214314" cy="28575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燕尾形 22"/>
          <p:cNvSpPr/>
          <p:nvPr/>
        </p:nvSpPr>
        <p:spPr>
          <a:xfrm>
            <a:off x="405566" y="1242996"/>
            <a:ext cx="214314" cy="28575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24" name="Picture 2" descr="38单开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77862" y="3100384"/>
            <a:ext cx="5208089" cy="35719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7070" y="314302"/>
            <a:ext cx="5114737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2.4.4  ZD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（</a:t>
            </a:r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J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）</a:t>
            </a:r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9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型电动转辙机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77004" y="1171558"/>
            <a:ext cx="828675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dirty="0" smtClean="0">
                <a:solidFill>
                  <a:srgbClr val="339966"/>
                </a:solidFill>
                <a:latin typeface="+mn-ea"/>
                <a:cs typeface="fangsong_gb2312"/>
              </a:rPr>
              <a:t>2</a:t>
            </a:r>
            <a:r>
              <a:rPr lang="zh-CN" altLang="en-US" sz="2400" b="1" dirty="0" smtClean="0">
                <a:solidFill>
                  <a:srgbClr val="339966"/>
                </a:solidFill>
                <a:latin typeface="+mn-ea"/>
                <a:cs typeface="fangsong_gb2312"/>
              </a:rPr>
              <a:t>、</a:t>
            </a:r>
            <a:r>
              <a:rPr lang="en-US" altLang="zh-CN" sz="2400" b="1" dirty="0" smtClean="0">
                <a:solidFill>
                  <a:srgbClr val="339966"/>
                </a:solidFill>
                <a:latin typeface="+mn-ea"/>
                <a:sym typeface="Arial" panose="020B0604020202020204" pitchFamily="34" charset="0"/>
              </a:rPr>
              <a:t> ZD</a:t>
            </a:r>
            <a:r>
              <a:rPr lang="zh-CN" altLang="en-US" sz="2400" b="1" dirty="0" smtClean="0">
                <a:solidFill>
                  <a:srgbClr val="339966"/>
                </a:solidFill>
                <a:latin typeface="+mn-ea"/>
                <a:sym typeface="Arial" panose="020B0604020202020204" pitchFamily="34" charset="0"/>
              </a:rPr>
              <a:t>（</a:t>
            </a:r>
            <a:r>
              <a:rPr lang="en-US" altLang="zh-CN" sz="2400" b="1" dirty="0" smtClean="0">
                <a:solidFill>
                  <a:srgbClr val="339966"/>
                </a:solidFill>
                <a:latin typeface="+mn-ea"/>
                <a:sym typeface="Arial" panose="020B0604020202020204" pitchFamily="34" charset="0"/>
              </a:rPr>
              <a:t>J</a:t>
            </a:r>
            <a:r>
              <a:rPr lang="zh-CN" altLang="en-US" sz="2400" b="1" dirty="0" smtClean="0">
                <a:solidFill>
                  <a:srgbClr val="339966"/>
                </a:solidFill>
                <a:latin typeface="+mn-ea"/>
                <a:sym typeface="Arial" panose="020B0604020202020204" pitchFamily="34" charset="0"/>
              </a:rPr>
              <a:t>）</a:t>
            </a:r>
            <a:r>
              <a:rPr lang="en-US" altLang="zh-CN" sz="2400" b="1" dirty="0" smtClean="0">
                <a:solidFill>
                  <a:srgbClr val="339966"/>
                </a:solidFill>
                <a:latin typeface="+mn-ea"/>
                <a:sym typeface="Arial" panose="020B0604020202020204" pitchFamily="34" charset="0"/>
              </a:rPr>
              <a:t>9</a:t>
            </a:r>
            <a:r>
              <a:rPr lang="zh-CN" altLang="en-US" sz="2400" b="1" dirty="0" smtClean="0">
                <a:solidFill>
                  <a:srgbClr val="339966"/>
                </a:solidFill>
                <a:latin typeface="+mn-ea"/>
                <a:sym typeface="Arial" panose="020B0604020202020204" pitchFamily="34" charset="0"/>
              </a:rPr>
              <a:t>型转辙机的结构</a:t>
            </a:r>
            <a:endParaRPr lang="zh-CN" altLang="en-US" sz="2400" b="1" dirty="0">
              <a:solidFill>
                <a:srgbClr val="339966"/>
              </a:solidFill>
              <a:latin typeface="+mn-ea"/>
              <a:cs typeface="fangsong_gb2312"/>
            </a:endParaRPr>
          </a:p>
        </p:txBody>
      </p:sp>
      <p:grpSp>
        <p:nvGrpSpPr>
          <p:cNvPr id="4" name="组合 4"/>
          <p:cNvGrpSpPr/>
          <p:nvPr/>
        </p:nvGrpSpPr>
        <p:grpSpPr>
          <a:xfrm>
            <a:off x="548442" y="2314566"/>
            <a:ext cx="2957502" cy="571504"/>
            <a:chOff x="573388" y="505488"/>
            <a:chExt cx="1773410" cy="878147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5" name="圆角矩形 4"/>
            <p:cNvSpPr/>
            <p:nvPr/>
          </p:nvSpPr>
          <p:spPr>
            <a:xfrm>
              <a:off x="590504" y="505488"/>
              <a:ext cx="1756294" cy="878147"/>
            </a:xfrm>
            <a:prstGeom prst="roundRect">
              <a:avLst>
                <a:gd name="adj" fmla="val 10000"/>
              </a:avLst>
            </a:prstGeom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圆角矩形 4"/>
            <p:cNvSpPr/>
            <p:nvPr/>
          </p:nvSpPr>
          <p:spPr>
            <a:xfrm>
              <a:off x="573388" y="531208"/>
              <a:ext cx="1704854" cy="826707"/>
            </a:xfrm>
            <a:prstGeom prst="rect">
              <a:avLst/>
            </a:prstGeom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5240" tIns="15240" rIns="15240" bIns="15240" spcCol="1270" anchor="ctr"/>
            <a:lstStyle/>
            <a:p>
              <a:pPr algn="ctr"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400" b="1" kern="0" dirty="0" smtClean="0">
                  <a:solidFill>
                    <a:schemeClr val="bg1"/>
                  </a:solidFill>
                  <a:latin typeface="+mj-ea"/>
                </a:rPr>
                <a:t>锁闭机构</a:t>
              </a:r>
              <a:endParaRPr lang="zh-CN" altLang="en-US" sz="2400" b="1" kern="0" dirty="0" smtClean="0">
                <a:solidFill>
                  <a:schemeClr val="bg1"/>
                </a:solidFill>
                <a:latin typeface="+mj-ea"/>
              </a:endParaRPr>
            </a:p>
          </p:txBody>
        </p:sp>
      </p:grp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548442" y="3028946"/>
            <a:ext cx="6786610" cy="2463367"/>
          </a:xfrm>
          <a:prstGeom prst="rect">
            <a:avLst/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46000">
                <a:schemeClr val="bg1">
                  <a:alpha val="46000"/>
                </a:schemeClr>
              </a:gs>
              <a:gs pos="99000">
                <a:schemeClr val="accent3">
                  <a:lumMod val="20000"/>
                  <a:lumOff val="80000"/>
                  <a:alpha val="62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9525">
            <a:solidFill>
              <a:srgbClr val="FF00FF"/>
            </a:solidFill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>
              <a:lnSpc>
                <a:spcPct val="200000"/>
              </a:lnSpc>
              <a:buFont typeface="Wingdings" panose="05000000000000000000" pitchFamily="2" charset="2"/>
              <a:buChar char="u"/>
            </a:pPr>
            <a:r>
              <a:rPr lang="zh-CN" altLang="en-US" sz="2000" b="1" dirty="0" smtClean="0"/>
              <a:t>由锁块、锁闭铁、动作杆推板四部分构成。</a:t>
            </a:r>
            <a:endParaRPr lang="zh-CN" altLang="en-US" sz="2000" b="1" dirty="0" smtClean="0"/>
          </a:p>
          <a:p>
            <a:pPr>
              <a:lnSpc>
                <a:spcPct val="200000"/>
              </a:lnSpc>
              <a:buFont typeface="Wingdings" panose="05000000000000000000" pitchFamily="2" charset="2"/>
              <a:buChar char="u"/>
            </a:pPr>
            <a:r>
              <a:rPr lang="zh-CN" altLang="en-US" sz="2000" b="1" dirty="0" smtClean="0"/>
              <a:t>当滚珠丝杠转动，推板套作水平运动，推动动作杆上的锁块，在锁闭铁的辅助下使动作杆水平运动，完成解锁、转换、锁闭的功能。</a:t>
            </a:r>
            <a:endParaRPr lang="zh-CN" altLang="en-US" sz="2000" b="1" dirty="0"/>
          </a:p>
        </p:txBody>
      </p:sp>
      <p:pic>
        <p:nvPicPr>
          <p:cNvPr id="9" name="图片 8" descr="E3[`8{2NWN`4%}8AYFB3X]Y"/>
          <p:cNvPicPr/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406490" y="2957508"/>
            <a:ext cx="4429156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燕尾形 9"/>
          <p:cNvSpPr/>
          <p:nvPr/>
        </p:nvSpPr>
        <p:spPr>
          <a:xfrm>
            <a:off x="0" y="1242996"/>
            <a:ext cx="214314" cy="35719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214313" y="1242996"/>
            <a:ext cx="214314" cy="35719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7070" y="314302"/>
            <a:ext cx="5114737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2.4.4  ZD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（</a:t>
            </a:r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J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）</a:t>
            </a:r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9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型电动转辙机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77004" y="1171558"/>
            <a:ext cx="828675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dirty="0" smtClean="0">
                <a:solidFill>
                  <a:srgbClr val="339966"/>
                </a:solidFill>
                <a:latin typeface="+mn-ea"/>
                <a:cs typeface="fangsong_gb2312"/>
              </a:rPr>
              <a:t>2</a:t>
            </a:r>
            <a:r>
              <a:rPr lang="zh-CN" altLang="en-US" sz="2400" b="1" dirty="0" smtClean="0">
                <a:solidFill>
                  <a:srgbClr val="339966"/>
                </a:solidFill>
                <a:latin typeface="+mn-ea"/>
                <a:cs typeface="fangsong_gb2312"/>
              </a:rPr>
              <a:t>、</a:t>
            </a:r>
            <a:r>
              <a:rPr lang="en-US" altLang="zh-CN" sz="2400" b="1" dirty="0" smtClean="0">
                <a:solidFill>
                  <a:srgbClr val="339966"/>
                </a:solidFill>
                <a:latin typeface="+mn-ea"/>
                <a:sym typeface="Arial" panose="020B0604020202020204" pitchFamily="34" charset="0"/>
              </a:rPr>
              <a:t> ZD</a:t>
            </a:r>
            <a:r>
              <a:rPr lang="zh-CN" altLang="en-US" sz="2400" b="1" dirty="0" smtClean="0">
                <a:solidFill>
                  <a:srgbClr val="339966"/>
                </a:solidFill>
                <a:latin typeface="+mn-ea"/>
                <a:sym typeface="Arial" panose="020B0604020202020204" pitchFamily="34" charset="0"/>
              </a:rPr>
              <a:t>（</a:t>
            </a:r>
            <a:r>
              <a:rPr lang="en-US" altLang="zh-CN" sz="2400" b="1" dirty="0" smtClean="0">
                <a:solidFill>
                  <a:srgbClr val="339966"/>
                </a:solidFill>
                <a:latin typeface="+mn-ea"/>
                <a:sym typeface="Arial" panose="020B0604020202020204" pitchFamily="34" charset="0"/>
              </a:rPr>
              <a:t>J</a:t>
            </a:r>
            <a:r>
              <a:rPr lang="zh-CN" altLang="en-US" sz="2400" b="1" dirty="0" smtClean="0">
                <a:solidFill>
                  <a:srgbClr val="339966"/>
                </a:solidFill>
                <a:latin typeface="+mn-ea"/>
                <a:sym typeface="Arial" panose="020B0604020202020204" pitchFamily="34" charset="0"/>
              </a:rPr>
              <a:t>）</a:t>
            </a:r>
            <a:r>
              <a:rPr lang="en-US" altLang="zh-CN" sz="2400" b="1" dirty="0" smtClean="0">
                <a:solidFill>
                  <a:srgbClr val="339966"/>
                </a:solidFill>
                <a:latin typeface="+mn-ea"/>
                <a:sym typeface="Arial" panose="020B0604020202020204" pitchFamily="34" charset="0"/>
              </a:rPr>
              <a:t>9</a:t>
            </a:r>
            <a:r>
              <a:rPr lang="zh-CN" altLang="en-US" sz="2400" b="1" dirty="0" smtClean="0">
                <a:solidFill>
                  <a:srgbClr val="339966"/>
                </a:solidFill>
                <a:latin typeface="+mn-ea"/>
                <a:sym typeface="Arial" panose="020B0604020202020204" pitchFamily="34" charset="0"/>
              </a:rPr>
              <a:t>型转辙机的结构</a:t>
            </a:r>
            <a:endParaRPr lang="zh-CN" altLang="en-US" sz="2400" b="1" dirty="0">
              <a:solidFill>
                <a:srgbClr val="339966"/>
              </a:solidFill>
              <a:latin typeface="+mn-ea"/>
              <a:cs typeface="fangsong_gb2312"/>
            </a:endParaRPr>
          </a:p>
        </p:txBody>
      </p:sp>
      <p:grpSp>
        <p:nvGrpSpPr>
          <p:cNvPr id="4" name="组合 4"/>
          <p:cNvGrpSpPr/>
          <p:nvPr/>
        </p:nvGrpSpPr>
        <p:grpSpPr>
          <a:xfrm>
            <a:off x="548442" y="2314566"/>
            <a:ext cx="2957502" cy="571504"/>
            <a:chOff x="573388" y="505488"/>
            <a:chExt cx="1773410" cy="878147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5" name="圆角矩形 4"/>
            <p:cNvSpPr/>
            <p:nvPr/>
          </p:nvSpPr>
          <p:spPr>
            <a:xfrm>
              <a:off x="590504" y="505488"/>
              <a:ext cx="1756294" cy="878147"/>
            </a:xfrm>
            <a:prstGeom prst="roundRect">
              <a:avLst>
                <a:gd name="adj" fmla="val 10000"/>
              </a:avLst>
            </a:prstGeom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圆角矩形 4"/>
            <p:cNvSpPr/>
            <p:nvPr/>
          </p:nvSpPr>
          <p:spPr>
            <a:xfrm>
              <a:off x="573388" y="531208"/>
              <a:ext cx="1704854" cy="826707"/>
            </a:xfrm>
            <a:prstGeom prst="rect">
              <a:avLst/>
            </a:prstGeom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5240" tIns="15240" rIns="15240" bIns="15240" spcCol="1270" anchor="ctr"/>
            <a:lstStyle/>
            <a:p>
              <a:pPr algn="ctr"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400" b="1" kern="0" dirty="0" smtClean="0">
                  <a:solidFill>
                    <a:schemeClr val="bg1"/>
                  </a:solidFill>
                  <a:latin typeface="+mj-ea"/>
                </a:rPr>
                <a:t>接点组</a:t>
              </a:r>
              <a:endParaRPr lang="zh-CN" altLang="en-US" sz="2400" b="1" kern="0" dirty="0" smtClean="0">
                <a:solidFill>
                  <a:schemeClr val="bg1"/>
                </a:solidFill>
                <a:latin typeface="+mj-ea"/>
              </a:endParaRPr>
            </a:p>
          </p:txBody>
        </p:sp>
      </p:grp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548442" y="3314698"/>
            <a:ext cx="4500594" cy="3078920"/>
          </a:xfrm>
          <a:prstGeom prst="rect">
            <a:avLst/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46000">
                <a:schemeClr val="bg1">
                  <a:alpha val="46000"/>
                </a:schemeClr>
              </a:gs>
              <a:gs pos="99000">
                <a:schemeClr val="accent3">
                  <a:lumMod val="20000"/>
                  <a:lumOff val="80000"/>
                  <a:alpha val="62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9525">
            <a:solidFill>
              <a:srgbClr val="FF00FF"/>
            </a:solidFill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>
              <a:lnSpc>
                <a:spcPct val="200000"/>
              </a:lnSpc>
              <a:buFont typeface="Wingdings" panose="05000000000000000000" pitchFamily="2" charset="2"/>
              <a:buChar char="u"/>
            </a:pPr>
            <a:r>
              <a:rPr lang="zh-CN" altLang="en-US" sz="2000" b="1" dirty="0" smtClean="0"/>
              <a:t>接点组与</a:t>
            </a:r>
            <a:r>
              <a:rPr lang="en-US" sz="2000" b="1" dirty="0" smtClean="0"/>
              <a:t>ZD6</a:t>
            </a:r>
            <a:r>
              <a:rPr lang="zh-CN" altLang="en-US" sz="2000" b="1" dirty="0" smtClean="0"/>
              <a:t>型转辙机相同，</a:t>
            </a:r>
            <a:endParaRPr lang="en-US" altLang="zh-CN" sz="2000" b="1" dirty="0" smtClean="0"/>
          </a:p>
          <a:p>
            <a:pPr>
              <a:lnSpc>
                <a:spcPct val="200000"/>
              </a:lnSpc>
              <a:buFont typeface="Wingdings" panose="05000000000000000000" pitchFamily="2" charset="2"/>
              <a:buChar char="u"/>
            </a:pPr>
            <a:r>
              <a:rPr lang="zh-CN" altLang="en-US" sz="2000" b="1" dirty="0" smtClean="0"/>
              <a:t>静接点用磷青铜制造，动接点用铜钨合金制造，使用寿命</a:t>
            </a:r>
            <a:r>
              <a:rPr lang="en-US" sz="2000" b="1" dirty="0" smtClean="0"/>
              <a:t>100</a:t>
            </a:r>
            <a:r>
              <a:rPr lang="zh-CN" altLang="en-US" sz="2000" b="1" dirty="0" smtClean="0"/>
              <a:t>万次以上。</a:t>
            </a:r>
            <a:endParaRPr lang="en-US" altLang="zh-CN" sz="2000" b="1" dirty="0" smtClean="0"/>
          </a:p>
          <a:p>
            <a:pPr>
              <a:lnSpc>
                <a:spcPct val="200000"/>
              </a:lnSpc>
              <a:buFont typeface="Wingdings" panose="05000000000000000000" pitchFamily="2" charset="2"/>
              <a:buChar char="u"/>
            </a:pPr>
            <a:r>
              <a:rPr lang="zh-CN" altLang="en-US" sz="2000" b="1" dirty="0" smtClean="0"/>
              <a:t>锁闭柱和检查柱在接点组外侧，便于观察表示缺口</a:t>
            </a:r>
            <a:endParaRPr lang="zh-CN" altLang="en-US" sz="2000" b="1" dirty="0"/>
          </a:p>
        </p:txBody>
      </p:sp>
      <p:pic>
        <p:nvPicPr>
          <p:cNvPr id="101378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191912" y="2457442"/>
            <a:ext cx="6648450" cy="391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燕尾形 8"/>
          <p:cNvSpPr/>
          <p:nvPr/>
        </p:nvSpPr>
        <p:spPr>
          <a:xfrm>
            <a:off x="0" y="1242996"/>
            <a:ext cx="214314" cy="35719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燕尾形 9"/>
          <p:cNvSpPr/>
          <p:nvPr/>
        </p:nvSpPr>
        <p:spPr>
          <a:xfrm>
            <a:off x="214313" y="1242996"/>
            <a:ext cx="214314" cy="35719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7070" y="314302"/>
            <a:ext cx="5114737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2.4.4  ZD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（</a:t>
            </a:r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J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）</a:t>
            </a:r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9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型电动转辙机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77004" y="1314434"/>
            <a:ext cx="828675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dirty="0" smtClean="0">
                <a:solidFill>
                  <a:srgbClr val="339966"/>
                </a:solidFill>
                <a:latin typeface="+mn-ea"/>
                <a:cs typeface="fangsong_gb2312"/>
              </a:rPr>
              <a:t>3</a:t>
            </a:r>
            <a:r>
              <a:rPr lang="zh-CN" altLang="en-US" sz="2400" b="1" dirty="0" smtClean="0">
                <a:solidFill>
                  <a:srgbClr val="339966"/>
                </a:solidFill>
                <a:latin typeface="+mn-ea"/>
                <a:cs typeface="fangsong_gb2312"/>
              </a:rPr>
              <a:t>、</a:t>
            </a:r>
            <a:r>
              <a:rPr lang="en-US" altLang="zh-CN" sz="2400" b="1" dirty="0" smtClean="0">
                <a:solidFill>
                  <a:srgbClr val="339966"/>
                </a:solidFill>
                <a:latin typeface="+mn-ea"/>
                <a:sym typeface="Arial" panose="020B0604020202020204" pitchFamily="34" charset="0"/>
              </a:rPr>
              <a:t> ZD</a:t>
            </a:r>
            <a:r>
              <a:rPr lang="zh-CN" altLang="en-US" sz="2400" b="1" dirty="0" smtClean="0">
                <a:solidFill>
                  <a:srgbClr val="339966"/>
                </a:solidFill>
                <a:latin typeface="+mn-ea"/>
                <a:sym typeface="Arial" panose="020B0604020202020204" pitchFamily="34" charset="0"/>
              </a:rPr>
              <a:t>（</a:t>
            </a:r>
            <a:r>
              <a:rPr lang="en-US" altLang="zh-CN" sz="2400" b="1" dirty="0" smtClean="0">
                <a:solidFill>
                  <a:srgbClr val="339966"/>
                </a:solidFill>
                <a:latin typeface="+mn-ea"/>
                <a:sym typeface="Arial" panose="020B0604020202020204" pitchFamily="34" charset="0"/>
              </a:rPr>
              <a:t>J</a:t>
            </a:r>
            <a:r>
              <a:rPr lang="zh-CN" altLang="en-US" sz="2400" b="1" dirty="0" smtClean="0">
                <a:solidFill>
                  <a:srgbClr val="339966"/>
                </a:solidFill>
                <a:latin typeface="+mn-ea"/>
                <a:sym typeface="Arial" panose="020B0604020202020204" pitchFamily="34" charset="0"/>
              </a:rPr>
              <a:t>）</a:t>
            </a:r>
            <a:r>
              <a:rPr lang="en-US" altLang="zh-CN" sz="2400" b="1" dirty="0" smtClean="0">
                <a:solidFill>
                  <a:srgbClr val="339966"/>
                </a:solidFill>
                <a:latin typeface="+mn-ea"/>
                <a:sym typeface="Arial" panose="020B0604020202020204" pitchFamily="34" charset="0"/>
              </a:rPr>
              <a:t>9</a:t>
            </a:r>
            <a:r>
              <a:rPr lang="zh-CN" altLang="en-US" sz="2400" b="1" dirty="0" smtClean="0">
                <a:solidFill>
                  <a:srgbClr val="339966"/>
                </a:solidFill>
                <a:latin typeface="+mn-ea"/>
                <a:sym typeface="Arial" panose="020B0604020202020204" pitchFamily="34" charset="0"/>
              </a:rPr>
              <a:t>型转辙机的动作原理</a:t>
            </a:r>
            <a:endParaRPr lang="zh-CN" altLang="en-US" sz="2400" b="1" dirty="0">
              <a:solidFill>
                <a:srgbClr val="339966"/>
              </a:solidFill>
              <a:latin typeface="+mn-ea"/>
              <a:cs typeface="fangsong_gb2312"/>
            </a:endParaRPr>
          </a:p>
        </p:txBody>
      </p:sp>
      <p:sp>
        <p:nvSpPr>
          <p:cNvPr id="102401" name="Rectangle 1"/>
          <p:cNvSpPr>
            <a:spLocks noChangeArrowheads="1"/>
          </p:cNvSpPr>
          <p:nvPr/>
        </p:nvSpPr>
        <p:spPr bwMode="auto">
          <a:xfrm>
            <a:off x="-1" y="2243128"/>
            <a:ext cx="12241213" cy="37856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ea"/>
              <a:buAutoNum type="circleNumDbPlain"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接通电源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后，通过装设在电动机上的减速器，把电动机的高转速、小转矩转换为低转速、大转矩输出到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摩擦连接器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ea"/>
              <a:buAutoNum type="circleNumDbPlain"/>
            </a:pPr>
            <a:endParaRPr kumimoji="0" 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ea"/>
              <a:buAutoNum type="circleNumDbPlain"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摩擦连接器内两面烧结有铜基摩擦材料的内摩擦片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通过花键传动滚珠丝杠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，将旋转运动转换成为滚珠丝杠母的直线运动。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ea"/>
              <a:buAutoNum type="circleNumDbPlain"/>
            </a:pPr>
            <a:endParaRPr kumimoji="0" 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ea"/>
              <a:buAutoNum type="circleNumDbPlain"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在滚珠丝杠母外套有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推板套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推动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动作杆上的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锁块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，在锁闭铁的作用下使动作杆水平运动，完成转辙机的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解锁、转换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锁闭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动程。</a:t>
            </a:r>
            <a:endParaRPr kumimoji="0" 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燕尾形 4"/>
          <p:cNvSpPr/>
          <p:nvPr/>
        </p:nvSpPr>
        <p:spPr>
          <a:xfrm>
            <a:off x="0" y="1385872"/>
            <a:ext cx="214314" cy="35719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214313" y="1385872"/>
            <a:ext cx="214314" cy="35719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7070" y="314302"/>
            <a:ext cx="5114737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2.4.4  ZD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（</a:t>
            </a:r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J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）</a:t>
            </a:r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9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型电动转辙机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77004" y="1171558"/>
            <a:ext cx="828675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dirty="0" smtClean="0">
                <a:solidFill>
                  <a:srgbClr val="339966"/>
                </a:solidFill>
                <a:latin typeface="+mn-ea"/>
                <a:cs typeface="fangsong_gb2312"/>
              </a:rPr>
              <a:t>3</a:t>
            </a:r>
            <a:r>
              <a:rPr lang="zh-CN" altLang="en-US" sz="2400" b="1" dirty="0" smtClean="0">
                <a:solidFill>
                  <a:srgbClr val="339966"/>
                </a:solidFill>
                <a:latin typeface="+mn-ea"/>
                <a:cs typeface="fangsong_gb2312"/>
              </a:rPr>
              <a:t>、</a:t>
            </a:r>
            <a:r>
              <a:rPr lang="en-US" altLang="zh-CN" sz="2400" b="1" dirty="0" smtClean="0">
                <a:solidFill>
                  <a:srgbClr val="339966"/>
                </a:solidFill>
                <a:latin typeface="+mn-ea"/>
                <a:sym typeface="Arial" panose="020B0604020202020204" pitchFamily="34" charset="0"/>
              </a:rPr>
              <a:t> ZD</a:t>
            </a:r>
            <a:r>
              <a:rPr lang="zh-CN" altLang="en-US" sz="2400" b="1" dirty="0" smtClean="0">
                <a:solidFill>
                  <a:srgbClr val="339966"/>
                </a:solidFill>
                <a:latin typeface="+mn-ea"/>
                <a:sym typeface="Arial" panose="020B0604020202020204" pitchFamily="34" charset="0"/>
              </a:rPr>
              <a:t>（</a:t>
            </a:r>
            <a:r>
              <a:rPr lang="en-US" altLang="zh-CN" sz="2400" b="1" dirty="0" smtClean="0">
                <a:solidFill>
                  <a:srgbClr val="339966"/>
                </a:solidFill>
                <a:latin typeface="+mn-ea"/>
                <a:sym typeface="Arial" panose="020B0604020202020204" pitchFamily="34" charset="0"/>
              </a:rPr>
              <a:t>J</a:t>
            </a:r>
            <a:r>
              <a:rPr lang="zh-CN" altLang="en-US" sz="2400" b="1" dirty="0" smtClean="0">
                <a:solidFill>
                  <a:srgbClr val="339966"/>
                </a:solidFill>
                <a:latin typeface="+mn-ea"/>
                <a:sym typeface="Arial" panose="020B0604020202020204" pitchFamily="34" charset="0"/>
              </a:rPr>
              <a:t>）</a:t>
            </a:r>
            <a:r>
              <a:rPr lang="en-US" altLang="zh-CN" sz="2400" b="1" dirty="0" smtClean="0">
                <a:solidFill>
                  <a:srgbClr val="339966"/>
                </a:solidFill>
                <a:latin typeface="+mn-ea"/>
                <a:sym typeface="Arial" panose="020B0604020202020204" pitchFamily="34" charset="0"/>
              </a:rPr>
              <a:t>9</a:t>
            </a:r>
            <a:r>
              <a:rPr lang="zh-CN" altLang="en-US" sz="2400" b="1" dirty="0" smtClean="0">
                <a:solidFill>
                  <a:srgbClr val="339966"/>
                </a:solidFill>
                <a:latin typeface="+mn-ea"/>
                <a:sym typeface="Arial" panose="020B0604020202020204" pitchFamily="34" charset="0"/>
              </a:rPr>
              <a:t>型转辙机的动作原理</a:t>
            </a:r>
            <a:endParaRPr lang="zh-CN" altLang="en-US" sz="2400" b="1" dirty="0">
              <a:solidFill>
                <a:srgbClr val="339966"/>
              </a:solidFill>
              <a:latin typeface="+mn-ea"/>
              <a:cs typeface="fangsong_gb231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5698" y="2743194"/>
            <a:ext cx="1913121" cy="523220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接通电源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334656" y="2743194"/>
            <a:ext cx="2709396" cy="523220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切断原表示接点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8120870" y="2743194"/>
            <a:ext cx="1988045" cy="523220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转辙机解锁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8120870" y="4672020"/>
            <a:ext cx="1988045" cy="523220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转辙机转换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5049036" y="4672020"/>
            <a:ext cx="1988045" cy="523220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转辙机锁闭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405698" y="4672020"/>
            <a:ext cx="2709396" cy="523220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接通新表示接点</a:t>
            </a:r>
            <a:endParaRPr lang="zh-CN" altLang="en-US" dirty="0"/>
          </a:p>
        </p:txBody>
      </p:sp>
      <p:sp>
        <p:nvSpPr>
          <p:cNvPr id="13" name="右箭头 12"/>
          <p:cNvSpPr/>
          <p:nvPr/>
        </p:nvSpPr>
        <p:spPr>
          <a:xfrm>
            <a:off x="3334524" y="2886070"/>
            <a:ext cx="928694" cy="285752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rgbClr val="00AE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右箭头 13"/>
          <p:cNvSpPr/>
          <p:nvPr/>
        </p:nvSpPr>
        <p:spPr>
          <a:xfrm>
            <a:off x="7049300" y="2886070"/>
            <a:ext cx="928694" cy="285752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rgbClr val="00AE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右箭头 14"/>
          <p:cNvSpPr/>
          <p:nvPr/>
        </p:nvSpPr>
        <p:spPr>
          <a:xfrm flipH="1">
            <a:off x="4120342" y="4814896"/>
            <a:ext cx="928694" cy="285752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rgbClr val="00AE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右箭头 15"/>
          <p:cNvSpPr/>
          <p:nvPr/>
        </p:nvSpPr>
        <p:spPr>
          <a:xfrm flipH="1">
            <a:off x="7192176" y="4814896"/>
            <a:ext cx="928694" cy="285752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rgbClr val="00AE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右箭头 16"/>
          <p:cNvSpPr/>
          <p:nvPr/>
        </p:nvSpPr>
        <p:spPr>
          <a:xfrm rot="5400000">
            <a:off x="8513777" y="3850484"/>
            <a:ext cx="1357323" cy="285752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rgbClr val="00AE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燕尾形 17"/>
          <p:cNvSpPr/>
          <p:nvPr/>
        </p:nvSpPr>
        <p:spPr>
          <a:xfrm>
            <a:off x="0" y="1242996"/>
            <a:ext cx="214314" cy="35719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燕尾形 18"/>
          <p:cNvSpPr/>
          <p:nvPr/>
        </p:nvSpPr>
        <p:spPr>
          <a:xfrm>
            <a:off x="214313" y="1242996"/>
            <a:ext cx="214314" cy="35719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7070" y="314302"/>
            <a:ext cx="4617806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2.4.5  S700K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型电动转辙机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grpSp>
        <p:nvGrpSpPr>
          <p:cNvPr id="4" name="组合 8"/>
          <p:cNvGrpSpPr/>
          <p:nvPr/>
        </p:nvGrpSpPr>
        <p:grpSpPr bwMode="auto">
          <a:xfrm>
            <a:off x="405566" y="1385872"/>
            <a:ext cx="10978392" cy="1885947"/>
            <a:chOff x="285720" y="1285860"/>
            <a:chExt cx="8358246" cy="1885960"/>
          </a:xfrm>
        </p:grpSpPr>
        <p:sp>
          <p:nvSpPr>
            <p:cNvPr id="5" name="对角圆角矩形 4"/>
            <p:cNvSpPr/>
            <p:nvPr/>
          </p:nvSpPr>
          <p:spPr>
            <a:xfrm>
              <a:off x="285720" y="1285860"/>
              <a:ext cx="8358246" cy="1885960"/>
            </a:xfrm>
            <a:prstGeom prst="round2Diag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2700" cap="flat" cmpd="sng" algn="ctr">
              <a:noFill/>
              <a:prstDash val="solid"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latin typeface="Perpetua" panose="02020502060401020303"/>
                <a:ea typeface="宋体" panose="02010600030101010101" pitchFamily="2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571472" y="1419211"/>
              <a:ext cx="7929618" cy="156967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kern="0" dirty="0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   </a:t>
              </a:r>
              <a:r>
                <a:rPr lang="en-US" altLang="zh-CN" sz="2400" b="1" kern="0" dirty="0">
                  <a:latin typeface="宋体" panose="02010600030101010101" pitchFamily="2" charset="-122"/>
                  <a:ea typeface="宋体" panose="02010600030101010101" pitchFamily="2" charset="-122"/>
                </a:rPr>
                <a:t>S700K</a:t>
              </a:r>
              <a:r>
                <a:rPr lang="zh-CN" altLang="en-US" sz="2400" b="1" kern="0" dirty="0">
                  <a:latin typeface="宋体" panose="02010600030101010101" pitchFamily="2" charset="-122"/>
                  <a:ea typeface="宋体" panose="02010600030101010101" pitchFamily="2" charset="-122"/>
                </a:rPr>
                <a:t>型电动转辙机是我国铁路为提速需要从德国引进设备和技术，经消化吸收和改进后，在干线铁路推广的一种转辙机。这种转辙机结构先进、工艺精良，解决了</a:t>
              </a:r>
              <a:r>
                <a:rPr lang="en-US" altLang="zh-CN" sz="2400" b="1" kern="0" dirty="0">
                  <a:latin typeface="宋体" panose="02010600030101010101" pitchFamily="2" charset="-122"/>
                  <a:ea typeface="宋体" panose="02010600030101010101" pitchFamily="2" charset="-122"/>
                </a:rPr>
                <a:t>ZD6</a:t>
              </a:r>
              <a:r>
                <a:rPr lang="zh-CN" altLang="en-US" sz="2400" b="1" kern="0" dirty="0">
                  <a:latin typeface="宋体" panose="02010600030101010101" pitchFamily="2" charset="-122"/>
                  <a:ea typeface="宋体" panose="02010600030101010101" pitchFamily="2" charset="-122"/>
                </a:rPr>
                <a:t>转辙机存在的电动机断线、故障电流变化、触点接触不良、移位接触器跳棋、挤切销折断等惯性故障。 </a:t>
              </a:r>
              <a:endParaRPr lang="zh-CN" altLang="en-US" sz="2400" kern="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1"/>
          <a:srcRect l="32001" t="30000" r="20000" b="30000"/>
          <a:stretch>
            <a:fillRect/>
          </a:stretch>
        </p:blipFill>
        <p:spPr>
          <a:xfrm rot="16200000">
            <a:off x="6793404" y="2641902"/>
            <a:ext cx="3154999" cy="4929220"/>
          </a:xfrm>
          <a:prstGeom prst="rect">
            <a:avLst/>
          </a:prstGeom>
          <a:noFill/>
        </p:spPr>
      </p:pic>
      <p:pic>
        <p:nvPicPr>
          <p:cNvPr id="8" name="Picture 8" descr="I[FXV94M[APU2R$GU2}T0%6"/>
          <p:cNvPicPr>
            <a:picLocks noChangeAspect="1" noChangeArrowheads="1"/>
          </p:cNvPicPr>
          <p:nvPr/>
        </p:nvPicPr>
        <p:blipFill>
          <a:blip r:embed="rId2"/>
          <a:srcRect r="20290" b="4950"/>
          <a:stretch>
            <a:fillRect/>
          </a:stretch>
        </p:blipFill>
        <p:spPr bwMode="auto">
          <a:xfrm rot="16200000">
            <a:off x="1719160" y="2644048"/>
            <a:ext cx="3159294" cy="49292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7070" y="314302"/>
            <a:ext cx="4617806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2.4.5  S700K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型电动转辙机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334128" y="1600186"/>
            <a:ext cx="9535344" cy="46166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400" b="1" dirty="0">
                <a:solidFill>
                  <a:schemeClr val="hlink"/>
                </a:solidFill>
              </a:rPr>
              <a:t>适用于</a:t>
            </a:r>
            <a:r>
              <a:rPr lang="zh-CN" altLang="en-US" sz="2400" b="1" dirty="0"/>
              <a:t>提速区段可动心轨、尖轨处采用外锁闭装置的</a:t>
            </a:r>
            <a:r>
              <a:rPr lang="zh-CN" altLang="en-US" sz="2400" b="1" dirty="0" smtClean="0"/>
              <a:t>道岔。</a:t>
            </a:r>
            <a:r>
              <a:rPr lang="zh-CN" altLang="en-US" sz="2400" dirty="0" smtClean="0"/>
              <a:t>                       </a:t>
            </a:r>
            <a:endParaRPr lang="zh-CN" altLang="en-US" sz="2400" dirty="0"/>
          </a:p>
        </p:txBody>
      </p:sp>
      <p:pic>
        <p:nvPicPr>
          <p:cNvPr id="5" name="Picture 2" descr="38单开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614678" y="2743194"/>
            <a:ext cx="8626535" cy="3714776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pic>
        <p:nvPicPr>
          <p:cNvPr id="6" name="Picture 11" descr="DSCN076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1252" y="2743194"/>
            <a:ext cx="3401837" cy="36956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7070" y="314302"/>
            <a:ext cx="4617806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2.4.5  S700K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型电动转辙机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05764" y="1671624"/>
            <a:ext cx="8501063" cy="83026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333399"/>
                </a:solidFill>
                <a:latin typeface="+mj-ea"/>
                <a:ea typeface="+mj-ea"/>
              </a:rPr>
              <a:t>    城市轨道交通尽管运行速度不高，但采用</a:t>
            </a:r>
            <a:r>
              <a:rPr lang="en-US" altLang="zh-CN" sz="2400" b="1" dirty="0">
                <a:solidFill>
                  <a:srgbClr val="333399"/>
                </a:solidFill>
                <a:latin typeface="+mj-ea"/>
                <a:ea typeface="+mj-ea"/>
              </a:rPr>
              <a:t>S700K</a:t>
            </a:r>
            <a:r>
              <a:rPr lang="zh-CN" altLang="en-US" sz="2400" b="1" dirty="0">
                <a:solidFill>
                  <a:srgbClr val="333399"/>
                </a:solidFill>
                <a:latin typeface="+mj-ea"/>
                <a:ea typeface="+mj-ea"/>
              </a:rPr>
              <a:t>转辙机的优点十分明显：</a:t>
            </a:r>
            <a:endParaRPr lang="zh-CN" altLang="en-US" sz="2400" dirty="0">
              <a:solidFill>
                <a:srgbClr val="333399"/>
              </a:solidFill>
              <a:latin typeface="+mj-ea"/>
              <a:ea typeface="+mj-ea"/>
            </a:endParaRPr>
          </a:p>
        </p:txBody>
      </p:sp>
      <p:grpSp>
        <p:nvGrpSpPr>
          <p:cNvPr id="4" name="组合 23"/>
          <p:cNvGrpSpPr/>
          <p:nvPr/>
        </p:nvGrpSpPr>
        <p:grpSpPr bwMode="auto">
          <a:xfrm>
            <a:off x="2191516" y="2743194"/>
            <a:ext cx="7581900" cy="1484312"/>
            <a:chOff x="781467" y="2224880"/>
            <a:chExt cx="7581065" cy="1484312"/>
          </a:xfrm>
        </p:grpSpPr>
        <p:grpSp>
          <p:nvGrpSpPr>
            <p:cNvPr id="5" name="组合 5"/>
            <p:cNvGrpSpPr/>
            <p:nvPr/>
          </p:nvGrpSpPr>
          <p:grpSpPr>
            <a:xfrm>
              <a:off x="781467" y="2224880"/>
              <a:ext cx="1039018" cy="1484312"/>
              <a:chOff x="71441" y="1179"/>
              <a:chExt cx="1039018" cy="1484312"/>
            </a:xfrm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</p:grpSpPr>
          <p:sp>
            <p:nvSpPr>
              <p:cNvPr id="9" name="燕尾形 8"/>
              <p:cNvSpPr/>
              <p:nvPr/>
            </p:nvSpPr>
            <p:spPr>
              <a:xfrm rot="5400000">
                <a:off x="-151206" y="223826"/>
                <a:ext cx="1484312" cy="1039018"/>
              </a:xfrm>
              <a:prstGeom prst="chevron">
                <a:avLst/>
              </a:prstGeom>
              <a:solidFill>
                <a:srgbClr val="9BBB59">
                  <a:hueOff val="0"/>
                  <a:satOff val="0"/>
                  <a:lumOff val="0"/>
                  <a:alphaOff val="0"/>
                </a:srgbClr>
              </a:solidFill>
              <a:ln w="12700" cap="flat" cmpd="sng" algn="ctr">
                <a:noFill/>
                <a:prstDash val="solid"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sp>
          <p:sp>
            <p:nvSpPr>
              <p:cNvPr id="10" name="燕尾形 4"/>
              <p:cNvSpPr/>
              <p:nvPr/>
            </p:nvSpPr>
            <p:spPr>
              <a:xfrm>
                <a:off x="71441" y="520688"/>
                <a:ext cx="1039018" cy="445294"/>
              </a:xfrm>
              <a:prstGeom prst="rect">
                <a:avLst/>
              </a:prstGeom>
              <a:noFill/>
              <a:ln>
                <a:noFill/>
              </a:ln>
              <a:effectLst/>
              <a:sp3d/>
            </p:spPr>
            <p:txBody>
              <a:bodyPr lIns="15240" tIns="15240" rIns="15240" bIns="15240" spcCol="1270" anchor="ctr"/>
              <a:lstStyle/>
              <a:p>
                <a:pPr algn="ctr" defTabSz="1066800" fontAlgn="auto">
                  <a:lnSpc>
                    <a:spcPct val="90000"/>
                  </a:lnSpc>
                  <a:spcBef>
                    <a:spcPts val="0"/>
                  </a:spcBef>
                  <a:spcAft>
                    <a:spcPct val="35000"/>
                  </a:spcAft>
                  <a:defRPr/>
                </a:pPr>
                <a:r>
                  <a:rPr lang="en-US" altLang="zh-CN" sz="2400" b="1" kern="0" dirty="0">
                    <a:solidFill>
                      <a:sysClr val="window" lastClr="FFFFFF"/>
                    </a:solidFill>
                    <a:latin typeface="Perpetua" panose="02020502060401020303"/>
                    <a:ea typeface="宋体" panose="02010600030101010101" pitchFamily="2" charset="-122"/>
                  </a:rPr>
                  <a:t>1</a:t>
                </a:r>
                <a:endParaRPr lang="zh-CN" altLang="en-US" sz="2400" b="1" kern="0" dirty="0">
                  <a:solidFill>
                    <a:sysClr val="window" lastClr="FFFFFF"/>
                  </a:solidFill>
                  <a:latin typeface="Perpetua" panose="02020502060401020303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6" name="组合 6"/>
            <p:cNvGrpSpPr/>
            <p:nvPr/>
          </p:nvGrpSpPr>
          <p:grpSpPr>
            <a:xfrm>
              <a:off x="1805362" y="2224881"/>
              <a:ext cx="6557170" cy="964803"/>
              <a:chOff x="1095336" y="1180"/>
              <a:chExt cx="6557170" cy="964803"/>
            </a:xfrm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</p:grpSpPr>
          <p:sp>
            <p:nvSpPr>
              <p:cNvPr id="7" name="同侧圆角矩形 6"/>
              <p:cNvSpPr/>
              <p:nvPr/>
            </p:nvSpPr>
            <p:spPr>
              <a:xfrm rot="5400000">
                <a:off x="3891519" y="-2795003"/>
                <a:ext cx="964803" cy="6557170"/>
              </a:xfrm>
              <a:prstGeom prst="round2SameRect">
                <a:avLst/>
              </a:prstGeom>
              <a:solidFill>
                <a:sysClr val="window" lastClr="FFFFFF">
                  <a:alpha val="90000"/>
                  <a:hueOff val="0"/>
                  <a:satOff val="0"/>
                  <a:lumOff val="0"/>
                  <a:alphaOff val="0"/>
                </a:sysClr>
              </a:solidFill>
              <a:ln w="12700" cap="flat" cmpd="sng" algn="ctr">
                <a:noFill/>
                <a:prstDash val="solid"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sp>
          <p:sp>
            <p:nvSpPr>
              <p:cNvPr id="8" name="同侧圆角矩形 6"/>
              <p:cNvSpPr/>
              <p:nvPr/>
            </p:nvSpPr>
            <p:spPr>
              <a:xfrm>
                <a:off x="1095336" y="48278"/>
                <a:ext cx="6510072" cy="870607"/>
              </a:xfrm>
              <a:prstGeom prst="rect">
                <a:avLst/>
              </a:prstGeom>
              <a:noFill/>
              <a:ln>
                <a:noFill/>
              </a:ln>
              <a:effectLst/>
              <a:sp3d/>
            </p:spPr>
            <p:txBody>
              <a:bodyPr lIns="170688" tIns="15240" rIns="15240" bIns="15240" spcCol="1270" anchor="ctr"/>
              <a:lstStyle/>
              <a:p>
                <a:pPr marL="228600" lvl="1" indent="-228600" defTabSz="1066800" fontAlgn="auto">
                  <a:lnSpc>
                    <a:spcPct val="90000"/>
                  </a:lnSpc>
                  <a:spcBef>
                    <a:spcPts val="0"/>
                  </a:spcBef>
                  <a:spcAft>
                    <a:spcPct val="15000"/>
                  </a:spcAft>
                  <a:buFontTx/>
                  <a:buChar char="•"/>
                  <a:defRPr/>
                </a:pPr>
                <a:r>
                  <a:rPr lang="zh-CN" altLang="en-US" sz="2400" b="1" kern="0" dirty="0">
                    <a:solidFill>
                      <a:srgbClr val="333399"/>
                    </a:solidFill>
                    <a:latin typeface="Perpetua" panose="02020502060401020303"/>
                    <a:ea typeface="宋体" panose="02010600030101010101" pitchFamily="2" charset="-122"/>
                  </a:rPr>
                  <a:t>采用三相交流电动机，电能损失大大减小</a:t>
                </a:r>
                <a:endParaRPr lang="zh-CN" altLang="en-US" sz="2400" b="1" kern="0" dirty="0">
                  <a:solidFill>
                    <a:srgbClr val="333399"/>
                  </a:solidFill>
                  <a:latin typeface="Perpetua" panose="02020502060401020303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11" name="组合 24"/>
          <p:cNvGrpSpPr/>
          <p:nvPr/>
        </p:nvGrpSpPr>
        <p:grpSpPr bwMode="auto">
          <a:xfrm>
            <a:off x="2191516" y="4032244"/>
            <a:ext cx="7581900" cy="1484312"/>
            <a:chOff x="781467" y="3513544"/>
            <a:chExt cx="7581065" cy="1484312"/>
          </a:xfrm>
        </p:grpSpPr>
        <p:grpSp>
          <p:nvGrpSpPr>
            <p:cNvPr id="12" name="组合 7"/>
            <p:cNvGrpSpPr/>
            <p:nvPr/>
          </p:nvGrpSpPr>
          <p:grpSpPr>
            <a:xfrm>
              <a:off x="781467" y="3513544"/>
              <a:ext cx="1039018" cy="1484312"/>
              <a:chOff x="71441" y="1289843"/>
              <a:chExt cx="1039018" cy="1484312"/>
            </a:xfrm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</p:grpSpPr>
          <p:sp>
            <p:nvSpPr>
              <p:cNvPr id="16" name="燕尾形 15"/>
              <p:cNvSpPr/>
              <p:nvPr/>
            </p:nvSpPr>
            <p:spPr>
              <a:xfrm rot="5400000">
                <a:off x="-151206" y="1512490"/>
                <a:ext cx="1484312" cy="1039018"/>
              </a:xfrm>
              <a:prstGeom prst="chevron">
                <a:avLst/>
              </a:prstGeom>
              <a:solidFill>
                <a:srgbClr val="9BBB59">
                  <a:hueOff val="5625132"/>
                  <a:satOff val="-8437"/>
                  <a:lumOff val="-1370"/>
                  <a:alphaOff val="0"/>
                </a:srgbClr>
              </a:solidFill>
              <a:ln w="12700" cap="flat" cmpd="sng" algn="ctr">
                <a:noFill/>
                <a:prstDash val="solid"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sp>
          <p:sp>
            <p:nvSpPr>
              <p:cNvPr id="17" name="燕尾形 8"/>
              <p:cNvSpPr/>
              <p:nvPr/>
            </p:nvSpPr>
            <p:spPr>
              <a:xfrm>
                <a:off x="71441" y="1809352"/>
                <a:ext cx="1039018" cy="445294"/>
              </a:xfrm>
              <a:prstGeom prst="rect">
                <a:avLst/>
              </a:prstGeom>
              <a:noFill/>
              <a:ln>
                <a:noFill/>
              </a:ln>
              <a:effectLst/>
              <a:sp3d/>
            </p:spPr>
            <p:txBody>
              <a:bodyPr lIns="15240" tIns="15240" rIns="15240" bIns="15240" spcCol="1270" anchor="ctr"/>
              <a:lstStyle/>
              <a:p>
                <a:pPr algn="ctr" defTabSz="1066800" fontAlgn="auto">
                  <a:lnSpc>
                    <a:spcPct val="90000"/>
                  </a:lnSpc>
                  <a:spcBef>
                    <a:spcPts val="0"/>
                  </a:spcBef>
                  <a:spcAft>
                    <a:spcPct val="35000"/>
                  </a:spcAft>
                  <a:defRPr/>
                </a:pPr>
                <a:r>
                  <a:rPr lang="en-US" altLang="zh-CN" sz="2400" b="1" kern="0" dirty="0">
                    <a:solidFill>
                      <a:sysClr val="window" lastClr="FFFFFF"/>
                    </a:solidFill>
                    <a:latin typeface="Perpetua" panose="02020502060401020303"/>
                    <a:ea typeface="宋体" panose="02010600030101010101" pitchFamily="2" charset="-122"/>
                  </a:rPr>
                  <a:t>2</a:t>
                </a:r>
                <a:endParaRPr lang="zh-CN" altLang="en-US" sz="2400" b="1" kern="0" dirty="0">
                  <a:solidFill>
                    <a:sysClr val="window" lastClr="FFFFFF"/>
                  </a:solidFill>
                  <a:latin typeface="Perpetua" panose="02020502060401020303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3" name="组合 8"/>
            <p:cNvGrpSpPr/>
            <p:nvPr/>
          </p:nvGrpSpPr>
          <p:grpSpPr>
            <a:xfrm>
              <a:off x="1805362" y="3513545"/>
              <a:ext cx="6557170" cy="964803"/>
              <a:chOff x="1095336" y="1289844"/>
              <a:chExt cx="6557170" cy="964803"/>
            </a:xfrm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</p:grpSpPr>
          <p:sp>
            <p:nvSpPr>
              <p:cNvPr id="14" name="同侧圆角矩形 13"/>
              <p:cNvSpPr/>
              <p:nvPr/>
            </p:nvSpPr>
            <p:spPr>
              <a:xfrm rot="5400000">
                <a:off x="3891519" y="-1506339"/>
                <a:ext cx="964803" cy="6557170"/>
              </a:xfrm>
              <a:prstGeom prst="round2SameRect">
                <a:avLst/>
              </a:prstGeom>
              <a:solidFill>
                <a:sysClr val="window" lastClr="FFFFFF">
                  <a:alpha val="90000"/>
                  <a:hueOff val="0"/>
                  <a:satOff val="0"/>
                  <a:lumOff val="0"/>
                  <a:alphaOff val="0"/>
                </a:sysClr>
              </a:solidFill>
              <a:ln w="12700" cap="flat" cmpd="sng" algn="ctr">
                <a:noFill/>
                <a:prstDash val="solid"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sp>
          <p:sp>
            <p:nvSpPr>
              <p:cNvPr id="15" name="同侧圆角矩形 10"/>
              <p:cNvSpPr/>
              <p:nvPr/>
            </p:nvSpPr>
            <p:spPr>
              <a:xfrm>
                <a:off x="1095336" y="1336942"/>
                <a:ext cx="6510072" cy="870607"/>
              </a:xfrm>
              <a:prstGeom prst="rect">
                <a:avLst/>
              </a:prstGeom>
              <a:noFill/>
              <a:ln>
                <a:noFill/>
              </a:ln>
              <a:effectLst/>
              <a:sp3d/>
            </p:spPr>
            <p:txBody>
              <a:bodyPr lIns="170688" tIns="15240" rIns="15240" bIns="15240" spcCol="1270" anchor="ctr"/>
              <a:lstStyle/>
              <a:p>
                <a:pPr marL="228600" lvl="1" indent="-228600" defTabSz="1066800" fontAlgn="auto">
                  <a:lnSpc>
                    <a:spcPct val="90000"/>
                  </a:lnSpc>
                  <a:spcBef>
                    <a:spcPts val="0"/>
                  </a:spcBef>
                  <a:spcAft>
                    <a:spcPct val="15000"/>
                  </a:spcAft>
                  <a:buFontTx/>
                  <a:buChar char="•"/>
                  <a:defRPr/>
                </a:pPr>
                <a:r>
                  <a:rPr lang="zh-CN" altLang="en-US" sz="2400" b="1" kern="0" dirty="0">
                    <a:solidFill>
                      <a:srgbClr val="333399"/>
                    </a:solidFill>
                    <a:latin typeface="Perpetua" panose="02020502060401020303"/>
                    <a:ea typeface="宋体" panose="02010600030101010101" pitchFamily="2" charset="-122"/>
                  </a:rPr>
                  <a:t>采用滚珠丝杠传动装置，摩擦力小，机械效率高</a:t>
                </a:r>
                <a:endParaRPr lang="zh-CN" altLang="en-US" sz="2400" b="1" kern="0" dirty="0">
                  <a:solidFill>
                    <a:srgbClr val="333399"/>
                  </a:solidFill>
                  <a:latin typeface="Perpetua" panose="02020502060401020303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18" name="组合 25"/>
          <p:cNvGrpSpPr/>
          <p:nvPr/>
        </p:nvGrpSpPr>
        <p:grpSpPr bwMode="auto">
          <a:xfrm>
            <a:off x="2191516" y="5321294"/>
            <a:ext cx="7581900" cy="1484312"/>
            <a:chOff x="781467" y="4802208"/>
            <a:chExt cx="7581065" cy="1484312"/>
          </a:xfrm>
        </p:grpSpPr>
        <p:grpSp>
          <p:nvGrpSpPr>
            <p:cNvPr id="19" name="组合 9"/>
            <p:cNvGrpSpPr/>
            <p:nvPr/>
          </p:nvGrpSpPr>
          <p:grpSpPr>
            <a:xfrm>
              <a:off x="781467" y="4802208"/>
              <a:ext cx="1039018" cy="1484312"/>
              <a:chOff x="71441" y="2578507"/>
              <a:chExt cx="1039018" cy="1484312"/>
            </a:xfrm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</p:grpSpPr>
          <p:sp>
            <p:nvSpPr>
              <p:cNvPr id="23" name="燕尾形 22"/>
              <p:cNvSpPr/>
              <p:nvPr/>
            </p:nvSpPr>
            <p:spPr>
              <a:xfrm rot="5400000">
                <a:off x="-151206" y="2801154"/>
                <a:ext cx="1484312" cy="1039018"/>
              </a:xfrm>
              <a:prstGeom prst="chevron">
                <a:avLst/>
              </a:prstGeom>
              <a:solidFill>
                <a:srgbClr val="9BBB59">
                  <a:hueOff val="11250264"/>
                  <a:satOff val="-16877"/>
                  <a:lumOff val="-2742"/>
                  <a:alphaOff val="0"/>
                </a:srgbClr>
              </a:solidFill>
              <a:ln w="12700" cap="flat" cmpd="sng" algn="ctr">
                <a:noFill/>
                <a:prstDash val="solid"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sp>
          <p:sp>
            <p:nvSpPr>
              <p:cNvPr id="24" name="燕尾形 12"/>
              <p:cNvSpPr/>
              <p:nvPr/>
            </p:nvSpPr>
            <p:spPr>
              <a:xfrm>
                <a:off x="71441" y="3098016"/>
                <a:ext cx="1039018" cy="445294"/>
              </a:xfrm>
              <a:prstGeom prst="rect">
                <a:avLst/>
              </a:prstGeom>
              <a:noFill/>
              <a:ln>
                <a:noFill/>
              </a:ln>
              <a:effectLst/>
              <a:sp3d/>
            </p:spPr>
            <p:txBody>
              <a:bodyPr lIns="15240" tIns="15240" rIns="15240" bIns="15240" spcCol="1270" anchor="ctr"/>
              <a:lstStyle/>
              <a:p>
                <a:pPr algn="ctr" defTabSz="1066800" fontAlgn="auto">
                  <a:lnSpc>
                    <a:spcPct val="90000"/>
                  </a:lnSpc>
                  <a:spcBef>
                    <a:spcPts val="0"/>
                  </a:spcBef>
                  <a:spcAft>
                    <a:spcPct val="35000"/>
                  </a:spcAft>
                  <a:defRPr/>
                </a:pPr>
                <a:r>
                  <a:rPr lang="en-US" altLang="zh-CN" sz="2400" b="1" kern="0" dirty="0">
                    <a:solidFill>
                      <a:sysClr val="window" lastClr="FFFFFF"/>
                    </a:solidFill>
                    <a:latin typeface="Perpetua" panose="02020502060401020303"/>
                    <a:ea typeface="宋体" panose="02010600030101010101" pitchFamily="2" charset="-122"/>
                  </a:rPr>
                  <a:t>3</a:t>
                </a:r>
                <a:endParaRPr lang="zh-CN" altLang="en-US" sz="2400" b="1" kern="0" dirty="0">
                  <a:solidFill>
                    <a:sysClr val="window" lastClr="FFFFFF"/>
                  </a:solidFill>
                  <a:latin typeface="Perpetua" panose="02020502060401020303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0" name="组合 10"/>
            <p:cNvGrpSpPr/>
            <p:nvPr/>
          </p:nvGrpSpPr>
          <p:grpSpPr>
            <a:xfrm>
              <a:off x="1805362" y="4802208"/>
              <a:ext cx="6557170" cy="964803"/>
              <a:chOff x="1095336" y="2578507"/>
              <a:chExt cx="6557170" cy="964803"/>
            </a:xfrm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</p:grpSpPr>
          <p:sp>
            <p:nvSpPr>
              <p:cNvPr id="21" name="同侧圆角矩形 11"/>
              <p:cNvSpPr/>
              <p:nvPr/>
            </p:nvSpPr>
            <p:spPr>
              <a:xfrm rot="5400000">
                <a:off x="3891519" y="-217676"/>
                <a:ext cx="964803" cy="6557170"/>
              </a:xfrm>
              <a:prstGeom prst="round2SameRect">
                <a:avLst/>
              </a:prstGeom>
              <a:solidFill>
                <a:sysClr val="window" lastClr="FFFFFF">
                  <a:alpha val="90000"/>
                  <a:hueOff val="0"/>
                  <a:satOff val="0"/>
                  <a:lumOff val="0"/>
                  <a:alphaOff val="0"/>
                </a:sysClr>
              </a:solidFill>
              <a:ln w="12700" cap="flat" cmpd="sng" algn="ctr">
                <a:noFill/>
                <a:prstDash val="solid"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</p:sp>
          <p:sp>
            <p:nvSpPr>
              <p:cNvPr id="22" name="同侧圆角矩形 14"/>
              <p:cNvSpPr/>
              <p:nvPr/>
            </p:nvSpPr>
            <p:spPr>
              <a:xfrm>
                <a:off x="1095336" y="2625605"/>
                <a:ext cx="6510072" cy="870607"/>
              </a:xfrm>
              <a:prstGeom prst="rect">
                <a:avLst/>
              </a:prstGeom>
              <a:noFill/>
              <a:ln>
                <a:noFill/>
              </a:ln>
              <a:effectLst/>
              <a:sp3d/>
            </p:spPr>
            <p:txBody>
              <a:bodyPr lIns="170688" tIns="15240" rIns="15240" bIns="15240" spcCol="1270" anchor="ctr"/>
              <a:lstStyle/>
              <a:p>
                <a:pPr marL="228600" lvl="1" indent="-228600" defTabSz="1066800" fontAlgn="auto">
                  <a:lnSpc>
                    <a:spcPct val="90000"/>
                  </a:lnSpc>
                  <a:spcBef>
                    <a:spcPts val="0"/>
                  </a:spcBef>
                  <a:spcAft>
                    <a:spcPct val="15000"/>
                  </a:spcAft>
                  <a:buFontTx/>
                  <a:buChar char="•"/>
                  <a:defRPr/>
                </a:pPr>
                <a:r>
                  <a:rPr lang="zh-CN" altLang="en-US" sz="2400" b="1" kern="0" dirty="0">
                    <a:solidFill>
                      <a:srgbClr val="333399"/>
                    </a:solidFill>
                    <a:latin typeface="Perpetua" panose="02020502060401020303"/>
                    <a:ea typeface="宋体" panose="02010600030101010101" pitchFamily="2" charset="-122"/>
                  </a:rPr>
                  <a:t>没有直流电动机的整流子，维修工作量大大减小</a:t>
                </a:r>
                <a:endParaRPr lang="zh-CN" altLang="en-US" sz="2400" b="1" kern="0" dirty="0">
                  <a:solidFill>
                    <a:srgbClr val="333399"/>
                  </a:solidFill>
                  <a:latin typeface="Perpetua" panose="02020502060401020303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477004" y="1171558"/>
            <a:ext cx="828675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dirty="0" smtClean="0">
                <a:solidFill>
                  <a:srgbClr val="339966"/>
                </a:solidFill>
                <a:latin typeface="+mn-ea"/>
                <a:cs typeface="fangsong_gb2312"/>
              </a:rPr>
              <a:t>1</a:t>
            </a:r>
            <a:r>
              <a:rPr lang="zh-CN" altLang="en-US" sz="2400" b="1" dirty="0" smtClean="0">
                <a:solidFill>
                  <a:srgbClr val="339966"/>
                </a:solidFill>
                <a:latin typeface="+mn-ea"/>
                <a:cs typeface="fangsong_gb2312"/>
              </a:rPr>
              <a:t>、</a:t>
            </a:r>
            <a:r>
              <a:rPr lang="en-US" altLang="zh-CN" sz="2400" b="1" dirty="0" smtClean="0">
                <a:solidFill>
                  <a:srgbClr val="339966"/>
                </a:solidFill>
                <a:latin typeface="+mn-ea"/>
                <a:sym typeface="Arial" panose="020B0604020202020204" pitchFamily="34" charset="0"/>
              </a:rPr>
              <a:t> </a:t>
            </a:r>
            <a:r>
              <a:rPr lang="zh-CN" altLang="en-US" sz="2400" b="1" dirty="0" smtClean="0">
                <a:solidFill>
                  <a:srgbClr val="339966"/>
                </a:solidFill>
                <a:latin typeface="+mn-ea"/>
                <a:sym typeface="Arial" panose="020B0604020202020204" pitchFamily="34" charset="0"/>
              </a:rPr>
              <a:t>特点</a:t>
            </a:r>
            <a:endParaRPr lang="zh-CN" altLang="en-US" sz="2400" b="1" dirty="0">
              <a:solidFill>
                <a:srgbClr val="339966"/>
              </a:solidFill>
              <a:latin typeface="+mn-ea"/>
              <a:cs typeface="fangsong_gb2312"/>
            </a:endParaRPr>
          </a:p>
        </p:txBody>
      </p:sp>
      <p:sp>
        <p:nvSpPr>
          <p:cNvPr id="26" name="燕尾形 25"/>
          <p:cNvSpPr/>
          <p:nvPr/>
        </p:nvSpPr>
        <p:spPr>
          <a:xfrm>
            <a:off x="0" y="1242996"/>
            <a:ext cx="214314" cy="35719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" name="燕尾形 26"/>
          <p:cNvSpPr/>
          <p:nvPr/>
        </p:nvSpPr>
        <p:spPr>
          <a:xfrm>
            <a:off x="214313" y="1242996"/>
            <a:ext cx="214314" cy="35719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6" grpId="0" animBg="1"/>
      <p:bldP spid="27" grpId="0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3"/>
          <p:cNvGrpSpPr/>
          <p:nvPr/>
        </p:nvGrpSpPr>
        <p:grpSpPr bwMode="auto">
          <a:xfrm>
            <a:off x="1977202" y="3314698"/>
            <a:ext cx="7581900" cy="1484312"/>
            <a:chOff x="781467" y="2224880"/>
            <a:chExt cx="7581065" cy="1484312"/>
          </a:xfrm>
        </p:grpSpPr>
        <p:grpSp>
          <p:nvGrpSpPr>
            <p:cNvPr id="3" name="组合 5"/>
            <p:cNvGrpSpPr/>
            <p:nvPr/>
          </p:nvGrpSpPr>
          <p:grpSpPr>
            <a:xfrm>
              <a:off x="781467" y="2224880"/>
              <a:ext cx="1039018" cy="1484312"/>
              <a:chOff x="71441" y="1179"/>
              <a:chExt cx="1039018" cy="1484312"/>
            </a:xfrm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</p:grpSpPr>
          <p:sp>
            <p:nvSpPr>
              <p:cNvPr id="7" name="燕尾形 6"/>
              <p:cNvSpPr/>
              <p:nvPr/>
            </p:nvSpPr>
            <p:spPr>
              <a:xfrm rot="5400000">
                <a:off x="-151206" y="223826"/>
                <a:ext cx="1484312" cy="1039018"/>
              </a:xfrm>
              <a:prstGeom prst="chevron">
                <a:avLst/>
              </a:prstGeom>
              <a:solidFill>
                <a:srgbClr val="FFC000"/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style>
              <a:lnRef idx="2">
                <a:scrgbClr r="0" g="0" b="0"/>
              </a:lnRef>
              <a:fillRef idx="1">
                <a:schemeClr val="accent3">
                  <a:hueOff val="0"/>
                  <a:satOff val="0"/>
                  <a:lumOff val="0"/>
                  <a:alphaOff val="0"/>
                </a:schemeClr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</p:sp>
          <p:sp>
            <p:nvSpPr>
              <p:cNvPr id="8" name="燕尾形 4"/>
              <p:cNvSpPr/>
              <p:nvPr/>
            </p:nvSpPr>
            <p:spPr>
              <a:xfrm>
                <a:off x="71441" y="520688"/>
                <a:ext cx="1039018" cy="445294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15240" tIns="15240" rIns="15240" bIns="15240" spcCol="1270" anchor="ctr"/>
              <a:lstStyle/>
              <a:p>
                <a:pPr algn="ctr" defTabSz="1066800" fontAlgn="auto">
                  <a:lnSpc>
                    <a:spcPct val="120000"/>
                  </a:lnSpc>
                  <a:spcBef>
                    <a:spcPts val="0"/>
                  </a:spcBef>
                  <a:spcAft>
                    <a:spcPct val="35000"/>
                  </a:spcAft>
                  <a:defRPr/>
                </a:pPr>
                <a:r>
                  <a:rPr lang="en-US" altLang="zh-CN" sz="2400" b="1" dirty="0">
                    <a:latin typeface="Times New Roman" panose="02020603050405020304" pitchFamily="18" charset="0"/>
                    <a:ea typeface="+mj-ea"/>
                    <a:cs typeface="Times New Roman" panose="02020603050405020304" pitchFamily="18" charset="0"/>
                  </a:rPr>
                  <a:t>4</a:t>
                </a:r>
                <a:endParaRPr lang="zh-CN" altLang="en-US" sz="2400" b="1" dirty="0"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4" name="组合 6"/>
            <p:cNvGrpSpPr/>
            <p:nvPr/>
          </p:nvGrpSpPr>
          <p:grpSpPr>
            <a:xfrm>
              <a:off x="1805362" y="2224881"/>
              <a:ext cx="6557170" cy="964803"/>
              <a:chOff x="1095336" y="1180"/>
              <a:chExt cx="6557170" cy="964803"/>
            </a:xfrm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</p:grpSpPr>
          <p:sp>
            <p:nvSpPr>
              <p:cNvPr id="5" name="同侧圆角矩形 4"/>
              <p:cNvSpPr/>
              <p:nvPr/>
            </p:nvSpPr>
            <p:spPr>
              <a:xfrm rot="5400000">
                <a:off x="3891519" y="-2795003"/>
                <a:ext cx="964803" cy="6557170"/>
              </a:xfrm>
              <a:prstGeom prst="round2SameRect">
                <a:avLst/>
              </a:prstGeom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6" name="同侧圆角矩形 6"/>
              <p:cNvSpPr/>
              <p:nvPr/>
            </p:nvSpPr>
            <p:spPr>
              <a:xfrm>
                <a:off x="1095336" y="48278"/>
                <a:ext cx="6510072" cy="870607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lIns="170688" tIns="15240" rIns="15240" bIns="15240" spcCol="1270" anchor="ctr"/>
              <a:lstStyle/>
              <a:p>
                <a:pPr marL="228600" lvl="1" indent="-228600" defTabSz="1066800" fontAlgn="auto">
                  <a:lnSpc>
                    <a:spcPct val="120000"/>
                  </a:lnSpc>
                  <a:spcBef>
                    <a:spcPts val="0"/>
                  </a:spcBef>
                  <a:spcAft>
                    <a:spcPct val="15000"/>
                  </a:spcAft>
                  <a:buFontTx/>
                  <a:buChar char="•"/>
                  <a:defRPr/>
                </a:pPr>
                <a:r>
                  <a:rPr lang="zh-CN" altLang="en-US" sz="2400" b="1" dirty="0">
                    <a:solidFill>
                      <a:srgbClr val="333399"/>
                    </a:solidFill>
                    <a:latin typeface="Times New Roman" panose="02020603050405020304" pitchFamily="18" charset="0"/>
                    <a:ea typeface="+mj-ea"/>
                    <a:cs typeface="Times New Roman" panose="02020603050405020304" pitchFamily="18" charset="0"/>
                  </a:rPr>
                  <a:t>采用具有簧式挤脱装置的保持连接器，解决因挤销劳损曹成的慢性故障</a:t>
                </a:r>
                <a:endParaRPr lang="zh-CN" altLang="en-US" sz="2400" b="1" dirty="0">
                  <a:solidFill>
                    <a:srgbClr val="333399"/>
                  </a:solidFill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9" name="组合 24"/>
          <p:cNvGrpSpPr/>
          <p:nvPr/>
        </p:nvGrpSpPr>
        <p:grpSpPr bwMode="auto">
          <a:xfrm>
            <a:off x="1977202" y="4529135"/>
            <a:ext cx="7581900" cy="1484313"/>
            <a:chOff x="781467" y="3513544"/>
            <a:chExt cx="7581065" cy="1484312"/>
          </a:xfrm>
        </p:grpSpPr>
        <p:grpSp>
          <p:nvGrpSpPr>
            <p:cNvPr id="10" name="组合 7"/>
            <p:cNvGrpSpPr/>
            <p:nvPr/>
          </p:nvGrpSpPr>
          <p:grpSpPr>
            <a:xfrm>
              <a:off x="781467" y="3513544"/>
              <a:ext cx="1039018" cy="1484312"/>
              <a:chOff x="71441" y="1289843"/>
              <a:chExt cx="1039018" cy="1484312"/>
            </a:xfrm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</p:grpSpPr>
          <p:sp>
            <p:nvSpPr>
              <p:cNvPr id="14" name="燕尾形 13"/>
              <p:cNvSpPr/>
              <p:nvPr/>
            </p:nvSpPr>
            <p:spPr>
              <a:xfrm rot="5400000">
                <a:off x="-151206" y="1512490"/>
                <a:ext cx="1484312" cy="1039018"/>
              </a:xfrm>
              <a:prstGeom prst="chevron">
                <a:avLst/>
              </a:prstGeom>
              <a:solidFill>
                <a:srgbClr val="FF0066"/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style>
              <a:lnRef idx="2">
                <a:scrgbClr r="0" g="0" b="0"/>
              </a:lnRef>
              <a:fillRef idx="1">
                <a:schemeClr val="accent3">
                  <a:hueOff val="5625132"/>
                  <a:satOff val="-8437"/>
                  <a:lumOff val="-1370"/>
                  <a:alphaOff val="0"/>
                </a:schemeClr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</p:sp>
          <p:sp>
            <p:nvSpPr>
              <p:cNvPr id="15" name="燕尾形 8"/>
              <p:cNvSpPr/>
              <p:nvPr/>
            </p:nvSpPr>
            <p:spPr>
              <a:xfrm>
                <a:off x="71441" y="1809352"/>
                <a:ext cx="1039018" cy="445294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15240" tIns="15240" rIns="15240" bIns="15240" spcCol="1270" anchor="ctr"/>
              <a:lstStyle/>
              <a:p>
                <a:pPr algn="ctr" defTabSz="1066800" fontAlgn="auto">
                  <a:lnSpc>
                    <a:spcPct val="120000"/>
                  </a:lnSpc>
                  <a:spcBef>
                    <a:spcPts val="0"/>
                  </a:spcBef>
                  <a:spcAft>
                    <a:spcPct val="35000"/>
                  </a:spcAft>
                  <a:defRPr/>
                </a:pPr>
                <a:r>
                  <a:rPr lang="en-US" altLang="zh-CN" sz="2400" b="1" dirty="0">
                    <a:latin typeface="Times New Roman" panose="02020603050405020304" pitchFamily="18" charset="0"/>
                    <a:ea typeface="+mj-ea"/>
                    <a:cs typeface="Times New Roman" panose="02020603050405020304" pitchFamily="18" charset="0"/>
                  </a:rPr>
                  <a:t>5</a:t>
                </a:r>
                <a:endParaRPr lang="zh-CN" altLang="en-US" sz="2400" b="1" dirty="0"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1" name="组合 8"/>
            <p:cNvGrpSpPr/>
            <p:nvPr/>
          </p:nvGrpSpPr>
          <p:grpSpPr>
            <a:xfrm>
              <a:off x="1805362" y="3513545"/>
              <a:ext cx="6557170" cy="964803"/>
              <a:chOff x="1095336" y="1289844"/>
              <a:chExt cx="6557170" cy="964803"/>
            </a:xfrm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</p:grpSpPr>
          <p:sp>
            <p:nvSpPr>
              <p:cNvPr id="12" name="同侧圆角矩形 11"/>
              <p:cNvSpPr/>
              <p:nvPr/>
            </p:nvSpPr>
            <p:spPr>
              <a:xfrm rot="5400000">
                <a:off x="3891519" y="-1506339"/>
                <a:ext cx="964803" cy="6557170"/>
              </a:xfrm>
              <a:prstGeom prst="round2SameRect">
                <a:avLst/>
              </a:prstGeom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3" name="同侧圆角矩形 10"/>
              <p:cNvSpPr/>
              <p:nvPr/>
            </p:nvSpPr>
            <p:spPr>
              <a:xfrm>
                <a:off x="1095336" y="1336942"/>
                <a:ext cx="6510072" cy="870607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lIns="170688" tIns="15240" rIns="15240" bIns="15240" spcCol="1270" anchor="ctr"/>
              <a:lstStyle/>
              <a:p>
                <a:pPr marL="228600" lvl="1" indent="-228600" defTabSz="1066800" fontAlgn="auto">
                  <a:lnSpc>
                    <a:spcPct val="120000"/>
                  </a:lnSpc>
                  <a:spcBef>
                    <a:spcPts val="0"/>
                  </a:spcBef>
                  <a:spcAft>
                    <a:spcPct val="15000"/>
                  </a:spcAft>
                  <a:buFontTx/>
                  <a:buChar char="•"/>
                  <a:defRPr/>
                </a:pPr>
                <a:r>
                  <a:rPr lang="zh-CN" altLang="en-US" sz="2400" b="1" dirty="0">
                    <a:solidFill>
                      <a:srgbClr val="333399"/>
                    </a:solidFill>
                    <a:latin typeface="Times New Roman" panose="02020603050405020304" pitchFamily="18" charset="0"/>
                    <a:ea typeface="+mj-ea"/>
                    <a:cs typeface="Times New Roman" panose="02020603050405020304" pitchFamily="18" charset="0"/>
                  </a:rPr>
                  <a:t>采用多片干式可调摩擦连接器，经工厂调整加封，使用中无损调整</a:t>
                </a:r>
                <a:endParaRPr lang="zh-CN" altLang="en-US" sz="2400" b="1" dirty="0">
                  <a:solidFill>
                    <a:srgbClr val="333399"/>
                  </a:solidFill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6" name="矩形 15"/>
          <p:cNvSpPr/>
          <p:nvPr/>
        </p:nvSpPr>
        <p:spPr>
          <a:xfrm>
            <a:off x="1620012" y="1814500"/>
            <a:ext cx="8501063" cy="91986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333399"/>
                </a:solidFill>
                <a:latin typeface="+mj-ea"/>
                <a:ea typeface="+mj-ea"/>
              </a:rPr>
              <a:t>    城市轨道交通尽管运行速度不高，但采用</a:t>
            </a:r>
            <a:r>
              <a:rPr lang="en-US" altLang="zh-CN" sz="2400" b="1" dirty="0">
                <a:solidFill>
                  <a:srgbClr val="333399"/>
                </a:solidFill>
                <a:latin typeface="+mj-ea"/>
                <a:ea typeface="+mj-ea"/>
              </a:rPr>
              <a:t>S700K</a:t>
            </a:r>
            <a:r>
              <a:rPr lang="zh-CN" altLang="en-US" sz="2400" b="1" dirty="0">
                <a:solidFill>
                  <a:srgbClr val="333399"/>
                </a:solidFill>
                <a:latin typeface="+mj-ea"/>
                <a:ea typeface="+mj-ea"/>
              </a:rPr>
              <a:t>转辙机的优点十分明显：</a:t>
            </a:r>
            <a:endParaRPr lang="zh-CN" altLang="en-US" sz="2400" dirty="0">
              <a:solidFill>
                <a:srgbClr val="333399"/>
              </a:solidFill>
              <a:latin typeface="+mj-ea"/>
              <a:ea typeface="+mj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77070" y="314302"/>
            <a:ext cx="4617806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2.4.5  S700K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型电动转辙机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477004" y="1171558"/>
            <a:ext cx="828675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dirty="0" smtClean="0">
                <a:solidFill>
                  <a:srgbClr val="339966"/>
                </a:solidFill>
                <a:latin typeface="+mn-ea"/>
                <a:cs typeface="fangsong_gb2312"/>
              </a:rPr>
              <a:t>1</a:t>
            </a:r>
            <a:r>
              <a:rPr lang="zh-CN" altLang="en-US" sz="2400" b="1" dirty="0" smtClean="0">
                <a:solidFill>
                  <a:srgbClr val="339966"/>
                </a:solidFill>
                <a:latin typeface="+mn-ea"/>
                <a:cs typeface="fangsong_gb2312"/>
              </a:rPr>
              <a:t>、</a:t>
            </a:r>
            <a:r>
              <a:rPr lang="en-US" altLang="zh-CN" sz="2400" b="1" dirty="0" smtClean="0">
                <a:solidFill>
                  <a:srgbClr val="339966"/>
                </a:solidFill>
                <a:latin typeface="+mn-ea"/>
                <a:sym typeface="Arial" panose="020B0604020202020204" pitchFamily="34" charset="0"/>
              </a:rPr>
              <a:t> </a:t>
            </a:r>
            <a:r>
              <a:rPr lang="zh-CN" altLang="en-US" sz="2400" b="1" dirty="0" smtClean="0">
                <a:solidFill>
                  <a:srgbClr val="339966"/>
                </a:solidFill>
                <a:latin typeface="+mn-ea"/>
                <a:sym typeface="Arial" panose="020B0604020202020204" pitchFamily="34" charset="0"/>
              </a:rPr>
              <a:t>特点</a:t>
            </a:r>
            <a:endParaRPr lang="zh-CN" altLang="en-US" sz="2400" b="1" dirty="0">
              <a:solidFill>
                <a:srgbClr val="339966"/>
              </a:solidFill>
              <a:latin typeface="+mn-ea"/>
              <a:cs typeface="fangsong_gb2312"/>
            </a:endParaRPr>
          </a:p>
        </p:txBody>
      </p:sp>
      <p:sp>
        <p:nvSpPr>
          <p:cNvPr id="19" name="燕尾形 18"/>
          <p:cNvSpPr/>
          <p:nvPr/>
        </p:nvSpPr>
        <p:spPr>
          <a:xfrm>
            <a:off x="0" y="1242996"/>
            <a:ext cx="214314" cy="35719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燕尾形 19"/>
          <p:cNvSpPr/>
          <p:nvPr/>
        </p:nvSpPr>
        <p:spPr>
          <a:xfrm>
            <a:off x="214313" y="1242996"/>
            <a:ext cx="214314" cy="35719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 animBg="1"/>
      <p:bldP spid="20" grpId="0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7070" y="314302"/>
            <a:ext cx="4617806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2.4.5  S700K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型电动转辙机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77004" y="1171558"/>
            <a:ext cx="828675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dirty="0" smtClean="0">
                <a:solidFill>
                  <a:srgbClr val="339966"/>
                </a:solidFill>
                <a:latin typeface="+mn-ea"/>
                <a:cs typeface="fangsong_gb2312"/>
              </a:rPr>
              <a:t>2</a:t>
            </a:r>
            <a:r>
              <a:rPr lang="zh-CN" altLang="en-US" sz="2400" b="1" dirty="0" smtClean="0">
                <a:solidFill>
                  <a:srgbClr val="339966"/>
                </a:solidFill>
                <a:latin typeface="+mn-ea"/>
                <a:cs typeface="fangsong_gb2312"/>
              </a:rPr>
              <a:t>、</a:t>
            </a:r>
            <a:r>
              <a:rPr lang="en-US" altLang="zh-CN" sz="2400" b="1" dirty="0" smtClean="0">
                <a:solidFill>
                  <a:srgbClr val="339966"/>
                </a:solidFill>
                <a:latin typeface="+mn-ea"/>
                <a:sym typeface="Arial" panose="020B0604020202020204" pitchFamily="34" charset="0"/>
              </a:rPr>
              <a:t> </a:t>
            </a:r>
            <a:r>
              <a:rPr lang="zh-CN" altLang="en-US" sz="2400" b="1" dirty="0" smtClean="0">
                <a:solidFill>
                  <a:srgbClr val="339966"/>
                </a:solidFill>
                <a:latin typeface="+mn-ea"/>
                <a:sym typeface="Arial" panose="020B0604020202020204" pitchFamily="34" charset="0"/>
              </a:rPr>
              <a:t>结构</a:t>
            </a:r>
            <a:endParaRPr lang="zh-CN" altLang="en-US" sz="2400" b="1" dirty="0">
              <a:solidFill>
                <a:srgbClr val="339966"/>
              </a:solidFill>
              <a:latin typeface="+mn-ea"/>
              <a:cs typeface="fangsong_gb2312"/>
            </a:endParaRPr>
          </a:p>
        </p:txBody>
      </p:sp>
      <p:pic>
        <p:nvPicPr>
          <p:cNvPr id="4" name="图片 3" descr="C:\Users\Administrator\AppData\Roaming\Tencent\Users\603359521\QQ\WinTemp\RichOle\H6W~[}R0MI3][ZDXU26L68G.png"/>
          <p:cNvPicPr/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48442" y="2028814"/>
            <a:ext cx="6705625" cy="4091004"/>
          </a:xfrm>
          <a:prstGeom prst="rect">
            <a:avLst/>
          </a:prstGeom>
          <a:noFill/>
          <a:ln w="9525">
            <a:solidFill>
              <a:srgbClr val="00AEEE"/>
            </a:solidFill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8620936" y="2386004"/>
            <a:ext cx="2143140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AEEE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外壳部分 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8620936" y="3028946"/>
            <a:ext cx="2143140" cy="461665"/>
          </a:xfrm>
          <a:prstGeom prst="rect">
            <a:avLst/>
          </a:prstGeom>
          <a:solidFill>
            <a:srgbClr val="FFFF00"/>
          </a:solidFill>
          <a:ln>
            <a:solidFill>
              <a:srgbClr val="00AEEE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动力传动机构 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8620936" y="3743326"/>
            <a:ext cx="2143140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检测机构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8620936" y="4457706"/>
            <a:ext cx="2143140" cy="461665"/>
          </a:xfrm>
          <a:prstGeom prst="rect">
            <a:avLst/>
          </a:prstGeom>
          <a:solidFill>
            <a:srgbClr val="FFC000"/>
          </a:solidFill>
          <a:ln>
            <a:solidFill>
              <a:srgbClr val="0303EB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安全装置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8620936" y="5172086"/>
            <a:ext cx="2143140" cy="461665"/>
          </a:xfrm>
          <a:prstGeom prst="rect">
            <a:avLst/>
          </a:prstGeom>
          <a:ln>
            <a:solidFill>
              <a:srgbClr val="FF00FF"/>
            </a:solidFill>
          </a:ln>
        </p:spPr>
        <p:txBody>
          <a:bodyPr wrap="square">
            <a:spAutoFit/>
          </a:bodyPr>
          <a:lstStyle/>
          <a:p>
            <a:pPr lvl="0" indent="26670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配线接口端</a:t>
            </a:r>
            <a:endParaRPr lang="zh-CN" altLang="en-US" sz="2400" b="1" dirty="0" smtClea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6" name="左大括号 15"/>
          <p:cNvSpPr/>
          <p:nvPr/>
        </p:nvSpPr>
        <p:spPr>
          <a:xfrm>
            <a:off x="7835118" y="2457442"/>
            <a:ext cx="571504" cy="3071834"/>
          </a:xfrm>
          <a:prstGeom prst="leftBrace">
            <a:avLst>
              <a:gd name="adj1" fmla="val 46642"/>
              <a:gd name="adj2" fmla="val 50000"/>
            </a:avLst>
          </a:prstGeom>
          <a:ln w="38100">
            <a:solidFill>
              <a:srgbClr val="00AE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燕尾形 10"/>
          <p:cNvSpPr/>
          <p:nvPr/>
        </p:nvSpPr>
        <p:spPr>
          <a:xfrm>
            <a:off x="0" y="1242996"/>
            <a:ext cx="214314" cy="35719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燕尾形 16"/>
          <p:cNvSpPr/>
          <p:nvPr/>
        </p:nvSpPr>
        <p:spPr>
          <a:xfrm>
            <a:off x="214313" y="1242996"/>
            <a:ext cx="214314" cy="35719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7" grpId="0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7070" y="314302"/>
            <a:ext cx="4617806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2.4.5  S700K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型电动转辙机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77004" y="1171558"/>
            <a:ext cx="828675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dirty="0" smtClean="0">
                <a:solidFill>
                  <a:srgbClr val="339966"/>
                </a:solidFill>
                <a:latin typeface="+mn-ea"/>
                <a:cs typeface="fangsong_gb2312"/>
              </a:rPr>
              <a:t>2</a:t>
            </a:r>
            <a:r>
              <a:rPr lang="zh-CN" altLang="en-US" sz="2400" b="1" dirty="0" smtClean="0">
                <a:solidFill>
                  <a:srgbClr val="339966"/>
                </a:solidFill>
                <a:latin typeface="+mn-ea"/>
                <a:cs typeface="fangsong_gb2312"/>
              </a:rPr>
              <a:t>、</a:t>
            </a:r>
            <a:r>
              <a:rPr lang="en-US" altLang="zh-CN" sz="2400" b="1" dirty="0" smtClean="0">
                <a:solidFill>
                  <a:srgbClr val="339966"/>
                </a:solidFill>
                <a:latin typeface="+mn-ea"/>
                <a:sym typeface="Arial" panose="020B0604020202020204" pitchFamily="34" charset="0"/>
              </a:rPr>
              <a:t> </a:t>
            </a:r>
            <a:r>
              <a:rPr lang="zh-CN" altLang="en-US" sz="2400" b="1" dirty="0" smtClean="0">
                <a:solidFill>
                  <a:srgbClr val="339966"/>
                </a:solidFill>
                <a:latin typeface="+mn-ea"/>
                <a:sym typeface="Arial" panose="020B0604020202020204" pitchFamily="34" charset="0"/>
              </a:rPr>
              <a:t>结构</a:t>
            </a:r>
            <a:endParaRPr lang="zh-CN" altLang="en-US" sz="2400" b="1" dirty="0">
              <a:solidFill>
                <a:srgbClr val="339966"/>
              </a:solidFill>
              <a:latin typeface="+mn-ea"/>
              <a:cs typeface="fangsong_gb2312"/>
            </a:endParaRPr>
          </a:p>
        </p:txBody>
      </p:sp>
      <p:pic>
        <p:nvPicPr>
          <p:cNvPr id="4" name="图片 3" descr="C:\Users\Administrator\AppData\Roaming\Tencent\Users\603359521\QQ\WinTemp\RichOle\H6W~[}R0MI3][ZDXU26L68G.png"/>
          <p:cNvPicPr/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48442" y="2028814"/>
            <a:ext cx="6705625" cy="4091004"/>
          </a:xfrm>
          <a:prstGeom prst="rect">
            <a:avLst/>
          </a:prstGeom>
          <a:noFill/>
          <a:ln w="9525">
            <a:solidFill>
              <a:srgbClr val="00AEEE"/>
            </a:solidFill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8835250" y="2386004"/>
            <a:ext cx="1491114" cy="461665"/>
          </a:xfrm>
          <a:prstGeom prst="rect">
            <a:avLst/>
          </a:prstGeom>
          <a:solidFill>
            <a:srgbClr val="FFFF00"/>
          </a:solidFill>
          <a:ln>
            <a:solidFill>
              <a:srgbClr val="00AEEE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外壳部分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763680" y="3529012"/>
            <a:ext cx="500066" cy="15696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AEEE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机盖</a:t>
            </a:r>
            <a:r>
              <a:rPr lang="zh-CN" altLang="en-US" sz="2400" b="1" dirty="0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底壳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8763812" y="3529012"/>
            <a:ext cx="500066" cy="193899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AEEE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动作杆套筒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0764076" y="3529012"/>
            <a:ext cx="500066" cy="15696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AEEE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导向套筒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9692506" y="3529012"/>
            <a:ext cx="528553" cy="15696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AEEE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导向法兰</a:t>
            </a:r>
            <a:endParaRPr lang="zh-CN" altLang="en-US" dirty="0"/>
          </a:p>
        </p:txBody>
      </p:sp>
      <p:sp>
        <p:nvSpPr>
          <p:cNvPr id="11" name="左大括号 10"/>
          <p:cNvSpPr/>
          <p:nvPr/>
        </p:nvSpPr>
        <p:spPr>
          <a:xfrm rot="5400000">
            <a:off x="9299597" y="1635905"/>
            <a:ext cx="571504" cy="3071834"/>
          </a:xfrm>
          <a:prstGeom prst="leftBrace">
            <a:avLst>
              <a:gd name="adj1" fmla="val 46642"/>
              <a:gd name="adj2" fmla="val 50000"/>
            </a:avLst>
          </a:prstGeom>
          <a:ln w="38100">
            <a:solidFill>
              <a:srgbClr val="00AE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燕尾形 11"/>
          <p:cNvSpPr/>
          <p:nvPr/>
        </p:nvSpPr>
        <p:spPr>
          <a:xfrm>
            <a:off x="0" y="1242996"/>
            <a:ext cx="214314" cy="35719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燕尾形 12"/>
          <p:cNvSpPr/>
          <p:nvPr/>
        </p:nvSpPr>
        <p:spPr>
          <a:xfrm>
            <a:off x="214313" y="1242996"/>
            <a:ext cx="214314" cy="35719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77070" y="314302"/>
            <a:ext cx="3130219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2.4.1  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道岔的组成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905632" y="1171558"/>
            <a:ext cx="30718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01AEEE"/>
                </a:solidFill>
              </a:rPr>
              <a:t>1</a:t>
            </a:r>
            <a:r>
              <a:rPr lang="zh-CN" altLang="en-US" sz="2400" b="1" dirty="0" smtClean="0">
                <a:solidFill>
                  <a:srgbClr val="01AEEE"/>
                </a:solidFill>
              </a:rPr>
              <a:t>、道岔的结构</a:t>
            </a:r>
            <a:endParaRPr lang="zh-CN" altLang="en-US" sz="2400" b="1" dirty="0">
              <a:solidFill>
                <a:srgbClr val="01AEEE"/>
              </a:solidFill>
            </a:endParaRPr>
          </a:p>
        </p:txBody>
      </p:sp>
      <p:sp>
        <p:nvSpPr>
          <p:cNvPr id="103" name="燕尾形 102"/>
          <p:cNvSpPr/>
          <p:nvPr/>
        </p:nvSpPr>
        <p:spPr>
          <a:xfrm>
            <a:off x="619880" y="1242996"/>
            <a:ext cx="214314" cy="28575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4" name="燕尾形 103"/>
          <p:cNvSpPr/>
          <p:nvPr/>
        </p:nvSpPr>
        <p:spPr>
          <a:xfrm>
            <a:off x="405566" y="1242996"/>
            <a:ext cx="214314" cy="28575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02" name="图片 101" descr="C:\Users\Administrator\AppData\Roaming\Tencent\Users\603359521\QQ\WinTemp\RichOle\7RD751AHPMJBL$2][}VBV8M.png"/>
          <p:cNvPicPr/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620012" y="1957376"/>
            <a:ext cx="9001188" cy="4486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5" name="任意多边形 104"/>
          <p:cNvSpPr/>
          <p:nvPr/>
        </p:nvSpPr>
        <p:spPr>
          <a:xfrm>
            <a:off x="4434214" y="1816274"/>
            <a:ext cx="0" cy="4308953"/>
          </a:xfrm>
          <a:custGeom>
            <a:avLst/>
            <a:gdLst>
              <a:gd name="connsiteX0" fmla="*/ 0 w 0"/>
              <a:gd name="connsiteY0" fmla="*/ 0 h 4308953"/>
              <a:gd name="connsiteX1" fmla="*/ 0 w 0"/>
              <a:gd name="connsiteY1" fmla="*/ 4308953 h 4308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4308953">
                <a:moveTo>
                  <a:pt x="0" y="0"/>
                </a:moveTo>
                <a:lnTo>
                  <a:pt x="0" y="4308953"/>
                </a:lnTo>
              </a:path>
            </a:pathLst>
          </a:custGeom>
          <a:ln w="38100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任意多边形 106"/>
          <p:cNvSpPr/>
          <p:nvPr/>
        </p:nvSpPr>
        <p:spPr>
          <a:xfrm>
            <a:off x="6288066" y="1728592"/>
            <a:ext cx="789139" cy="4572000"/>
          </a:xfrm>
          <a:custGeom>
            <a:avLst/>
            <a:gdLst>
              <a:gd name="connsiteX0" fmla="*/ 789139 w 789139"/>
              <a:gd name="connsiteY0" fmla="*/ 0 h 4572000"/>
              <a:gd name="connsiteX1" fmla="*/ 789139 w 789139"/>
              <a:gd name="connsiteY1" fmla="*/ 1741118 h 4572000"/>
              <a:gd name="connsiteX2" fmla="*/ 0 w 789139"/>
              <a:gd name="connsiteY2" fmla="*/ 4572000 h 457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9139" h="4572000">
                <a:moveTo>
                  <a:pt x="789139" y="0"/>
                </a:moveTo>
                <a:lnTo>
                  <a:pt x="789139" y="1741118"/>
                </a:lnTo>
                <a:lnTo>
                  <a:pt x="0" y="4572000"/>
                </a:lnTo>
              </a:path>
            </a:pathLst>
          </a:custGeom>
          <a:ln w="38100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619880" y="6529408"/>
            <a:ext cx="99298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连接部分：</a:t>
            </a:r>
            <a:r>
              <a:rPr lang="zh-CN" altLang="en-US" sz="2400" b="1" dirty="0" smtClean="0">
                <a:solidFill>
                  <a:srgbClr val="0303EB"/>
                </a:solidFill>
              </a:rPr>
              <a:t>直合拢轨一对、弯合拢轨轨一对</a:t>
            </a:r>
            <a:r>
              <a:rPr lang="zh-CN" altLang="en-US" sz="2400" b="1" dirty="0" smtClean="0">
                <a:latin typeface="+mj-ea"/>
              </a:rPr>
              <a:t>（其曲线叫做道岔导曲线）</a:t>
            </a:r>
            <a:endParaRPr lang="zh-CN" altLang="en-US" sz="2400" b="1" dirty="0"/>
          </a:p>
        </p:txBody>
      </p:sp>
      <p:sp>
        <p:nvSpPr>
          <p:cNvPr id="11" name="任意多边形 10"/>
          <p:cNvSpPr/>
          <p:nvPr/>
        </p:nvSpPr>
        <p:spPr>
          <a:xfrm>
            <a:off x="1803748" y="3156559"/>
            <a:ext cx="2530257" cy="0"/>
          </a:xfrm>
          <a:custGeom>
            <a:avLst/>
            <a:gdLst>
              <a:gd name="connsiteX0" fmla="*/ 0 w 2530257"/>
              <a:gd name="connsiteY0" fmla="*/ 0 h 0"/>
              <a:gd name="connsiteX1" fmla="*/ 2530257 w 253025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530257">
                <a:moveTo>
                  <a:pt x="0" y="0"/>
                </a:moveTo>
                <a:lnTo>
                  <a:pt x="2530257" y="0"/>
                </a:lnTo>
              </a:path>
            </a:pathLst>
          </a:custGeom>
          <a:ln w="76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1803748" y="4484318"/>
            <a:ext cx="2542784" cy="112734"/>
          </a:xfrm>
          <a:custGeom>
            <a:avLst/>
            <a:gdLst>
              <a:gd name="connsiteX0" fmla="*/ 0 w 2542784"/>
              <a:gd name="connsiteY0" fmla="*/ 0 h 112734"/>
              <a:gd name="connsiteX1" fmla="*/ 1766170 w 2542784"/>
              <a:gd name="connsiteY1" fmla="*/ 0 h 112734"/>
              <a:gd name="connsiteX2" fmla="*/ 2542784 w 2542784"/>
              <a:gd name="connsiteY2" fmla="*/ 112734 h 112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42784" h="112734">
                <a:moveTo>
                  <a:pt x="0" y="0"/>
                </a:moveTo>
                <a:lnTo>
                  <a:pt x="1766170" y="0"/>
                </a:lnTo>
                <a:lnTo>
                  <a:pt x="2542784" y="112734"/>
                </a:lnTo>
              </a:path>
            </a:pathLst>
          </a:custGeom>
          <a:ln w="76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 animBg="1"/>
      <p:bldP spid="104" grpId="0" animBg="1"/>
      <p:bldP spid="9" grpId="0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7070" y="314302"/>
            <a:ext cx="4617806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2.4.5  S700K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型电动转辙机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77004" y="1171558"/>
            <a:ext cx="828675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dirty="0" smtClean="0">
                <a:solidFill>
                  <a:srgbClr val="339966"/>
                </a:solidFill>
                <a:latin typeface="+mn-ea"/>
                <a:cs typeface="fangsong_gb2312"/>
              </a:rPr>
              <a:t>2</a:t>
            </a:r>
            <a:r>
              <a:rPr lang="zh-CN" altLang="en-US" sz="2400" b="1" dirty="0" smtClean="0">
                <a:solidFill>
                  <a:srgbClr val="339966"/>
                </a:solidFill>
                <a:latin typeface="+mn-ea"/>
                <a:cs typeface="fangsong_gb2312"/>
              </a:rPr>
              <a:t>、</a:t>
            </a:r>
            <a:r>
              <a:rPr lang="en-US" altLang="zh-CN" sz="2400" b="1" dirty="0" smtClean="0">
                <a:solidFill>
                  <a:srgbClr val="339966"/>
                </a:solidFill>
                <a:latin typeface="+mn-ea"/>
                <a:sym typeface="Arial" panose="020B0604020202020204" pitchFamily="34" charset="0"/>
              </a:rPr>
              <a:t> </a:t>
            </a:r>
            <a:r>
              <a:rPr lang="zh-CN" altLang="en-US" sz="2400" b="1" dirty="0" smtClean="0">
                <a:solidFill>
                  <a:srgbClr val="339966"/>
                </a:solidFill>
                <a:latin typeface="+mn-ea"/>
                <a:sym typeface="Arial" panose="020B0604020202020204" pitchFamily="34" charset="0"/>
              </a:rPr>
              <a:t>结构</a:t>
            </a:r>
            <a:endParaRPr lang="zh-CN" altLang="en-US" sz="2400" b="1" dirty="0">
              <a:solidFill>
                <a:srgbClr val="339966"/>
              </a:solidFill>
              <a:latin typeface="+mn-ea"/>
              <a:cs typeface="fangsong_gb2312"/>
            </a:endParaRPr>
          </a:p>
        </p:txBody>
      </p:sp>
      <p:pic>
        <p:nvPicPr>
          <p:cNvPr id="4" name="图片 3" descr="C:\Users\Administrator\AppData\Roaming\Tencent\Users\603359521\QQ\WinTemp\RichOle\H6W~[}R0MI3][ZDXU26L68G.png"/>
          <p:cNvPicPr/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48442" y="2028814"/>
            <a:ext cx="6705625" cy="4091004"/>
          </a:xfrm>
          <a:prstGeom prst="rect">
            <a:avLst/>
          </a:prstGeom>
          <a:noFill/>
          <a:ln w="9525">
            <a:solidFill>
              <a:srgbClr val="00AEEE"/>
            </a:solidFill>
            <a:miter lim="800000"/>
            <a:headEnd/>
            <a:tailEnd/>
          </a:ln>
        </p:spPr>
      </p:pic>
      <p:sp>
        <p:nvSpPr>
          <p:cNvPr id="11" name="左大括号 10"/>
          <p:cNvSpPr/>
          <p:nvPr/>
        </p:nvSpPr>
        <p:spPr>
          <a:xfrm>
            <a:off x="8406622" y="2386004"/>
            <a:ext cx="571504" cy="3071834"/>
          </a:xfrm>
          <a:prstGeom prst="leftBrace">
            <a:avLst>
              <a:gd name="adj1" fmla="val 46642"/>
              <a:gd name="adj2" fmla="val 50000"/>
            </a:avLst>
          </a:prstGeom>
          <a:ln w="38100">
            <a:solidFill>
              <a:srgbClr val="00AE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692242" y="2814632"/>
            <a:ext cx="500066" cy="2308324"/>
          </a:xfrm>
          <a:prstGeom prst="rect">
            <a:avLst/>
          </a:prstGeom>
          <a:solidFill>
            <a:srgbClr val="FFFF00"/>
          </a:solidFill>
          <a:ln>
            <a:solidFill>
              <a:srgbClr val="00AEEE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动力传动机构 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9049564" y="2171690"/>
            <a:ext cx="2350323" cy="4616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0303EB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三相交流电动机</a:t>
            </a:r>
            <a:endParaRPr lang="zh-CN" altLang="en-US" dirty="0">
              <a:solidFill>
                <a:srgbClr val="0303EB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049564" y="2814632"/>
            <a:ext cx="1714512" cy="4616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0303EB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齿轮组</a:t>
            </a:r>
            <a:endParaRPr lang="zh-CN" altLang="en-US" dirty="0">
              <a:solidFill>
                <a:srgbClr val="0303EB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049564" y="3386136"/>
            <a:ext cx="1731564" cy="4616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0303EB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摩擦连接器</a:t>
            </a:r>
            <a:endParaRPr lang="zh-CN" altLang="en-US" dirty="0">
              <a:solidFill>
                <a:srgbClr val="0303EB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049564" y="3957640"/>
            <a:ext cx="1714512" cy="4616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0303EB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滚珠丝杠</a:t>
            </a:r>
            <a:endParaRPr lang="zh-CN" altLang="en-US" dirty="0">
              <a:solidFill>
                <a:srgbClr val="0303EB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049564" y="4529144"/>
            <a:ext cx="1731564" cy="4616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0303EB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保持连接器</a:t>
            </a:r>
            <a:endParaRPr lang="zh-CN" altLang="en-US" dirty="0">
              <a:solidFill>
                <a:srgbClr val="0303EB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049564" y="5100648"/>
            <a:ext cx="1714512" cy="4616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0303EB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动作杆</a:t>
            </a:r>
            <a:endParaRPr lang="zh-CN" altLang="en-US" dirty="0">
              <a:solidFill>
                <a:srgbClr val="0303EB"/>
              </a:solidFill>
            </a:endParaRPr>
          </a:p>
        </p:txBody>
      </p:sp>
      <p:sp>
        <p:nvSpPr>
          <p:cNvPr id="19" name="燕尾形 18"/>
          <p:cNvSpPr/>
          <p:nvPr/>
        </p:nvSpPr>
        <p:spPr>
          <a:xfrm>
            <a:off x="0" y="1242996"/>
            <a:ext cx="214314" cy="35719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燕尾形 19"/>
          <p:cNvSpPr/>
          <p:nvPr/>
        </p:nvSpPr>
        <p:spPr>
          <a:xfrm>
            <a:off x="214313" y="1242996"/>
            <a:ext cx="214314" cy="35719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7070" y="314302"/>
            <a:ext cx="4617806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2.4.5  S700K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型电动转辙机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77004" y="1100120"/>
            <a:ext cx="400052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339966"/>
                </a:solidFill>
                <a:latin typeface="+mn-ea"/>
                <a:cs typeface="fangsong_gb2312"/>
              </a:rPr>
              <a:t>2</a:t>
            </a:r>
            <a:r>
              <a:rPr lang="zh-CN" altLang="en-US" sz="2400" b="1" dirty="0" smtClean="0">
                <a:solidFill>
                  <a:srgbClr val="339966"/>
                </a:solidFill>
                <a:latin typeface="+mn-ea"/>
                <a:cs typeface="fangsong_gb2312"/>
              </a:rPr>
              <a:t>、</a:t>
            </a:r>
            <a:r>
              <a:rPr lang="en-US" altLang="zh-CN" sz="2400" b="1" dirty="0" smtClean="0">
                <a:solidFill>
                  <a:srgbClr val="339966"/>
                </a:solidFill>
                <a:latin typeface="+mn-ea"/>
                <a:sym typeface="Arial" panose="020B0604020202020204" pitchFamily="34" charset="0"/>
              </a:rPr>
              <a:t> </a:t>
            </a:r>
            <a:r>
              <a:rPr lang="zh-CN" altLang="en-US" sz="2400" b="1" dirty="0" smtClean="0">
                <a:solidFill>
                  <a:srgbClr val="339966"/>
                </a:solidFill>
                <a:latin typeface="+mn-ea"/>
                <a:sym typeface="Arial" panose="020B0604020202020204" pitchFamily="34" charset="0"/>
              </a:rPr>
              <a:t>结构</a:t>
            </a:r>
            <a:endParaRPr lang="zh-CN" altLang="en-US" sz="2400" b="1" dirty="0">
              <a:solidFill>
                <a:srgbClr val="339966"/>
              </a:solidFill>
              <a:latin typeface="+mn-ea"/>
              <a:cs typeface="fangsong_gb2312"/>
            </a:endParaRPr>
          </a:p>
        </p:txBody>
      </p:sp>
      <p:pic>
        <p:nvPicPr>
          <p:cNvPr id="4" name="图片 3" descr="C:\Users\Administrator\AppData\Roaming\Tencent\Users\603359521\QQ\WinTemp\RichOle\H6W~[}R0MI3][ZDXU26L68G.png"/>
          <p:cNvPicPr/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48442" y="2028814"/>
            <a:ext cx="6705625" cy="4091004"/>
          </a:xfrm>
          <a:prstGeom prst="rect">
            <a:avLst/>
          </a:prstGeom>
          <a:noFill/>
          <a:ln w="9525">
            <a:solidFill>
              <a:srgbClr val="00AEEE"/>
            </a:solidFill>
            <a:miter lim="800000"/>
            <a:headEnd/>
            <a:tailEnd/>
          </a:ln>
        </p:spPr>
      </p:pic>
      <p:sp>
        <p:nvSpPr>
          <p:cNvPr id="11" name="左大括号 10"/>
          <p:cNvSpPr/>
          <p:nvPr/>
        </p:nvSpPr>
        <p:spPr>
          <a:xfrm>
            <a:off x="8406622" y="2386004"/>
            <a:ext cx="571504" cy="3071834"/>
          </a:xfrm>
          <a:prstGeom prst="leftBrace">
            <a:avLst>
              <a:gd name="adj1" fmla="val 46642"/>
              <a:gd name="adj2" fmla="val 50000"/>
            </a:avLst>
          </a:prstGeom>
          <a:solidFill>
            <a:schemeClr val="bg1"/>
          </a:solidFill>
          <a:ln w="38100">
            <a:solidFill>
              <a:srgbClr val="0303E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7692242" y="3243260"/>
            <a:ext cx="500066" cy="15696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检测机构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9049564" y="2100252"/>
            <a:ext cx="1357322" cy="4616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检测杆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9049564" y="2886070"/>
            <a:ext cx="1422184" cy="4616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叉型接头</a:t>
            </a:r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9049564" y="3671888"/>
            <a:ext cx="1731564" cy="4616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速动开关组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9049564" y="4457706"/>
            <a:ext cx="2040943" cy="4616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锁闭块和锁舌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9049564" y="5243524"/>
            <a:ext cx="1357322" cy="4616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指示标</a:t>
            </a:r>
            <a:endParaRPr lang="zh-CN" altLang="en-US" dirty="0"/>
          </a:p>
        </p:txBody>
      </p:sp>
      <p:sp>
        <p:nvSpPr>
          <p:cNvPr id="12" name="燕尾形 11"/>
          <p:cNvSpPr/>
          <p:nvPr/>
        </p:nvSpPr>
        <p:spPr>
          <a:xfrm>
            <a:off x="0" y="1242996"/>
            <a:ext cx="214314" cy="35719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燕尾形 12"/>
          <p:cNvSpPr/>
          <p:nvPr/>
        </p:nvSpPr>
        <p:spPr>
          <a:xfrm>
            <a:off x="214313" y="1242996"/>
            <a:ext cx="214314" cy="35719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7070" y="314302"/>
            <a:ext cx="4617806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2.4.5  S700K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型电动转辙机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77004" y="1171558"/>
            <a:ext cx="828675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dirty="0" smtClean="0">
                <a:solidFill>
                  <a:srgbClr val="339966"/>
                </a:solidFill>
                <a:latin typeface="+mn-ea"/>
                <a:cs typeface="fangsong_gb2312"/>
              </a:rPr>
              <a:t>2</a:t>
            </a:r>
            <a:r>
              <a:rPr lang="zh-CN" altLang="en-US" sz="2400" b="1" dirty="0" smtClean="0">
                <a:solidFill>
                  <a:srgbClr val="339966"/>
                </a:solidFill>
                <a:latin typeface="+mn-ea"/>
                <a:cs typeface="fangsong_gb2312"/>
              </a:rPr>
              <a:t>、</a:t>
            </a:r>
            <a:r>
              <a:rPr lang="en-US" altLang="zh-CN" sz="2400" b="1" dirty="0" smtClean="0">
                <a:solidFill>
                  <a:srgbClr val="339966"/>
                </a:solidFill>
                <a:latin typeface="+mn-ea"/>
                <a:sym typeface="Arial" panose="020B0604020202020204" pitchFamily="34" charset="0"/>
              </a:rPr>
              <a:t> </a:t>
            </a:r>
            <a:r>
              <a:rPr lang="zh-CN" altLang="en-US" sz="2400" b="1" dirty="0" smtClean="0">
                <a:solidFill>
                  <a:srgbClr val="339966"/>
                </a:solidFill>
                <a:latin typeface="+mn-ea"/>
                <a:sym typeface="Arial" panose="020B0604020202020204" pitchFamily="34" charset="0"/>
              </a:rPr>
              <a:t>结构</a:t>
            </a:r>
            <a:endParaRPr lang="zh-CN" altLang="en-US" sz="2400" b="1" dirty="0">
              <a:solidFill>
                <a:srgbClr val="339966"/>
              </a:solidFill>
              <a:latin typeface="+mn-ea"/>
              <a:cs typeface="fangsong_gb2312"/>
            </a:endParaRPr>
          </a:p>
        </p:txBody>
      </p:sp>
      <p:pic>
        <p:nvPicPr>
          <p:cNvPr id="4" name="图片 3" descr="C:\Users\Administrator\AppData\Roaming\Tencent\Users\603359521\QQ\WinTemp\RichOle\H6W~[}R0MI3][ZDXU26L68G.png"/>
          <p:cNvPicPr/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48442" y="2028814"/>
            <a:ext cx="6705625" cy="4091004"/>
          </a:xfrm>
          <a:prstGeom prst="rect">
            <a:avLst/>
          </a:prstGeom>
          <a:noFill/>
          <a:ln w="9525">
            <a:solidFill>
              <a:srgbClr val="00AEEE"/>
            </a:solidFill>
            <a:miter lim="800000"/>
            <a:headEnd/>
            <a:tailEnd/>
          </a:ln>
        </p:spPr>
      </p:pic>
      <p:sp>
        <p:nvSpPr>
          <p:cNvPr id="11" name="左大括号 10"/>
          <p:cNvSpPr/>
          <p:nvPr/>
        </p:nvSpPr>
        <p:spPr>
          <a:xfrm>
            <a:off x="8549498" y="2386004"/>
            <a:ext cx="571504" cy="3071834"/>
          </a:xfrm>
          <a:prstGeom prst="leftBrace">
            <a:avLst>
              <a:gd name="adj1" fmla="val 46642"/>
              <a:gd name="adj2" fmla="val 50000"/>
            </a:avLst>
          </a:prstGeom>
          <a:noFill/>
          <a:ln w="38100">
            <a:solidFill>
              <a:srgbClr val="0303E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835118" y="3243260"/>
            <a:ext cx="571504" cy="1569660"/>
          </a:xfrm>
          <a:prstGeom prst="rect">
            <a:avLst/>
          </a:prstGeom>
          <a:solidFill>
            <a:srgbClr val="FFC000"/>
          </a:solidFill>
          <a:ln>
            <a:solidFill>
              <a:srgbClr val="0303EB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安全装置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9263878" y="2243128"/>
            <a:ext cx="1428760" cy="461665"/>
          </a:xfrm>
          <a:prstGeom prst="rect">
            <a:avLst/>
          </a:prstGeom>
          <a:noFill/>
          <a:ln>
            <a:solidFill>
              <a:srgbClr val="FF00FF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开关锁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9263878" y="3171822"/>
            <a:ext cx="1422184" cy="461665"/>
          </a:xfrm>
          <a:prstGeom prst="rect">
            <a:avLst/>
          </a:prstGeom>
          <a:noFill/>
          <a:ln>
            <a:solidFill>
              <a:srgbClr val="FF00FF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遮断开关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9263878" y="4171954"/>
            <a:ext cx="1428760" cy="461665"/>
          </a:xfrm>
          <a:prstGeom prst="rect">
            <a:avLst/>
          </a:prstGeom>
          <a:noFill/>
          <a:ln>
            <a:solidFill>
              <a:srgbClr val="FF00FF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连杆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9263878" y="5100648"/>
            <a:ext cx="1731564" cy="461665"/>
          </a:xfrm>
          <a:prstGeom prst="rect">
            <a:avLst/>
          </a:prstGeom>
          <a:noFill/>
          <a:ln>
            <a:solidFill>
              <a:srgbClr val="FF00FF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摇把孔挡板</a:t>
            </a:r>
            <a:endParaRPr lang="zh-CN" altLang="en-US" dirty="0"/>
          </a:p>
        </p:txBody>
      </p:sp>
      <p:sp>
        <p:nvSpPr>
          <p:cNvPr id="12" name="燕尾形 11"/>
          <p:cNvSpPr/>
          <p:nvPr/>
        </p:nvSpPr>
        <p:spPr>
          <a:xfrm>
            <a:off x="0" y="1242996"/>
            <a:ext cx="214314" cy="35719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燕尾形 17"/>
          <p:cNvSpPr/>
          <p:nvPr/>
        </p:nvSpPr>
        <p:spPr>
          <a:xfrm>
            <a:off x="214313" y="1242996"/>
            <a:ext cx="214314" cy="35719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8" grpId="0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7070" y="314302"/>
            <a:ext cx="4617806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2.4.5  S700K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型电动转辙机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77004" y="1171558"/>
            <a:ext cx="4071966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339966"/>
                </a:solidFill>
                <a:latin typeface="+mn-ea"/>
                <a:cs typeface="fangsong_gb2312"/>
              </a:rPr>
              <a:t>2</a:t>
            </a:r>
            <a:r>
              <a:rPr lang="zh-CN" altLang="en-US" sz="2400" b="1" dirty="0" smtClean="0">
                <a:solidFill>
                  <a:srgbClr val="339966"/>
                </a:solidFill>
                <a:latin typeface="+mn-ea"/>
                <a:cs typeface="fangsong_gb2312"/>
              </a:rPr>
              <a:t>、</a:t>
            </a:r>
            <a:r>
              <a:rPr lang="en-US" altLang="zh-CN" sz="2400" b="1" dirty="0" smtClean="0">
                <a:solidFill>
                  <a:srgbClr val="339966"/>
                </a:solidFill>
                <a:latin typeface="+mn-ea"/>
                <a:sym typeface="Arial" panose="020B0604020202020204" pitchFamily="34" charset="0"/>
              </a:rPr>
              <a:t> </a:t>
            </a:r>
            <a:r>
              <a:rPr lang="zh-CN" altLang="en-US" sz="2400" b="1" dirty="0" smtClean="0">
                <a:solidFill>
                  <a:srgbClr val="339966"/>
                </a:solidFill>
                <a:latin typeface="+mn-ea"/>
                <a:sym typeface="Arial" panose="020B0604020202020204" pitchFamily="34" charset="0"/>
              </a:rPr>
              <a:t>结构</a:t>
            </a:r>
            <a:endParaRPr lang="zh-CN" altLang="en-US" sz="2400" b="1" dirty="0">
              <a:solidFill>
                <a:srgbClr val="339966"/>
              </a:solidFill>
              <a:latin typeface="+mn-ea"/>
              <a:cs typeface="fangsong_gb2312"/>
            </a:endParaRPr>
          </a:p>
        </p:txBody>
      </p:sp>
      <p:pic>
        <p:nvPicPr>
          <p:cNvPr id="4" name="图片 3" descr="C:\Users\Administrator\AppData\Roaming\Tencent\Users\603359521\QQ\WinTemp\RichOle\H6W~[}R0MI3][ZDXU26L68G.png"/>
          <p:cNvPicPr/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48442" y="2028814"/>
            <a:ext cx="6705625" cy="4091004"/>
          </a:xfrm>
          <a:prstGeom prst="rect">
            <a:avLst/>
          </a:prstGeom>
          <a:noFill/>
          <a:ln w="9525">
            <a:solidFill>
              <a:srgbClr val="00AEEE"/>
            </a:solidFill>
            <a:miter lim="800000"/>
            <a:headEnd/>
            <a:tailEnd/>
          </a:ln>
        </p:spPr>
      </p:pic>
      <p:sp>
        <p:nvSpPr>
          <p:cNvPr id="11" name="左大括号 10"/>
          <p:cNvSpPr/>
          <p:nvPr/>
        </p:nvSpPr>
        <p:spPr>
          <a:xfrm rot="5400000">
            <a:off x="9442473" y="2421723"/>
            <a:ext cx="571504" cy="3071834"/>
          </a:xfrm>
          <a:prstGeom prst="leftBrace">
            <a:avLst>
              <a:gd name="adj1" fmla="val 46642"/>
              <a:gd name="adj2" fmla="val 50000"/>
            </a:avLst>
          </a:prstGeom>
          <a:noFill/>
          <a:ln w="3810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620936" y="3028946"/>
            <a:ext cx="1992853" cy="461665"/>
          </a:xfrm>
          <a:prstGeom prst="rect">
            <a:avLst/>
          </a:prstGeom>
          <a:ln>
            <a:solidFill>
              <a:srgbClr val="FF00FF"/>
            </a:solidFill>
          </a:ln>
        </p:spPr>
        <p:txBody>
          <a:bodyPr wrap="none">
            <a:spAutoFit/>
          </a:bodyPr>
          <a:lstStyle/>
          <a:p>
            <a:pPr lvl="0" indent="26670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配线接口端</a:t>
            </a:r>
            <a:endParaRPr lang="zh-CN" altLang="en-US" sz="2400" dirty="0" smtClea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477928" y="4386268"/>
            <a:ext cx="2031325" cy="461665"/>
          </a:xfrm>
          <a:prstGeom prst="rect">
            <a:avLst/>
          </a:prstGeom>
          <a:ln>
            <a:solidFill>
              <a:srgbClr val="FF00FF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电缆密封装置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10192572" y="4386268"/>
            <a:ext cx="1723549" cy="461665"/>
          </a:xfrm>
          <a:prstGeom prst="rect">
            <a:avLst/>
          </a:prstGeom>
          <a:ln>
            <a:solidFill>
              <a:srgbClr val="FF00FF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接插件插座</a:t>
            </a:r>
            <a:endParaRPr lang="zh-CN" altLang="en-US" dirty="0"/>
          </a:p>
        </p:txBody>
      </p:sp>
      <p:sp>
        <p:nvSpPr>
          <p:cNvPr id="9" name="燕尾形 8"/>
          <p:cNvSpPr/>
          <p:nvPr/>
        </p:nvSpPr>
        <p:spPr>
          <a:xfrm>
            <a:off x="0" y="1242996"/>
            <a:ext cx="214314" cy="35719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燕尾形 9"/>
          <p:cNvSpPr/>
          <p:nvPr/>
        </p:nvSpPr>
        <p:spPr>
          <a:xfrm>
            <a:off x="214313" y="1242996"/>
            <a:ext cx="214314" cy="35719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7070" y="314302"/>
            <a:ext cx="4617806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2.4.5  S700K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型电动转辙机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77004" y="1171558"/>
            <a:ext cx="4071966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0303EB"/>
                </a:solidFill>
                <a:latin typeface="+mn-ea"/>
                <a:cs typeface="fangsong_gb2312"/>
              </a:rPr>
              <a:t>3</a:t>
            </a:r>
            <a:r>
              <a:rPr lang="zh-CN" altLang="en-US" sz="2400" b="1" dirty="0" smtClean="0">
                <a:solidFill>
                  <a:srgbClr val="0303EB"/>
                </a:solidFill>
                <a:latin typeface="+mn-ea"/>
                <a:cs typeface="fangsong_gb2312"/>
              </a:rPr>
              <a:t>、</a:t>
            </a:r>
            <a:r>
              <a:rPr lang="en-US" altLang="zh-CN" sz="2400" b="1" dirty="0" smtClean="0">
                <a:solidFill>
                  <a:srgbClr val="0303EB"/>
                </a:solidFill>
                <a:latin typeface="+mn-ea"/>
                <a:sym typeface="Arial" panose="020B0604020202020204" pitchFamily="34" charset="0"/>
              </a:rPr>
              <a:t> </a:t>
            </a:r>
            <a:r>
              <a:rPr lang="zh-CN" altLang="en-US" sz="2400" b="1" dirty="0" smtClean="0">
                <a:solidFill>
                  <a:srgbClr val="0303EB"/>
                </a:solidFill>
                <a:latin typeface="+mn-ea"/>
                <a:sym typeface="Arial" panose="020B0604020202020204" pitchFamily="34" charset="0"/>
              </a:rPr>
              <a:t>分类</a:t>
            </a:r>
            <a:endParaRPr lang="zh-CN" altLang="en-US" sz="2400" b="1" dirty="0">
              <a:solidFill>
                <a:srgbClr val="0303EB"/>
              </a:solidFill>
              <a:latin typeface="+mn-ea"/>
              <a:cs typeface="fangsong_gb231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0" y="3028946"/>
          <a:ext cx="12241213" cy="2468880"/>
        </p:xfrm>
        <a:graphic>
          <a:graphicData uri="http://schemas.openxmlformats.org/drawingml/2006/table">
            <a:tbl>
              <a:tblPr/>
              <a:tblGrid>
                <a:gridCol w="1431594"/>
                <a:gridCol w="1427279"/>
                <a:gridCol w="1427279"/>
                <a:gridCol w="1224408"/>
                <a:gridCol w="1835893"/>
                <a:gridCol w="1834456"/>
                <a:gridCol w="3060304"/>
              </a:tblGrid>
              <a:tr h="2882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代号</a:t>
                      </a:r>
                      <a:endParaRPr lang="zh-CN" sz="24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左</a:t>
                      </a:r>
                      <a:r>
                        <a:rPr lang="en-US" sz="2400" b="1" kern="10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/</a:t>
                      </a:r>
                      <a:r>
                        <a:rPr lang="zh-CN" sz="2400" b="1" kern="10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右装</a:t>
                      </a:r>
                      <a:endParaRPr lang="zh-CN" sz="24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型号</a:t>
                      </a:r>
                      <a:endParaRPr lang="zh-CN" sz="24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动作时间（</a:t>
                      </a:r>
                      <a:r>
                        <a:rPr lang="en-US" sz="2400" b="1" kern="10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S</a:t>
                      </a:r>
                      <a:r>
                        <a:rPr lang="zh-CN" sz="2400" b="1" kern="10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）</a:t>
                      </a:r>
                      <a:endParaRPr lang="zh-CN" sz="24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动程</a:t>
                      </a:r>
                      <a:endParaRPr lang="zh-CN" sz="24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（</a:t>
                      </a:r>
                      <a:r>
                        <a:rPr lang="en-US" sz="2400" b="1" kern="10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mm</a:t>
                      </a:r>
                      <a:r>
                        <a:rPr lang="zh-CN" sz="2400" b="1" kern="10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）</a:t>
                      </a:r>
                      <a:endParaRPr lang="zh-CN" sz="24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检测行程（</a:t>
                      </a:r>
                      <a:r>
                        <a:rPr lang="en-US" sz="2400" b="1" kern="10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mm</a:t>
                      </a:r>
                      <a:r>
                        <a:rPr lang="zh-CN" sz="2400" b="1" kern="10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）</a:t>
                      </a:r>
                      <a:endParaRPr lang="zh-CN" sz="24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额定转换力</a:t>
                      </a:r>
                      <a:endParaRPr lang="zh-CN" sz="24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（</a:t>
                      </a:r>
                      <a:r>
                        <a:rPr lang="en-US" sz="2400" b="1" kern="10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N</a:t>
                      </a:r>
                      <a:r>
                        <a:rPr lang="zh-CN" sz="2400" b="1" kern="10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）</a:t>
                      </a:r>
                      <a:endParaRPr lang="zh-CN" sz="24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适用的提速道岔</a:t>
                      </a:r>
                      <a:endParaRPr lang="zh-CN" sz="24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2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kern="100" dirty="0">
                          <a:solidFill>
                            <a:srgbClr val="0303EB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A13/A14</a:t>
                      </a:r>
                      <a:endParaRPr lang="zh-CN" sz="2400" b="1" kern="100" dirty="0">
                        <a:solidFill>
                          <a:srgbClr val="0303EB"/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kern="100" dirty="0">
                          <a:solidFill>
                            <a:srgbClr val="0303EB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220/160</a:t>
                      </a:r>
                      <a:endParaRPr lang="zh-CN" sz="2400" b="1" kern="100" dirty="0">
                        <a:solidFill>
                          <a:srgbClr val="0303EB"/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kern="100" dirty="0">
                          <a:solidFill>
                            <a:srgbClr val="0303EB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≤6.6</a:t>
                      </a:r>
                      <a:endParaRPr lang="zh-CN" sz="2400" b="1" kern="100" dirty="0">
                        <a:solidFill>
                          <a:srgbClr val="0303EB"/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kern="100" dirty="0">
                          <a:solidFill>
                            <a:srgbClr val="0303EB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220</a:t>
                      </a:r>
                      <a:endParaRPr lang="zh-CN" sz="2400" b="1" kern="100" dirty="0">
                        <a:solidFill>
                          <a:srgbClr val="0303EB"/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kern="100" dirty="0">
                          <a:solidFill>
                            <a:srgbClr val="0303EB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160</a:t>
                      </a:r>
                      <a:endParaRPr lang="zh-CN" sz="2400" b="1" kern="100" dirty="0">
                        <a:solidFill>
                          <a:srgbClr val="0303EB"/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kern="100" dirty="0">
                          <a:solidFill>
                            <a:srgbClr val="0303EB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3 000</a:t>
                      </a:r>
                      <a:endParaRPr lang="zh-CN" sz="2400" b="1" kern="100" dirty="0">
                        <a:solidFill>
                          <a:srgbClr val="0303EB"/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kern="100" dirty="0">
                          <a:solidFill>
                            <a:srgbClr val="0303EB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9</a:t>
                      </a:r>
                      <a:r>
                        <a:rPr lang="zh-CN" sz="2400" b="1" kern="100" dirty="0">
                          <a:solidFill>
                            <a:srgbClr val="0303EB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号尖轨第一牵引点</a:t>
                      </a:r>
                      <a:endParaRPr lang="zh-CN" sz="2400" b="1" kern="100" dirty="0">
                        <a:solidFill>
                          <a:srgbClr val="0303EB"/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kern="100" dirty="0">
                          <a:solidFill>
                            <a:srgbClr val="0303EB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12</a:t>
                      </a:r>
                      <a:r>
                        <a:rPr lang="zh-CN" sz="2400" b="1" kern="100" dirty="0">
                          <a:solidFill>
                            <a:srgbClr val="0303EB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号尖轨第一牵引点</a:t>
                      </a:r>
                      <a:endParaRPr lang="zh-CN" sz="2400" b="1" kern="100" dirty="0">
                        <a:solidFill>
                          <a:srgbClr val="0303EB"/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2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kern="100" dirty="0">
                          <a:solidFill>
                            <a:srgbClr val="339966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A15/A16</a:t>
                      </a:r>
                      <a:endParaRPr lang="zh-CN" sz="2400" b="1" kern="100" dirty="0">
                        <a:solidFill>
                          <a:srgbClr val="339966"/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kern="100" dirty="0">
                          <a:solidFill>
                            <a:srgbClr val="339966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150/75</a:t>
                      </a:r>
                      <a:endParaRPr lang="zh-CN" sz="2400" b="1" kern="100" dirty="0">
                        <a:solidFill>
                          <a:srgbClr val="339966"/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kern="100" dirty="0">
                          <a:solidFill>
                            <a:srgbClr val="339966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≤6.6</a:t>
                      </a:r>
                      <a:endParaRPr lang="zh-CN" sz="2400" b="1" kern="100" dirty="0">
                        <a:solidFill>
                          <a:srgbClr val="339966"/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kern="100" dirty="0">
                          <a:solidFill>
                            <a:srgbClr val="339966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150</a:t>
                      </a:r>
                      <a:endParaRPr lang="zh-CN" sz="2400" b="1" kern="100" dirty="0">
                        <a:solidFill>
                          <a:srgbClr val="339966"/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kern="100" dirty="0">
                          <a:solidFill>
                            <a:srgbClr val="339966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75</a:t>
                      </a:r>
                      <a:endParaRPr lang="zh-CN" sz="2400" b="1" kern="100" dirty="0">
                        <a:solidFill>
                          <a:srgbClr val="339966"/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kern="100" dirty="0">
                          <a:solidFill>
                            <a:srgbClr val="339966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4 500</a:t>
                      </a:r>
                      <a:endParaRPr lang="zh-CN" sz="2400" b="1" kern="100" dirty="0">
                        <a:solidFill>
                          <a:srgbClr val="339966"/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kern="100" dirty="0">
                          <a:solidFill>
                            <a:srgbClr val="339966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9</a:t>
                      </a:r>
                      <a:r>
                        <a:rPr lang="zh-CN" sz="2400" b="1" kern="100" dirty="0">
                          <a:solidFill>
                            <a:srgbClr val="339966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号尖轨第二牵引点</a:t>
                      </a:r>
                      <a:endParaRPr lang="zh-CN" sz="2400" b="1" kern="100" dirty="0">
                        <a:solidFill>
                          <a:srgbClr val="339966"/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kern="100" dirty="0">
                          <a:solidFill>
                            <a:srgbClr val="339966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12</a:t>
                      </a:r>
                      <a:r>
                        <a:rPr lang="zh-CN" sz="2400" b="1" kern="100" dirty="0">
                          <a:solidFill>
                            <a:srgbClr val="339966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Times New Roman" panose="02020603050405020304"/>
                        </a:rPr>
                        <a:t>号尖轨第二牵引点</a:t>
                      </a:r>
                      <a:endParaRPr lang="zh-CN" sz="2400" b="1" kern="100" dirty="0">
                        <a:solidFill>
                          <a:srgbClr val="339966"/>
                        </a:solidFill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5713" name="Rectangle 1"/>
          <p:cNvSpPr>
            <a:spLocks noChangeArrowheads="1"/>
          </p:cNvSpPr>
          <p:nvPr/>
        </p:nvSpPr>
        <p:spPr bwMode="auto">
          <a:xfrm>
            <a:off x="-1" y="2028814"/>
            <a:ext cx="12241213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225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S700K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型电动转辙机规格齐全，不仅满足单机牵引，也满足多机牵引的需要。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119815" y="1242996"/>
            <a:ext cx="214314" cy="35719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燕尾形 6"/>
          <p:cNvSpPr/>
          <p:nvPr/>
        </p:nvSpPr>
        <p:spPr>
          <a:xfrm>
            <a:off x="334128" y="1242996"/>
            <a:ext cx="214314" cy="35719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1" y="1885938"/>
            <a:ext cx="12241212" cy="46482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FF00FF"/>
            </a:solidFill>
          </a:ln>
        </p:spPr>
        <p:txBody>
          <a:bodyPr vert="horz" lIns="124398" tIns="62199" rIns="124398" bIns="62199" rtlCol="0">
            <a:normAutofit fontScale="92500" lnSpcReduction="20000"/>
          </a:bodyPr>
          <a:lstStyle/>
          <a:p>
            <a:pPr marL="466725" marR="0" lvl="0" indent="-466725" algn="l" defTabSz="1243965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buSzTx/>
              <a:buFont typeface="Wingdings" panose="05000000000000000000" pitchFamily="2" charset="2"/>
              <a:buChar char="ü"/>
              <a:defRPr/>
            </a:pP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电动机得电转动</a:t>
            </a:r>
            <a:endParaRPr kumimoji="0" lang="zh-CN" altLang="en-US" sz="2600" b="1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66725" marR="0" lvl="0" indent="-466725" algn="l" defTabSz="1243965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buSzTx/>
              <a:buFont typeface="Wingdings" panose="05000000000000000000" pitchFamily="2" charset="2"/>
              <a:buChar char="ü"/>
              <a:defRPr/>
            </a:pP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齿轮组进行减速处理，增大旋转驱动力</a:t>
            </a:r>
            <a:endParaRPr kumimoji="0" lang="zh-CN" altLang="en-US" sz="2600" b="1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66725" marR="0" lvl="0" indent="-466725" algn="l" defTabSz="1243965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buSzTx/>
              <a:buFont typeface="Wingdings" panose="05000000000000000000" pitchFamily="2" charset="2"/>
              <a:buChar char="ü"/>
              <a:defRPr/>
            </a:pP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带动摩擦连接器转动</a:t>
            </a:r>
            <a:endParaRPr kumimoji="0" lang="zh-CN" altLang="en-US" sz="2600" b="1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66725" marR="0" lvl="0" indent="-466725" algn="l" defTabSz="1243965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buSzTx/>
              <a:buFont typeface="Wingdings" panose="05000000000000000000" pitchFamily="2" charset="2"/>
              <a:buChar char="ü"/>
              <a:defRPr/>
            </a:pP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带动滚珠丝杠转动，滚珠丝杠带动螺母水平运动，将旋转转换成水平运动，进一步减速。</a:t>
            </a:r>
            <a:endParaRPr kumimoji="0" lang="zh-CN" altLang="en-US" sz="2600" b="1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66725" marR="0" lvl="0" indent="-466725" algn="l" defTabSz="1243965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buSzTx/>
              <a:buFont typeface="Wingdings" panose="05000000000000000000" pitchFamily="2" charset="2"/>
              <a:buChar char="ü"/>
              <a:defRPr/>
            </a:pP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通过保持连接器，带动动作杆运动，最终使道岔尖轨或心轨运动</a:t>
            </a:r>
            <a:endParaRPr kumimoji="0" lang="zh-CN" altLang="en-US" sz="2600" b="1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66725" marR="0" lvl="0" indent="-466725" algn="l" defTabSz="1243965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buSzTx/>
              <a:buFont typeface="Wingdings" panose="05000000000000000000" pitchFamily="2" charset="2"/>
              <a:buChar char="ü"/>
              <a:defRPr/>
            </a:pP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道岔尖轨或心轨带动检测杆运行，检测密贴 </a:t>
            </a:r>
            <a:endParaRPr kumimoji="0" lang="en-US" altLang="zh-CN" sz="2600" b="1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66725" marR="0" lvl="0" indent="-466725" algn="l" defTabSz="1243965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buSzTx/>
              <a:buFont typeface="Wingdings" panose="05000000000000000000" pitchFamily="2" charset="2"/>
              <a:buChar char="ü"/>
              <a:defRPr/>
            </a:pP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同时锁闭块锁舌配合，速动开关组实现控制和表示功能</a:t>
            </a:r>
            <a:endParaRPr kumimoji="0" lang="zh-CN" altLang="en-US" sz="2600" b="1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66725" marR="0" lvl="0" indent="-466725" algn="l" defTabSz="1243965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buSzTx/>
              <a:buFont typeface="Wingdings" panose="05000000000000000000" pitchFamily="2" charset="2"/>
              <a:buChar char="ü"/>
              <a:defRPr/>
            </a:pP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66725" marR="0" lvl="0" indent="-466725" algn="l" defTabSz="1243965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buSzTx/>
              <a:buFont typeface="Wingdings" panose="05000000000000000000" pitchFamily="2" charset="2"/>
              <a:buChar char="ü"/>
              <a:defRPr/>
            </a:pP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66725" marR="0" lvl="0" indent="-466725" algn="l" defTabSz="1243965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buSzTx/>
              <a:buFont typeface="Wingdings" panose="05000000000000000000" pitchFamily="2" charset="2"/>
              <a:buChar char="ü"/>
              <a:defRPr/>
            </a:pPr>
            <a:endParaRPr kumimoji="0" lang="zh-CN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7004" y="1314434"/>
            <a:ext cx="19559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prstClr val="black"/>
                </a:solidFill>
              </a:rPr>
              <a:t>4</a:t>
            </a:r>
            <a:r>
              <a:rPr lang="zh-CN" altLang="en-US" sz="2400" b="1" dirty="0" smtClean="0">
                <a:solidFill>
                  <a:prstClr val="black"/>
                </a:solidFill>
              </a:rPr>
              <a:t>、传动 过程</a:t>
            </a:r>
            <a:endParaRPr lang="zh-CN" altLang="en-US" sz="2400" dirty="0"/>
          </a:p>
        </p:txBody>
      </p:sp>
      <p:sp>
        <p:nvSpPr>
          <p:cNvPr id="4" name="矩形 3"/>
          <p:cNvSpPr/>
          <p:nvPr/>
        </p:nvSpPr>
        <p:spPr>
          <a:xfrm>
            <a:off x="977070" y="314302"/>
            <a:ext cx="4617806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2.4.5  S700K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型电动转辙机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5" name="燕尾形 4"/>
          <p:cNvSpPr/>
          <p:nvPr/>
        </p:nvSpPr>
        <p:spPr>
          <a:xfrm>
            <a:off x="0" y="1385872"/>
            <a:ext cx="214314" cy="35719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214313" y="1385872"/>
            <a:ext cx="214314" cy="35719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7070" y="314302"/>
            <a:ext cx="4617806" cy="556500"/>
          </a:xfrm>
          <a:prstGeom prst="rect">
            <a:avLst/>
          </a:prstGeom>
        </p:spPr>
        <p:txBody>
          <a:bodyPr wrap="none" lIns="124398" tIns="62199" rIns="124398" bIns="62199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2.4.5  S700K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型电动转辙机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79569" y="3218150"/>
          <a:ext cx="7882667" cy="6375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" r:id="rId1" imgW="16840200" imgH="1790700" progId="Word.Document.8">
                  <p:embed/>
                </p:oleObj>
              </mc:Choice>
              <mc:Fallback>
                <p:oleObj name="" r:id="rId1" imgW="16840200" imgH="1790700" progId="Word.Document.8">
                  <p:embed/>
                  <p:pic>
                    <p:nvPicPr>
                      <p:cNvPr id="0" name="Object 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579569" y="3218150"/>
                        <a:ext cx="7882667" cy="637581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AutoShape 5"/>
          <p:cNvSpPr>
            <a:spLocks noChangeArrowheads="1"/>
          </p:cNvSpPr>
          <p:nvPr/>
        </p:nvSpPr>
        <p:spPr bwMode="auto">
          <a:xfrm>
            <a:off x="1433395" y="2047876"/>
            <a:ext cx="2786082" cy="423876"/>
          </a:xfrm>
          <a:prstGeom prst="homePlate">
            <a:avLst>
              <a:gd name="adj" fmla="val 64167"/>
            </a:avLst>
          </a:prstGeom>
          <a:gradFill rotWithShape="0">
            <a:gsLst>
              <a:gs pos="0">
                <a:srgbClr val="FF00FF"/>
              </a:gs>
              <a:gs pos="100000">
                <a:srgbClr val="FFBDFF"/>
              </a:gs>
            </a:gsLst>
            <a:lin ang="0" scaled="1"/>
          </a:gra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>
              <a:lnSpc>
                <a:spcPct val="80000"/>
              </a:lnSpc>
            </a:pPr>
            <a:r>
              <a:rPr lang="zh-CN" altLang="en-US" sz="24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电动机旋转运动</a:t>
            </a:r>
            <a:endParaRPr lang="zh-CN" altLang="en-US" sz="2400" b="1" dirty="0">
              <a:solidFill>
                <a:schemeClr val="tx2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" name="AutoShape 6"/>
          <p:cNvSpPr>
            <a:spLocks noChangeArrowheads="1"/>
          </p:cNvSpPr>
          <p:nvPr/>
        </p:nvSpPr>
        <p:spPr bwMode="auto">
          <a:xfrm>
            <a:off x="4433790" y="2047876"/>
            <a:ext cx="2655990" cy="423876"/>
          </a:xfrm>
          <a:prstGeom prst="homePlate">
            <a:avLst>
              <a:gd name="adj" fmla="val 64333"/>
            </a:avLst>
          </a:prstGeom>
          <a:gradFill rotWithShape="0">
            <a:gsLst>
              <a:gs pos="0">
                <a:srgbClr val="00CCFF"/>
              </a:gs>
              <a:gs pos="100000">
                <a:srgbClr val="BDF2FF"/>
              </a:gs>
            </a:gsLst>
            <a:lin ang="0" scaled="1"/>
          </a:gra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>
              <a:lnSpc>
                <a:spcPct val="80000"/>
              </a:lnSpc>
            </a:pPr>
            <a:r>
              <a:rPr lang="zh-CN" altLang="en-US" sz="2400" b="1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中间齿轮</a:t>
            </a:r>
            <a:endParaRPr lang="zh-CN" altLang="en-US" sz="2400" b="1">
              <a:solidFill>
                <a:schemeClr val="tx2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7" name="AutoShape 7"/>
          <p:cNvSpPr>
            <a:spLocks noChangeArrowheads="1"/>
          </p:cNvSpPr>
          <p:nvPr/>
        </p:nvSpPr>
        <p:spPr bwMode="auto">
          <a:xfrm>
            <a:off x="7291310" y="2047876"/>
            <a:ext cx="2987990" cy="423876"/>
          </a:xfrm>
          <a:prstGeom prst="homePlate">
            <a:avLst>
              <a:gd name="adj" fmla="val 72375"/>
            </a:avLst>
          </a:prstGeom>
          <a:gradFill rotWithShape="0">
            <a:gsLst>
              <a:gs pos="0">
                <a:srgbClr val="3366FF"/>
              </a:gs>
              <a:gs pos="100000">
                <a:srgbClr val="CAD7FF"/>
              </a:gs>
            </a:gsLst>
            <a:lin ang="0" scaled="1"/>
          </a:gra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>
              <a:lnSpc>
                <a:spcPct val="80000"/>
              </a:lnSpc>
            </a:pPr>
            <a:r>
              <a:rPr lang="zh-CN" altLang="en-US" sz="2400" b="1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摩擦联接器</a:t>
            </a:r>
            <a:endParaRPr lang="zh-CN" altLang="en-US" sz="2400" b="1">
              <a:solidFill>
                <a:schemeClr val="tx2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" name="AutoShape 8"/>
          <p:cNvSpPr>
            <a:spLocks noChangeArrowheads="1"/>
          </p:cNvSpPr>
          <p:nvPr/>
        </p:nvSpPr>
        <p:spPr bwMode="auto">
          <a:xfrm>
            <a:off x="1433394" y="2762256"/>
            <a:ext cx="3071834" cy="423876"/>
          </a:xfrm>
          <a:prstGeom prst="homePlate">
            <a:avLst>
              <a:gd name="adj" fmla="val 69567"/>
            </a:avLst>
          </a:prstGeom>
          <a:gradFill rotWithShape="0">
            <a:gsLst>
              <a:gs pos="0">
                <a:srgbClr val="00FF00"/>
              </a:gs>
              <a:gs pos="100000">
                <a:srgbClr val="B8FFB8"/>
              </a:gs>
            </a:gsLst>
            <a:lin ang="0" scaled="1"/>
          </a:gra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>
              <a:lnSpc>
                <a:spcPct val="80000"/>
              </a:lnSpc>
            </a:pPr>
            <a:r>
              <a:rPr lang="zh-CN" altLang="en-US" sz="2400" b="1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带动滚珠丝杠转动</a:t>
            </a:r>
            <a:endParaRPr lang="zh-CN" altLang="en-US" sz="2400" b="1">
              <a:solidFill>
                <a:schemeClr val="tx2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" name="AutoShape 9"/>
          <p:cNvSpPr>
            <a:spLocks noChangeArrowheads="1"/>
          </p:cNvSpPr>
          <p:nvPr/>
        </p:nvSpPr>
        <p:spPr bwMode="auto">
          <a:xfrm>
            <a:off x="4719542" y="2762256"/>
            <a:ext cx="2571768" cy="423876"/>
          </a:xfrm>
          <a:prstGeom prst="homePlate">
            <a:avLst>
              <a:gd name="adj" fmla="val 67069"/>
            </a:avLst>
          </a:prstGeom>
          <a:gradFill rotWithShape="0">
            <a:gsLst>
              <a:gs pos="0">
                <a:srgbClr val="FFCC00"/>
              </a:gs>
              <a:gs pos="100000">
                <a:srgbClr val="FFF2BD"/>
              </a:gs>
            </a:gsLst>
            <a:lin ang="0" scaled="1"/>
          </a:gra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>
              <a:lnSpc>
                <a:spcPct val="80000"/>
              </a:lnSpc>
            </a:pPr>
            <a:r>
              <a:rPr lang="zh-CN" altLang="en-US" sz="2400" b="1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滚珠丝杠螺母</a:t>
            </a:r>
            <a:endParaRPr lang="zh-CN" altLang="en-US" sz="2400" b="1">
              <a:solidFill>
                <a:schemeClr val="tx2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0" name="AutoShape 10"/>
          <p:cNvSpPr>
            <a:spLocks noChangeArrowheads="1"/>
          </p:cNvSpPr>
          <p:nvPr/>
        </p:nvSpPr>
        <p:spPr bwMode="auto">
          <a:xfrm>
            <a:off x="1433394" y="3405198"/>
            <a:ext cx="4000528" cy="423876"/>
          </a:xfrm>
          <a:prstGeom prst="homePlate">
            <a:avLst>
              <a:gd name="adj" fmla="val 65832"/>
            </a:avLst>
          </a:prstGeom>
          <a:gradFill rotWithShape="0">
            <a:gsLst>
              <a:gs pos="0">
                <a:srgbClr val="FF0000"/>
              </a:gs>
              <a:gs pos="100000">
                <a:srgbClr val="FFBDBD"/>
              </a:gs>
            </a:gsLst>
            <a:lin ang="0" scaled="1"/>
          </a:gra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l">
              <a:lnSpc>
                <a:spcPct val="80000"/>
              </a:lnSpc>
            </a:pPr>
            <a:r>
              <a:rPr lang="zh-CN" altLang="en-US" sz="2400" b="1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变旋转运动为直线运动</a:t>
            </a:r>
            <a:endParaRPr lang="zh-CN" altLang="en-US" sz="2400" b="1">
              <a:solidFill>
                <a:schemeClr val="tx2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" name="AutoShape 11"/>
          <p:cNvSpPr>
            <a:spLocks noChangeArrowheads="1"/>
          </p:cNvSpPr>
          <p:nvPr/>
        </p:nvSpPr>
        <p:spPr bwMode="auto">
          <a:xfrm>
            <a:off x="5791112" y="3405198"/>
            <a:ext cx="4758650" cy="423876"/>
          </a:xfrm>
          <a:prstGeom prst="homePlate">
            <a:avLst>
              <a:gd name="adj" fmla="val 91773"/>
            </a:avLst>
          </a:prstGeom>
          <a:gradFill rotWithShape="0">
            <a:gsLst>
              <a:gs pos="0">
                <a:srgbClr val="969696"/>
              </a:gs>
              <a:gs pos="100000">
                <a:srgbClr val="E4E4E4"/>
              </a:gs>
            </a:gsLst>
            <a:lin ang="0" scaled="1"/>
          </a:gra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>
              <a:lnSpc>
                <a:spcPct val="80000"/>
              </a:lnSpc>
            </a:pPr>
            <a:r>
              <a:rPr lang="zh-CN" altLang="en-US" sz="2400" b="1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推动保持连接器操纵板移动</a:t>
            </a:r>
            <a:endParaRPr lang="zh-CN" altLang="en-US" sz="2400" b="1">
              <a:solidFill>
                <a:schemeClr val="tx2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2" name="AutoShape 12"/>
          <p:cNvSpPr>
            <a:spLocks noChangeArrowheads="1"/>
          </p:cNvSpPr>
          <p:nvPr/>
        </p:nvSpPr>
        <p:spPr bwMode="auto">
          <a:xfrm>
            <a:off x="1433394" y="4048140"/>
            <a:ext cx="5214974" cy="423876"/>
          </a:xfrm>
          <a:prstGeom prst="homePlate">
            <a:avLst>
              <a:gd name="adj" fmla="val 77511"/>
            </a:avLst>
          </a:prstGeom>
          <a:gradFill rotWithShape="0">
            <a:gsLst>
              <a:gs pos="0">
                <a:srgbClr val="008080"/>
              </a:gs>
              <a:gs pos="100000">
                <a:srgbClr val="BDDEDE"/>
              </a:gs>
            </a:gsLst>
            <a:lin ang="0" scaled="1"/>
          </a:gra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>
              <a:lnSpc>
                <a:spcPct val="80000"/>
              </a:lnSpc>
            </a:pPr>
            <a:r>
              <a:rPr lang="zh-CN" altLang="en-US" sz="2400" b="1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将锁闭块顶回（切断原表示电路）</a:t>
            </a:r>
            <a:endParaRPr lang="zh-CN" altLang="en-US" sz="2400" b="1">
              <a:solidFill>
                <a:schemeClr val="tx2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3" name="AutoShape 13"/>
          <p:cNvSpPr>
            <a:spLocks noChangeArrowheads="1"/>
          </p:cNvSpPr>
          <p:nvPr/>
        </p:nvSpPr>
        <p:spPr bwMode="auto">
          <a:xfrm>
            <a:off x="1504832" y="4691082"/>
            <a:ext cx="3983986" cy="423876"/>
          </a:xfrm>
          <a:prstGeom prst="homePlate">
            <a:avLst>
              <a:gd name="adj" fmla="val 73167"/>
            </a:avLst>
          </a:prstGeom>
          <a:gradFill rotWithShape="0">
            <a:gsLst>
              <a:gs pos="0">
                <a:srgbClr val="FF7C80"/>
              </a:gs>
              <a:gs pos="100000">
                <a:srgbClr val="FFDDDE"/>
              </a:gs>
            </a:gsLst>
            <a:lin ang="0" scaled="1"/>
          </a:gra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>
              <a:lnSpc>
                <a:spcPct val="80000"/>
              </a:lnSpc>
            </a:pPr>
            <a:r>
              <a:rPr lang="zh-CN" altLang="en-US" sz="2400" b="1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锁舌缩入（ 解锁）</a:t>
            </a:r>
            <a:endParaRPr lang="zh-CN" altLang="en-US" sz="2400" b="1">
              <a:solidFill>
                <a:schemeClr val="tx2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4" name="AutoShape 14"/>
          <p:cNvSpPr>
            <a:spLocks noChangeArrowheads="1"/>
          </p:cNvSpPr>
          <p:nvPr/>
        </p:nvSpPr>
        <p:spPr bwMode="auto">
          <a:xfrm>
            <a:off x="5505361" y="4691082"/>
            <a:ext cx="4357718" cy="423876"/>
          </a:xfrm>
          <a:prstGeom prst="homePlate">
            <a:avLst>
              <a:gd name="adj" fmla="val 69500"/>
            </a:avLst>
          </a:prstGeom>
          <a:gradFill rotWithShape="0">
            <a:gsLst>
              <a:gs pos="0">
                <a:srgbClr val="9966FF"/>
              </a:gs>
              <a:gs pos="100000">
                <a:srgbClr val="E5D7FF"/>
              </a:gs>
            </a:gsLst>
            <a:lin ang="0" scaled="1"/>
          </a:gra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>
              <a:lnSpc>
                <a:spcPct val="80000"/>
              </a:lnSpc>
            </a:pPr>
            <a:r>
              <a:rPr lang="zh-CN" altLang="en-US" sz="2400" b="1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操纵板与保持器连动</a:t>
            </a:r>
            <a:r>
              <a:rPr lang="en-US" altLang="zh-CN" sz="2400" b="1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( </a:t>
            </a:r>
            <a:r>
              <a:rPr lang="zh-CN" altLang="en-US" sz="2400" b="1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转换）</a:t>
            </a:r>
            <a:endParaRPr lang="zh-CN" altLang="en-US" sz="2400" b="1">
              <a:solidFill>
                <a:schemeClr val="tx2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5" name="AutoShape 15"/>
          <p:cNvSpPr>
            <a:spLocks noChangeArrowheads="1"/>
          </p:cNvSpPr>
          <p:nvPr/>
        </p:nvSpPr>
        <p:spPr bwMode="auto">
          <a:xfrm>
            <a:off x="1500069" y="5357818"/>
            <a:ext cx="5291175" cy="423876"/>
          </a:xfrm>
          <a:prstGeom prst="homePlate">
            <a:avLst>
              <a:gd name="adj" fmla="val 68775"/>
            </a:avLst>
          </a:prstGeom>
          <a:gradFill rotWithShape="0">
            <a:gsLst>
              <a:gs pos="0">
                <a:srgbClr val="996600"/>
              </a:gs>
              <a:gs pos="100000">
                <a:srgbClr val="E5D7BD"/>
              </a:gs>
            </a:gsLst>
            <a:lin ang="0" scaled="1"/>
          </a:gra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l">
              <a:lnSpc>
                <a:spcPct val="80000"/>
              </a:lnSpc>
            </a:pPr>
            <a:r>
              <a:rPr lang="zh-CN" altLang="en-US" sz="2400" b="1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带动动作杆移动到另一终端位置</a:t>
            </a:r>
            <a:endParaRPr lang="zh-CN" altLang="en-US" sz="2400" b="1">
              <a:solidFill>
                <a:schemeClr val="tx2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6" name="AutoShape 16"/>
          <p:cNvSpPr>
            <a:spLocks noChangeArrowheads="1"/>
          </p:cNvSpPr>
          <p:nvPr/>
        </p:nvSpPr>
        <p:spPr bwMode="auto">
          <a:xfrm>
            <a:off x="7005559" y="5334024"/>
            <a:ext cx="2643206" cy="423876"/>
          </a:xfrm>
          <a:prstGeom prst="homePlate">
            <a:avLst>
              <a:gd name="adj" fmla="val 76236"/>
            </a:avLst>
          </a:prstGeom>
          <a:gradFill rotWithShape="0">
            <a:gsLst>
              <a:gs pos="0">
                <a:srgbClr val="FFFF00"/>
              </a:gs>
              <a:gs pos="100000">
                <a:srgbClr val="FFFFBD"/>
              </a:gs>
            </a:gsLst>
            <a:lin ang="0" scaled="1"/>
          </a:gra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>
              <a:lnSpc>
                <a:spcPct val="80000"/>
              </a:lnSpc>
            </a:pPr>
            <a:r>
              <a:rPr lang="zh-CN" altLang="en-US" sz="2400" b="1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另一锁闭块伸出</a:t>
            </a:r>
            <a:endParaRPr lang="zh-CN" altLang="en-US" sz="2400" b="1">
              <a:solidFill>
                <a:schemeClr val="tx2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7" name="AutoShape 17"/>
          <p:cNvSpPr>
            <a:spLocks noChangeArrowheads="1"/>
          </p:cNvSpPr>
          <p:nvPr/>
        </p:nvSpPr>
        <p:spPr bwMode="auto">
          <a:xfrm>
            <a:off x="1500069" y="5891218"/>
            <a:ext cx="3290911" cy="423876"/>
          </a:xfrm>
          <a:prstGeom prst="homePlate">
            <a:avLst>
              <a:gd name="adj" fmla="val 70815"/>
            </a:avLst>
          </a:prstGeom>
          <a:gradFill rotWithShape="0">
            <a:gsLst>
              <a:gs pos="0">
                <a:srgbClr val="00FF00"/>
              </a:gs>
              <a:gs pos="100000">
                <a:srgbClr val="BDFFBD"/>
              </a:gs>
            </a:gsLst>
            <a:lin ang="0" scaled="1"/>
          </a:gra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l">
              <a:lnSpc>
                <a:spcPct val="80000"/>
              </a:lnSpc>
            </a:pPr>
            <a:r>
              <a:rPr lang="zh-CN" altLang="en-US" sz="2400" b="1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接通新的表示电路</a:t>
            </a:r>
            <a:endParaRPr lang="zh-CN" altLang="en-US" sz="2400" b="1">
              <a:solidFill>
                <a:schemeClr val="tx2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8" name="AutoShape 18"/>
          <p:cNvSpPr>
            <a:spLocks noChangeArrowheads="1"/>
          </p:cNvSpPr>
          <p:nvPr/>
        </p:nvSpPr>
        <p:spPr bwMode="auto">
          <a:xfrm>
            <a:off x="4929070" y="5891218"/>
            <a:ext cx="3791000" cy="423876"/>
          </a:xfrm>
          <a:prstGeom prst="homePlate">
            <a:avLst>
              <a:gd name="adj" fmla="val 77493"/>
            </a:avLst>
          </a:prstGeom>
          <a:gradFill rotWithShape="0">
            <a:gsLst>
              <a:gs pos="0">
                <a:srgbClr val="FF0000"/>
              </a:gs>
              <a:gs pos="100000">
                <a:srgbClr val="FFBDBD"/>
              </a:gs>
            </a:gsLst>
            <a:lin ang="0" scaled="1"/>
          </a:gra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>
              <a:lnSpc>
                <a:spcPct val="80000"/>
              </a:lnSpc>
            </a:pPr>
            <a:r>
              <a:rPr lang="zh-CN" altLang="en-US" sz="24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相应的锁舌伸出（锁闭）</a:t>
            </a:r>
            <a:endParaRPr lang="zh-CN" altLang="en-US" sz="2400" b="1" dirty="0">
              <a:solidFill>
                <a:schemeClr val="tx2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19880" y="1171558"/>
            <a:ext cx="18870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66725" lvl="0" indent="-466725">
              <a:spcBef>
                <a:spcPct val="20000"/>
              </a:spcBef>
              <a:defRPr/>
            </a:pPr>
            <a:r>
              <a:rPr lang="en-US" altLang="zh-CN" sz="2400" b="1" dirty="0" smtClean="0">
                <a:solidFill>
                  <a:prstClr val="black"/>
                </a:solidFill>
              </a:rPr>
              <a:t>5</a:t>
            </a:r>
            <a:r>
              <a:rPr lang="zh-CN" altLang="en-US" sz="2400" b="1" dirty="0" smtClean="0">
                <a:solidFill>
                  <a:prstClr val="black"/>
                </a:solidFill>
              </a:rPr>
              <a:t>、动作过程</a:t>
            </a:r>
            <a:endParaRPr lang="zh-CN" altLang="en-US" sz="2400" b="1" dirty="0" smtClean="0">
              <a:solidFill>
                <a:prstClr val="black"/>
              </a:solidFill>
            </a:endParaRPr>
          </a:p>
        </p:txBody>
      </p:sp>
      <p:sp>
        <p:nvSpPr>
          <p:cNvPr id="20" name="燕尾形 19"/>
          <p:cNvSpPr/>
          <p:nvPr/>
        </p:nvSpPr>
        <p:spPr>
          <a:xfrm>
            <a:off x="191253" y="1171558"/>
            <a:ext cx="214314" cy="35719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燕尾形 20"/>
          <p:cNvSpPr/>
          <p:nvPr/>
        </p:nvSpPr>
        <p:spPr>
          <a:xfrm>
            <a:off x="405566" y="1171558"/>
            <a:ext cx="214314" cy="35719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0" grpId="0" animBg="1"/>
      <p:bldP spid="21" grpId="0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48508" y="314302"/>
            <a:ext cx="24096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28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 结 及 作 业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67"/>
          <p:cNvGrpSpPr/>
          <p:nvPr/>
        </p:nvGrpSpPr>
        <p:grpSpPr>
          <a:xfrm>
            <a:off x="762306" y="2760310"/>
            <a:ext cx="730914" cy="554400"/>
            <a:chOff x="4121950" y="4374105"/>
            <a:chExt cx="792000" cy="792000"/>
          </a:xfrm>
        </p:grpSpPr>
        <p:sp>
          <p:nvSpPr>
            <p:cNvPr id="8" name="椭圆 7"/>
            <p:cNvSpPr/>
            <p:nvPr/>
          </p:nvSpPr>
          <p:spPr>
            <a:xfrm>
              <a:off x="4121950" y="4374105"/>
              <a:ext cx="792000" cy="792000"/>
            </a:xfrm>
            <a:prstGeom prst="ellipse">
              <a:avLst/>
            </a:prstGeom>
            <a:gradFill flip="none" rotWithShape="1">
              <a:gsLst>
                <a:gs pos="14000">
                  <a:srgbClr val="89C921"/>
                </a:gs>
                <a:gs pos="70000">
                  <a:srgbClr val="0C7804"/>
                </a:gs>
                <a:gs pos="86000">
                  <a:srgbClr val="0C7804"/>
                </a:gs>
              </a:gsLst>
              <a:path path="circle">
                <a:fillToRect l="50000" t="50000" r="50000" b="50000"/>
              </a:path>
              <a:tileRect/>
            </a:gradFill>
            <a:ln w="12700">
              <a:noFill/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pic>
          <p:nvPicPr>
            <p:cNvPr id="9" name="Picture 4" descr="C:\Documents and Settings\Administrator\桌面\20100720220401202\open-source-icons\PNG\black\van.png"/>
            <p:cNvPicPr>
              <a:picLocks noChangeAspect="1" noChangeArrowheads="1"/>
            </p:cNvPicPr>
            <p:nvPr/>
          </p:nvPicPr>
          <p:blipFill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29628" y="4457697"/>
              <a:ext cx="607712" cy="6077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" name="组合 70"/>
          <p:cNvGrpSpPr/>
          <p:nvPr/>
        </p:nvGrpSpPr>
        <p:grpSpPr>
          <a:xfrm>
            <a:off x="762306" y="1760510"/>
            <a:ext cx="730914" cy="554400"/>
            <a:chOff x="5355175" y="2213865"/>
            <a:chExt cx="792000" cy="792000"/>
          </a:xfrm>
        </p:grpSpPr>
        <p:sp>
          <p:nvSpPr>
            <p:cNvPr id="11" name="椭圆 10"/>
            <p:cNvSpPr/>
            <p:nvPr/>
          </p:nvSpPr>
          <p:spPr>
            <a:xfrm>
              <a:off x="5355175" y="2213865"/>
              <a:ext cx="792000" cy="792000"/>
            </a:xfrm>
            <a:prstGeom prst="ellipse">
              <a:avLst/>
            </a:prstGeom>
            <a:gradFill flip="none" rotWithShape="1">
              <a:gsLst>
                <a:gs pos="67000">
                  <a:srgbClr val="005D8C"/>
                </a:gs>
                <a:gs pos="4000">
                  <a:srgbClr val="0095D0"/>
                </a:gs>
              </a:gsLst>
              <a:path path="circle">
                <a:fillToRect l="50000" t="50000" r="50000" b="50000"/>
              </a:path>
              <a:tileRect/>
            </a:gradFill>
            <a:ln w="19050">
              <a:noFill/>
            </a:ln>
            <a:effectLst/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pic>
          <p:nvPicPr>
            <p:cNvPr id="12" name="Picture 6" descr="C:\Documents and Settings\Administrator\桌面\20100720220401202\open-source-icons\PNG\black\home.png"/>
            <p:cNvPicPr>
              <a:picLocks noChangeAspect="1" noChangeArrowheads="1"/>
            </p:cNvPicPr>
            <p:nvPr/>
          </p:nvPicPr>
          <p:blipFill>
            <a:blip r:embed="rId2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84585" y="2231701"/>
              <a:ext cx="759844" cy="6301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" name="组合 73"/>
          <p:cNvGrpSpPr/>
          <p:nvPr/>
        </p:nvGrpSpPr>
        <p:grpSpPr>
          <a:xfrm>
            <a:off x="762756" y="3757033"/>
            <a:ext cx="730914" cy="554400"/>
            <a:chOff x="2834895" y="2213865"/>
            <a:chExt cx="792000" cy="792000"/>
          </a:xfrm>
        </p:grpSpPr>
        <p:sp>
          <p:nvSpPr>
            <p:cNvPr id="14" name="椭圆 13"/>
            <p:cNvSpPr/>
            <p:nvPr/>
          </p:nvSpPr>
          <p:spPr>
            <a:xfrm>
              <a:off x="2834895" y="2213865"/>
              <a:ext cx="792000" cy="792000"/>
            </a:xfrm>
            <a:prstGeom prst="ellipse">
              <a:avLst/>
            </a:prstGeom>
            <a:gradFill flip="none" rotWithShape="1">
              <a:gsLst>
                <a:gs pos="64000">
                  <a:srgbClr val="C83C00"/>
                </a:gs>
                <a:gs pos="84000">
                  <a:srgbClr val="C83C00"/>
                </a:gs>
                <a:gs pos="7000">
                  <a:srgbClr val="FFC905"/>
                </a:gs>
              </a:gsLst>
              <a:path path="circle">
                <a:fillToRect l="50000" t="50000" r="50000" b="50000"/>
              </a:path>
              <a:tileRect/>
            </a:gradFill>
            <a:ln w="12700" cmpd="sng">
              <a:noFill/>
              <a:round/>
            </a:ln>
            <a:effectLst/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pic>
          <p:nvPicPr>
            <p:cNvPr id="15" name="Picture 7" descr="C:\Documents and Settings\Administrator\桌面\20100720220401202\open-source-icons\PNG\black\multi-agents.png"/>
            <p:cNvPicPr>
              <a:picLocks noChangeAspect="1" noChangeArrowheads="1"/>
            </p:cNvPicPr>
            <p:nvPr/>
          </p:nvPicPr>
          <p:blipFill>
            <a:blip r:embed="rId3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56701" y="2272076"/>
              <a:ext cx="576762" cy="5767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6" name="TextBox 11"/>
          <p:cNvSpPr txBox="1">
            <a:spLocks noChangeArrowheads="1"/>
          </p:cNvSpPr>
          <p:nvPr/>
        </p:nvSpPr>
        <p:spPr bwMode="auto">
          <a:xfrm flipH="1">
            <a:off x="2763020" y="3668479"/>
            <a:ext cx="2489113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ZD6</a:t>
            </a:r>
            <a:r>
              <a:rPr lang="zh-CN" altLang="en-US" sz="2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型转辙机</a:t>
            </a:r>
            <a:endParaRPr lang="zh-CN" altLang="en-US" sz="2400" dirty="0">
              <a:solidFill>
                <a:srgbClr val="0070C0"/>
              </a:solidFill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V="1">
            <a:off x="1476686" y="4239995"/>
            <a:ext cx="4857784" cy="806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79"/>
          <p:cNvGrpSpPr/>
          <p:nvPr/>
        </p:nvGrpSpPr>
        <p:grpSpPr>
          <a:xfrm>
            <a:off x="1274160" y="1767240"/>
            <a:ext cx="4576276" cy="481956"/>
            <a:chOff x="1240930" y="4146699"/>
            <a:chExt cx="1624473" cy="344255"/>
          </a:xfrm>
        </p:grpSpPr>
        <p:sp>
          <p:nvSpPr>
            <p:cNvPr id="19" name="TextBox 11"/>
            <p:cNvSpPr txBox="1">
              <a:spLocks noChangeArrowheads="1"/>
            </p:cNvSpPr>
            <p:nvPr/>
          </p:nvSpPr>
          <p:spPr bwMode="auto">
            <a:xfrm flipH="1">
              <a:off x="1349948" y="4146699"/>
              <a:ext cx="1515455" cy="32976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2400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道岔的组成</a:t>
              </a:r>
              <a:endParaRPr lang="en-US" altLang="zh-CN" b="1" kern="0" dirty="0" smtClean="0">
                <a:solidFill>
                  <a:srgbClr val="01AEE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1240930" y="4490954"/>
              <a:ext cx="1599496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sysDot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82"/>
          <p:cNvGrpSpPr/>
          <p:nvPr/>
        </p:nvGrpSpPr>
        <p:grpSpPr>
          <a:xfrm>
            <a:off x="1405698" y="2739785"/>
            <a:ext cx="5019761" cy="472004"/>
            <a:chOff x="1240930" y="4153807"/>
            <a:chExt cx="1599496" cy="337147"/>
          </a:xfrm>
        </p:grpSpPr>
        <p:sp>
          <p:nvSpPr>
            <p:cNvPr id="22" name="TextBox 11"/>
            <p:cNvSpPr txBox="1">
              <a:spLocks noChangeArrowheads="1"/>
            </p:cNvSpPr>
            <p:nvPr/>
          </p:nvSpPr>
          <p:spPr bwMode="auto">
            <a:xfrm flipH="1">
              <a:off x="1307726" y="4153807"/>
              <a:ext cx="1321747" cy="3297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2400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转辙机概述</a:t>
              </a:r>
              <a:endParaRPr lang="en-US" altLang="zh-CN" b="1" kern="0" dirty="0">
                <a:solidFill>
                  <a:srgbClr val="01AEE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1240930" y="4490954"/>
              <a:ext cx="1599496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sysDot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竖卷形 39"/>
          <p:cNvSpPr/>
          <p:nvPr/>
        </p:nvSpPr>
        <p:spPr>
          <a:xfrm>
            <a:off x="7549366" y="1385872"/>
            <a:ext cx="3857652" cy="5214974"/>
          </a:xfrm>
          <a:prstGeom prst="verticalScroll">
            <a:avLst/>
          </a:prstGeom>
          <a:gradFill flip="none" rotWithShape="1">
            <a:gsLst>
              <a:gs pos="0">
                <a:srgbClr val="00AEEE">
                  <a:tint val="66000"/>
                  <a:satMod val="160000"/>
                </a:srgbClr>
              </a:gs>
              <a:gs pos="50000">
                <a:srgbClr val="00AEEE">
                  <a:tint val="44500"/>
                  <a:satMod val="160000"/>
                </a:srgbClr>
              </a:gs>
              <a:gs pos="100000">
                <a:srgbClr val="00AEEE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Rectangle 9"/>
          <p:cNvSpPr>
            <a:spLocks noChangeArrowheads="1"/>
          </p:cNvSpPr>
          <p:nvPr/>
        </p:nvSpPr>
        <p:spPr bwMode="gray">
          <a:xfrm>
            <a:off x="9121002" y="1385872"/>
            <a:ext cx="1499128" cy="4770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Clr>
                <a:srgbClr val="1F3F5F"/>
              </a:buClr>
            </a:pPr>
            <a:r>
              <a:rPr lang="zh-CN" altLang="en-US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       业</a:t>
            </a:r>
            <a:endParaRPr lang="en-US" altLang="zh-CN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8049432" y="2743194"/>
            <a:ext cx="28575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b="1" dirty="0" smtClean="0"/>
              <a:t>1.</a:t>
            </a:r>
            <a:r>
              <a:rPr lang="zh-CN" altLang="en-US" sz="1800" b="1" dirty="0" smtClean="0"/>
              <a:t>在教材中找出</a:t>
            </a:r>
            <a:r>
              <a:rPr lang="en-US" altLang="zh-CN" sz="1800" b="1" dirty="0" smtClean="0"/>
              <a:t>P102</a:t>
            </a:r>
            <a:r>
              <a:rPr lang="zh-CN" altLang="en-US" sz="1800" b="1" dirty="0" smtClean="0"/>
              <a:t>思考与练习答案，并做标注。</a:t>
            </a:r>
            <a:endParaRPr lang="zh-CN" altLang="en-US" sz="1800" b="1" dirty="0"/>
          </a:p>
        </p:txBody>
      </p:sp>
      <p:sp>
        <p:nvSpPr>
          <p:cNvPr id="43" name="矩形 42"/>
          <p:cNvSpPr/>
          <p:nvPr/>
        </p:nvSpPr>
        <p:spPr>
          <a:xfrm>
            <a:off x="8049432" y="4457706"/>
            <a:ext cx="28575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b="1" dirty="0" smtClean="0"/>
              <a:t>2. </a:t>
            </a:r>
            <a:r>
              <a:rPr lang="zh-CN" altLang="en-US" sz="1800" b="1" dirty="0" smtClean="0"/>
              <a:t>预习</a:t>
            </a:r>
            <a:r>
              <a:rPr lang="en-US" altLang="zh-CN" sz="1800" b="1" dirty="0" smtClean="0"/>
              <a:t>P103</a:t>
            </a:r>
            <a:r>
              <a:rPr lang="zh-CN" altLang="en-US" sz="1800" b="1" dirty="0" smtClean="0"/>
              <a:t>技能训练</a:t>
            </a:r>
            <a:r>
              <a:rPr lang="en-US" altLang="zh-CN" sz="1800" b="1" dirty="0" smtClean="0"/>
              <a:t>2</a:t>
            </a:r>
            <a:r>
              <a:rPr lang="zh-CN" altLang="en-US" sz="1800" b="1" dirty="0" smtClean="0"/>
              <a:t>、</a:t>
            </a:r>
            <a:r>
              <a:rPr lang="en-US" altLang="zh-CN" sz="1800" b="1" dirty="0" smtClean="0"/>
              <a:t>P104</a:t>
            </a:r>
            <a:r>
              <a:rPr lang="zh-CN" altLang="en-US" sz="1800" b="1" dirty="0" smtClean="0"/>
              <a:t>技能训练</a:t>
            </a:r>
            <a:r>
              <a:rPr lang="en-US" altLang="zh-CN" sz="1800" b="1" dirty="0" smtClean="0"/>
              <a:t>3</a:t>
            </a:r>
            <a:r>
              <a:rPr lang="zh-CN" altLang="en-US" sz="1800" b="1" dirty="0" smtClean="0"/>
              <a:t>。</a:t>
            </a:r>
            <a:endParaRPr lang="zh-CN" altLang="en-US" sz="1800" b="1" dirty="0"/>
          </a:p>
        </p:txBody>
      </p:sp>
      <p:grpSp>
        <p:nvGrpSpPr>
          <p:cNvPr id="10" name="组合 70"/>
          <p:cNvGrpSpPr/>
          <p:nvPr/>
        </p:nvGrpSpPr>
        <p:grpSpPr>
          <a:xfrm>
            <a:off x="750518" y="4668611"/>
            <a:ext cx="730914" cy="554400"/>
            <a:chOff x="5355175" y="2213865"/>
            <a:chExt cx="792000" cy="792000"/>
          </a:xfrm>
        </p:grpSpPr>
        <p:sp>
          <p:nvSpPr>
            <p:cNvPr id="27" name="椭圆 26"/>
            <p:cNvSpPr/>
            <p:nvPr/>
          </p:nvSpPr>
          <p:spPr>
            <a:xfrm>
              <a:off x="5355175" y="2213865"/>
              <a:ext cx="792000" cy="792000"/>
            </a:xfrm>
            <a:prstGeom prst="ellipse">
              <a:avLst/>
            </a:prstGeom>
            <a:gradFill flip="none" rotWithShape="1">
              <a:gsLst>
                <a:gs pos="67000">
                  <a:srgbClr val="005D8C"/>
                </a:gs>
                <a:gs pos="4000">
                  <a:srgbClr val="0095D0"/>
                </a:gs>
              </a:gsLst>
              <a:path path="circle">
                <a:fillToRect l="50000" t="50000" r="50000" b="50000"/>
              </a:path>
              <a:tileRect/>
            </a:gradFill>
            <a:ln w="19050">
              <a:noFill/>
            </a:ln>
            <a:effectLst/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pic>
          <p:nvPicPr>
            <p:cNvPr id="28" name="Picture 6" descr="C:\Documents and Settings\Administrator\桌面\20100720220401202\open-source-icons\PNG\black\home.png"/>
            <p:cNvPicPr>
              <a:picLocks noChangeAspect="1" noChangeArrowheads="1"/>
            </p:cNvPicPr>
            <p:nvPr/>
          </p:nvPicPr>
          <p:blipFill>
            <a:blip r:embed="rId2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84585" y="2231701"/>
              <a:ext cx="759844" cy="6301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3" name="组合 79"/>
          <p:cNvGrpSpPr/>
          <p:nvPr/>
        </p:nvGrpSpPr>
        <p:grpSpPr>
          <a:xfrm>
            <a:off x="1262372" y="4668619"/>
            <a:ext cx="5143985" cy="500063"/>
            <a:chOff x="1240930" y="4141890"/>
            <a:chExt cx="1825997" cy="357188"/>
          </a:xfrm>
        </p:grpSpPr>
        <p:sp>
          <p:nvSpPr>
            <p:cNvPr id="30" name="TextBox 11"/>
            <p:cNvSpPr txBox="1">
              <a:spLocks noChangeArrowheads="1"/>
            </p:cNvSpPr>
            <p:nvPr/>
          </p:nvSpPr>
          <p:spPr bwMode="auto">
            <a:xfrm flipH="1">
              <a:off x="1443961" y="4141890"/>
              <a:ext cx="1515455" cy="32976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2400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ZD</a:t>
              </a:r>
              <a:r>
                <a:rPr lang="zh-CN" altLang="en-US" sz="2400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（</a:t>
              </a:r>
              <a:r>
                <a:rPr lang="en-US" altLang="zh-CN" sz="2400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J</a:t>
              </a:r>
              <a:r>
                <a:rPr lang="zh-CN" altLang="en-US" sz="2400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）</a:t>
              </a:r>
              <a:r>
                <a:rPr lang="en-US" altLang="zh-CN" sz="2400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9</a:t>
              </a:r>
              <a:r>
                <a:rPr lang="zh-CN" altLang="en-US" sz="2400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型电动转辙机</a:t>
              </a:r>
              <a:endParaRPr lang="zh-CN" altLang="en-US" sz="2400" dirty="0"/>
            </a:p>
          </p:txBody>
        </p:sp>
        <p:cxnSp>
          <p:nvCxnSpPr>
            <p:cNvPr id="31" name="直接连接符 30"/>
            <p:cNvCxnSpPr/>
            <p:nvPr/>
          </p:nvCxnSpPr>
          <p:spPr>
            <a:xfrm>
              <a:off x="1240930" y="4490953"/>
              <a:ext cx="1825997" cy="8125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sysDot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组合 67"/>
          <p:cNvGrpSpPr/>
          <p:nvPr/>
        </p:nvGrpSpPr>
        <p:grpSpPr>
          <a:xfrm>
            <a:off x="762756" y="5689256"/>
            <a:ext cx="730914" cy="554400"/>
            <a:chOff x="4121950" y="4374105"/>
            <a:chExt cx="792000" cy="792000"/>
          </a:xfrm>
        </p:grpSpPr>
        <p:sp>
          <p:nvSpPr>
            <p:cNvPr id="33" name="椭圆 32"/>
            <p:cNvSpPr/>
            <p:nvPr/>
          </p:nvSpPr>
          <p:spPr>
            <a:xfrm>
              <a:off x="4121950" y="4374105"/>
              <a:ext cx="792000" cy="792000"/>
            </a:xfrm>
            <a:prstGeom prst="ellipse">
              <a:avLst/>
            </a:prstGeom>
            <a:gradFill flip="none" rotWithShape="1">
              <a:gsLst>
                <a:gs pos="14000">
                  <a:srgbClr val="89C921"/>
                </a:gs>
                <a:gs pos="70000">
                  <a:srgbClr val="0C7804"/>
                </a:gs>
                <a:gs pos="86000">
                  <a:srgbClr val="0C7804"/>
                </a:gs>
              </a:gsLst>
              <a:path path="circle">
                <a:fillToRect l="50000" t="50000" r="50000" b="50000"/>
              </a:path>
              <a:tileRect/>
            </a:gradFill>
            <a:ln w="12700">
              <a:noFill/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pic>
          <p:nvPicPr>
            <p:cNvPr id="34" name="Picture 4" descr="C:\Documents and Settings\Administrator\桌面\20100720220401202\open-source-icons\PNG\black\van.png"/>
            <p:cNvPicPr>
              <a:picLocks noChangeAspect="1" noChangeArrowheads="1"/>
            </p:cNvPicPr>
            <p:nvPr/>
          </p:nvPicPr>
          <p:blipFill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29628" y="4457697"/>
              <a:ext cx="607712" cy="6077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5" name="组合 82"/>
          <p:cNvGrpSpPr/>
          <p:nvPr/>
        </p:nvGrpSpPr>
        <p:grpSpPr>
          <a:xfrm>
            <a:off x="1406148" y="5597302"/>
            <a:ext cx="5019761" cy="543430"/>
            <a:chOff x="1240930" y="4102788"/>
            <a:chExt cx="1599496" cy="388166"/>
          </a:xfrm>
        </p:grpSpPr>
        <p:sp>
          <p:nvSpPr>
            <p:cNvPr id="46" name="TextBox 11"/>
            <p:cNvSpPr txBox="1">
              <a:spLocks noChangeArrowheads="1"/>
            </p:cNvSpPr>
            <p:nvPr/>
          </p:nvSpPr>
          <p:spPr bwMode="auto">
            <a:xfrm flipH="1">
              <a:off x="1309076" y="4102788"/>
              <a:ext cx="1515455" cy="3297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zh-CN" sz="2400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S700K</a:t>
              </a:r>
              <a:r>
                <a:rPr lang="zh-CN" altLang="en-US" sz="2400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型电动转辙机</a:t>
              </a:r>
              <a:endParaRPr lang="en-US" altLang="zh-CN" b="1" kern="0" dirty="0">
                <a:solidFill>
                  <a:srgbClr val="01AEE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7" name="直接连接符 46"/>
            <p:cNvCxnSpPr/>
            <p:nvPr/>
          </p:nvCxnSpPr>
          <p:spPr>
            <a:xfrm>
              <a:off x="1240930" y="4490954"/>
              <a:ext cx="1599496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sysDot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矩形 89"/>
          <p:cNvSpPr/>
          <p:nvPr/>
        </p:nvSpPr>
        <p:spPr>
          <a:xfrm>
            <a:off x="1" y="4235006"/>
            <a:ext cx="12241213" cy="238978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4398" tIns="62199" rIns="124398" bIns="62199" rtlCol="0" anchor="ctr"/>
          <a:lstStyle/>
          <a:p>
            <a:pPr algn="ctr"/>
            <a:endParaRPr lang="zh-CN" altLang="en-US"/>
          </a:p>
        </p:txBody>
      </p:sp>
      <p:sp>
        <p:nvSpPr>
          <p:cNvPr id="24" name="Text Box 2"/>
          <p:cNvSpPr txBox="1">
            <a:spLocks noChangeArrowheads="1"/>
          </p:cNvSpPr>
          <p:nvPr/>
        </p:nvSpPr>
        <p:spPr bwMode="auto">
          <a:xfrm>
            <a:off x="2168282" y="4541394"/>
            <a:ext cx="7870457" cy="9045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4398" tIns="62199" rIns="124398" bIns="62199">
            <a:spAutoFit/>
          </a:bodyPr>
          <a:lstStyle/>
          <a:p>
            <a:pPr algn="ctr"/>
            <a:r>
              <a:rPr lang="en-US" altLang="zh-CN" sz="4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en-US" altLang="zh-CN" sz="4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4"/>
          <p:cNvGrpSpPr/>
          <p:nvPr/>
        </p:nvGrpSpPr>
        <p:grpSpPr>
          <a:xfrm>
            <a:off x="3873347" y="5390563"/>
            <a:ext cx="4484395" cy="87267"/>
            <a:chOff x="2768751" y="4109175"/>
            <a:chExt cx="3349775" cy="62334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2799918" y="4140342"/>
              <a:ext cx="3287441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椭圆 26"/>
            <p:cNvSpPr/>
            <p:nvPr/>
          </p:nvSpPr>
          <p:spPr>
            <a:xfrm>
              <a:off x="2768751" y="4109175"/>
              <a:ext cx="62334" cy="6233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6056192" y="4109175"/>
              <a:ext cx="62334" cy="6233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Text Box 2"/>
          <p:cNvSpPr txBox="1">
            <a:spLocks noChangeArrowheads="1"/>
          </p:cNvSpPr>
          <p:nvPr/>
        </p:nvSpPr>
        <p:spPr bwMode="auto">
          <a:xfrm>
            <a:off x="4867430" y="5509056"/>
            <a:ext cx="2463951" cy="3564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4398" tIns="62199" rIns="124398" bIns="62199">
            <a:spAutoFit/>
          </a:bodyPr>
          <a:lstStyle/>
          <a:p>
            <a:pPr algn="dist">
              <a:defRPr/>
            </a:pPr>
            <a:r>
              <a: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谢谢聆听</a:t>
            </a:r>
            <a:endParaRPr lang="zh-CN" altLang="en-US" sz="1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3"/>
          <p:cNvGrpSpPr/>
          <p:nvPr/>
        </p:nvGrpSpPr>
        <p:grpSpPr>
          <a:xfrm>
            <a:off x="4918690" y="5996003"/>
            <a:ext cx="440396" cy="460557"/>
            <a:chOff x="3543574" y="4265651"/>
            <a:chExt cx="414516" cy="414516"/>
          </a:xfrm>
        </p:grpSpPr>
        <p:sp>
          <p:nvSpPr>
            <p:cNvPr id="35" name="椭圆 34"/>
            <p:cNvSpPr/>
            <p:nvPr/>
          </p:nvSpPr>
          <p:spPr>
            <a:xfrm>
              <a:off x="3543574" y="4265651"/>
              <a:ext cx="414516" cy="414516"/>
            </a:xfrm>
            <a:prstGeom prst="ellipse">
              <a:avLst/>
            </a:prstGeom>
            <a:solidFill>
              <a:schemeClr val="accent1"/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25400" dir="13500000">
                <a:srgbClr val="000000">
                  <a:alpha val="43137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5" name="组合 35"/>
            <p:cNvGrpSpPr/>
            <p:nvPr/>
          </p:nvGrpSpPr>
          <p:grpSpPr>
            <a:xfrm>
              <a:off x="3629640" y="4325788"/>
              <a:ext cx="259976" cy="261734"/>
              <a:chOff x="5042691" y="2273922"/>
              <a:chExt cx="702937" cy="707690"/>
            </a:xfrm>
            <a:solidFill>
              <a:schemeClr val="bg1"/>
            </a:solidFill>
          </p:grpSpPr>
          <p:sp>
            <p:nvSpPr>
              <p:cNvPr id="37" name="Freeform 12"/>
              <p:cNvSpPr/>
              <p:nvPr/>
            </p:nvSpPr>
            <p:spPr bwMode="auto">
              <a:xfrm>
                <a:off x="5284806" y="2789968"/>
                <a:ext cx="460822" cy="191644"/>
              </a:xfrm>
              <a:custGeom>
                <a:avLst/>
                <a:gdLst>
                  <a:gd name="T0" fmla="*/ 25 w 533"/>
                  <a:gd name="T1" fmla="*/ 165 h 222"/>
                  <a:gd name="T2" fmla="*/ 158 w 533"/>
                  <a:gd name="T3" fmla="*/ 165 h 222"/>
                  <a:gd name="T4" fmla="*/ 158 w 533"/>
                  <a:gd name="T5" fmla="*/ 108 h 222"/>
                  <a:gd name="T6" fmla="*/ 184 w 533"/>
                  <a:gd name="T7" fmla="*/ 83 h 222"/>
                  <a:gd name="T8" fmla="*/ 317 w 533"/>
                  <a:gd name="T9" fmla="*/ 83 h 222"/>
                  <a:gd name="T10" fmla="*/ 317 w 533"/>
                  <a:gd name="T11" fmla="*/ 25 h 222"/>
                  <a:gd name="T12" fmla="*/ 343 w 533"/>
                  <a:gd name="T13" fmla="*/ 0 h 222"/>
                  <a:gd name="T14" fmla="*/ 533 w 533"/>
                  <a:gd name="T15" fmla="*/ 0 h 222"/>
                  <a:gd name="T16" fmla="*/ 533 w 533"/>
                  <a:gd name="T17" fmla="*/ 32 h 222"/>
                  <a:gd name="T18" fmla="*/ 508 w 533"/>
                  <a:gd name="T19" fmla="*/ 57 h 222"/>
                  <a:gd name="T20" fmla="*/ 375 w 533"/>
                  <a:gd name="T21" fmla="*/ 57 h 222"/>
                  <a:gd name="T22" fmla="*/ 375 w 533"/>
                  <a:gd name="T23" fmla="*/ 114 h 222"/>
                  <a:gd name="T24" fmla="*/ 349 w 533"/>
                  <a:gd name="T25" fmla="*/ 140 h 222"/>
                  <a:gd name="T26" fmla="*/ 216 w 533"/>
                  <a:gd name="T27" fmla="*/ 140 h 222"/>
                  <a:gd name="T28" fmla="*/ 216 w 533"/>
                  <a:gd name="T29" fmla="*/ 197 h 222"/>
                  <a:gd name="T30" fmla="*/ 190 w 533"/>
                  <a:gd name="T31" fmla="*/ 222 h 222"/>
                  <a:gd name="T32" fmla="*/ 0 w 533"/>
                  <a:gd name="T33" fmla="*/ 222 h 222"/>
                  <a:gd name="T34" fmla="*/ 0 w 533"/>
                  <a:gd name="T35" fmla="*/ 191 h 222"/>
                  <a:gd name="T36" fmla="*/ 25 w 533"/>
                  <a:gd name="T37" fmla="*/ 165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33" h="222">
                    <a:moveTo>
                      <a:pt x="25" y="165"/>
                    </a:moveTo>
                    <a:cubicBezTo>
                      <a:pt x="158" y="165"/>
                      <a:pt x="158" y="165"/>
                      <a:pt x="158" y="165"/>
                    </a:cubicBezTo>
                    <a:cubicBezTo>
                      <a:pt x="158" y="108"/>
                      <a:pt x="158" y="108"/>
                      <a:pt x="158" y="108"/>
                    </a:cubicBezTo>
                    <a:cubicBezTo>
                      <a:pt x="158" y="94"/>
                      <a:pt x="170" y="83"/>
                      <a:pt x="184" y="83"/>
                    </a:cubicBezTo>
                    <a:cubicBezTo>
                      <a:pt x="317" y="83"/>
                      <a:pt x="317" y="83"/>
                      <a:pt x="317" y="83"/>
                    </a:cubicBezTo>
                    <a:cubicBezTo>
                      <a:pt x="317" y="25"/>
                      <a:pt x="317" y="25"/>
                      <a:pt x="317" y="25"/>
                    </a:cubicBezTo>
                    <a:cubicBezTo>
                      <a:pt x="317" y="11"/>
                      <a:pt x="329" y="0"/>
                      <a:pt x="343" y="0"/>
                    </a:cubicBezTo>
                    <a:cubicBezTo>
                      <a:pt x="533" y="0"/>
                      <a:pt x="533" y="0"/>
                      <a:pt x="533" y="0"/>
                    </a:cubicBezTo>
                    <a:cubicBezTo>
                      <a:pt x="533" y="32"/>
                      <a:pt x="533" y="32"/>
                      <a:pt x="533" y="32"/>
                    </a:cubicBezTo>
                    <a:cubicBezTo>
                      <a:pt x="533" y="46"/>
                      <a:pt x="522" y="57"/>
                      <a:pt x="508" y="57"/>
                    </a:cubicBezTo>
                    <a:cubicBezTo>
                      <a:pt x="375" y="57"/>
                      <a:pt x="375" y="57"/>
                      <a:pt x="375" y="57"/>
                    </a:cubicBezTo>
                    <a:cubicBezTo>
                      <a:pt x="375" y="114"/>
                      <a:pt x="375" y="114"/>
                      <a:pt x="375" y="114"/>
                    </a:cubicBezTo>
                    <a:cubicBezTo>
                      <a:pt x="375" y="128"/>
                      <a:pt x="363" y="140"/>
                      <a:pt x="349" y="140"/>
                    </a:cubicBezTo>
                    <a:cubicBezTo>
                      <a:pt x="216" y="140"/>
                      <a:pt x="216" y="140"/>
                      <a:pt x="216" y="140"/>
                    </a:cubicBezTo>
                    <a:cubicBezTo>
                      <a:pt x="216" y="197"/>
                      <a:pt x="216" y="197"/>
                      <a:pt x="216" y="197"/>
                    </a:cubicBezTo>
                    <a:cubicBezTo>
                      <a:pt x="216" y="211"/>
                      <a:pt x="204" y="222"/>
                      <a:pt x="190" y="222"/>
                    </a:cubicBezTo>
                    <a:cubicBezTo>
                      <a:pt x="0" y="222"/>
                      <a:pt x="0" y="222"/>
                      <a:pt x="0" y="222"/>
                    </a:cubicBezTo>
                    <a:cubicBezTo>
                      <a:pt x="0" y="191"/>
                      <a:pt x="0" y="191"/>
                      <a:pt x="0" y="191"/>
                    </a:cubicBezTo>
                    <a:cubicBezTo>
                      <a:pt x="0" y="177"/>
                      <a:pt x="11" y="165"/>
                      <a:pt x="25" y="1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Freeform 13"/>
              <p:cNvSpPr>
                <a:spLocks noEditPoints="1"/>
              </p:cNvSpPr>
              <p:nvPr/>
            </p:nvSpPr>
            <p:spPr bwMode="auto">
              <a:xfrm>
                <a:off x="5042691" y="2273922"/>
                <a:ext cx="529215" cy="655759"/>
              </a:xfrm>
              <a:custGeom>
                <a:avLst/>
                <a:gdLst>
                  <a:gd name="T0" fmla="*/ 28 w 612"/>
                  <a:gd name="T1" fmla="*/ 504 h 759"/>
                  <a:gd name="T2" fmla="*/ 148 w 612"/>
                  <a:gd name="T3" fmla="*/ 514 h 759"/>
                  <a:gd name="T4" fmla="*/ 179 w 612"/>
                  <a:gd name="T5" fmla="*/ 488 h 759"/>
                  <a:gd name="T6" fmla="*/ 184 w 612"/>
                  <a:gd name="T7" fmla="*/ 423 h 759"/>
                  <a:gd name="T8" fmla="*/ 158 w 612"/>
                  <a:gd name="T9" fmla="*/ 392 h 759"/>
                  <a:gd name="T10" fmla="*/ 38 w 612"/>
                  <a:gd name="T11" fmla="*/ 381 h 759"/>
                  <a:gd name="T12" fmla="*/ 7 w 612"/>
                  <a:gd name="T13" fmla="*/ 407 h 759"/>
                  <a:gd name="T14" fmla="*/ 2 w 612"/>
                  <a:gd name="T15" fmla="*/ 473 h 759"/>
                  <a:gd name="T16" fmla="*/ 28 w 612"/>
                  <a:gd name="T17" fmla="*/ 504 h 759"/>
                  <a:gd name="T18" fmla="*/ 157 w 612"/>
                  <a:gd name="T19" fmla="*/ 669 h 759"/>
                  <a:gd name="T20" fmla="*/ 254 w 612"/>
                  <a:gd name="T21" fmla="*/ 487 h 759"/>
                  <a:gd name="T22" fmla="*/ 334 w 612"/>
                  <a:gd name="T23" fmla="*/ 512 h 759"/>
                  <a:gd name="T24" fmla="*/ 342 w 612"/>
                  <a:gd name="T25" fmla="*/ 515 h 759"/>
                  <a:gd name="T26" fmla="*/ 216 w 612"/>
                  <a:gd name="T27" fmla="*/ 722 h 759"/>
                  <a:gd name="T28" fmla="*/ 157 w 612"/>
                  <a:gd name="T29" fmla="*/ 669 h 759"/>
                  <a:gd name="T30" fmla="*/ 379 w 612"/>
                  <a:gd name="T31" fmla="*/ 7 h 759"/>
                  <a:gd name="T32" fmla="*/ 426 w 612"/>
                  <a:gd name="T33" fmla="*/ 84 h 759"/>
                  <a:gd name="T34" fmla="*/ 349 w 612"/>
                  <a:gd name="T35" fmla="*/ 150 h 759"/>
                  <a:gd name="T36" fmla="*/ 304 w 612"/>
                  <a:gd name="T37" fmla="*/ 59 h 759"/>
                  <a:gd name="T38" fmla="*/ 379 w 612"/>
                  <a:gd name="T39" fmla="*/ 7 h 759"/>
                  <a:gd name="T40" fmla="*/ 371 w 612"/>
                  <a:gd name="T41" fmla="*/ 183 h 759"/>
                  <a:gd name="T42" fmla="*/ 403 w 612"/>
                  <a:gd name="T43" fmla="*/ 199 h 759"/>
                  <a:gd name="T44" fmla="*/ 574 w 612"/>
                  <a:gd name="T45" fmla="*/ 278 h 759"/>
                  <a:gd name="T46" fmla="*/ 579 w 612"/>
                  <a:gd name="T47" fmla="*/ 341 h 759"/>
                  <a:gd name="T48" fmla="*/ 398 w 612"/>
                  <a:gd name="T49" fmla="*/ 296 h 759"/>
                  <a:gd name="T50" fmla="*/ 381 w 612"/>
                  <a:gd name="T51" fmla="*/ 385 h 759"/>
                  <a:gd name="T52" fmla="*/ 390 w 612"/>
                  <a:gd name="T53" fmla="*/ 402 h 759"/>
                  <a:gd name="T54" fmla="*/ 561 w 612"/>
                  <a:gd name="T55" fmla="*/ 593 h 759"/>
                  <a:gd name="T56" fmla="*/ 489 w 612"/>
                  <a:gd name="T57" fmla="*/ 626 h 759"/>
                  <a:gd name="T58" fmla="*/ 233 w 612"/>
                  <a:gd name="T59" fmla="*/ 447 h 759"/>
                  <a:gd name="T60" fmla="*/ 203 w 612"/>
                  <a:gd name="T61" fmla="*/ 392 h 759"/>
                  <a:gd name="T62" fmla="*/ 231 w 612"/>
                  <a:gd name="T63" fmla="*/ 239 h 759"/>
                  <a:gd name="T64" fmla="*/ 157 w 612"/>
                  <a:gd name="T65" fmla="*/ 344 h 759"/>
                  <a:gd name="T66" fmla="*/ 95 w 612"/>
                  <a:gd name="T67" fmla="*/ 332 h 759"/>
                  <a:gd name="T68" fmla="*/ 247 w 612"/>
                  <a:gd name="T69" fmla="*/ 155 h 759"/>
                  <a:gd name="T70" fmla="*/ 313 w 612"/>
                  <a:gd name="T71" fmla="*/ 163 h 759"/>
                  <a:gd name="T72" fmla="*/ 349 w 612"/>
                  <a:gd name="T73" fmla="*/ 227 h 759"/>
                  <a:gd name="T74" fmla="*/ 371 w 612"/>
                  <a:gd name="T75" fmla="*/ 183 h 7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12" h="759">
                    <a:moveTo>
                      <a:pt x="28" y="504"/>
                    </a:moveTo>
                    <a:cubicBezTo>
                      <a:pt x="148" y="514"/>
                      <a:pt x="148" y="514"/>
                      <a:pt x="148" y="514"/>
                    </a:cubicBezTo>
                    <a:cubicBezTo>
                      <a:pt x="164" y="516"/>
                      <a:pt x="177" y="504"/>
                      <a:pt x="179" y="488"/>
                    </a:cubicBezTo>
                    <a:cubicBezTo>
                      <a:pt x="184" y="423"/>
                      <a:pt x="184" y="423"/>
                      <a:pt x="184" y="423"/>
                    </a:cubicBezTo>
                    <a:cubicBezTo>
                      <a:pt x="186" y="407"/>
                      <a:pt x="174" y="393"/>
                      <a:pt x="158" y="392"/>
                    </a:cubicBezTo>
                    <a:cubicBezTo>
                      <a:pt x="38" y="381"/>
                      <a:pt x="38" y="381"/>
                      <a:pt x="38" y="381"/>
                    </a:cubicBezTo>
                    <a:cubicBezTo>
                      <a:pt x="23" y="380"/>
                      <a:pt x="9" y="392"/>
                      <a:pt x="7" y="407"/>
                    </a:cubicBezTo>
                    <a:cubicBezTo>
                      <a:pt x="2" y="473"/>
                      <a:pt x="2" y="473"/>
                      <a:pt x="2" y="473"/>
                    </a:cubicBezTo>
                    <a:cubicBezTo>
                      <a:pt x="0" y="489"/>
                      <a:pt x="12" y="503"/>
                      <a:pt x="28" y="504"/>
                    </a:cubicBezTo>
                    <a:close/>
                    <a:moveTo>
                      <a:pt x="157" y="669"/>
                    </a:moveTo>
                    <a:cubicBezTo>
                      <a:pt x="220" y="595"/>
                      <a:pt x="230" y="592"/>
                      <a:pt x="254" y="487"/>
                    </a:cubicBezTo>
                    <a:cubicBezTo>
                      <a:pt x="280" y="496"/>
                      <a:pt x="307" y="504"/>
                      <a:pt x="334" y="512"/>
                    </a:cubicBezTo>
                    <a:cubicBezTo>
                      <a:pt x="337" y="513"/>
                      <a:pt x="339" y="514"/>
                      <a:pt x="342" y="515"/>
                    </a:cubicBezTo>
                    <a:cubicBezTo>
                      <a:pt x="303" y="633"/>
                      <a:pt x="296" y="637"/>
                      <a:pt x="216" y="722"/>
                    </a:cubicBezTo>
                    <a:cubicBezTo>
                      <a:pt x="180" y="759"/>
                      <a:pt x="122" y="709"/>
                      <a:pt x="157" y="669"/>
                    </a:cubicBezTo>
                    <a:close/>
                    <a:moveTo>
                      <a:pt x="379" y="7"/>
                    </a:moveTo>
                    <a:cubicBezTo>
                      <a:pt x="413" y="15"/>
                      <a:pt x="434" y="49"/>
                      <a:pt x="426" y="84"/>
                    </a:cubicBezTo>
                    <a:cubicBezTo>
                      <a:pt x="419" y="120"/>
                      <a:pt x="383" y="157"/>
                      <a:pt x="349" y="150"/>
                    </a:cubicBezTo>
                    <a:cubicBezTo>
                      <a:pt x="315" y="143"/>
                      <a:pt x="297" y="94"/>
                      <a:pt x="304" y="59"/>
                    </a:cubicBezTo>
                    <a:cubicBezTo>
                      <a:pt x="312" y="23"/>
                      <a:pt x="345" y="0"/>
                      <a:pt x="379" y="7"/>
                    </a:cubicBezTo>
                    <a:close/>
                    <a:moveTo>
                      <a:pt x="371" y="183"/>
                    </a:moveTo>
                    <a:cubicBezTo>
                      <a:pt x="378" y="185"/>
                      <a:pt x="393" y="190"/>
                      <a:pt x="403" y="199"/>
                    </a:cubicBezTo>
                    <a:cubicBezTo>
                      <a:pt x="494" y="286"/>
                      <a:pt x="474" y="282"/>
                      <a:pt x="574" y="278"/>
                    </a:cubicBezTo>
                    <a:cubicBezTo>
                      <a:pt x="612" y="277"/>
                      <a:pt x="611" y="338"/>
                      <a:pt x="579" y="341"/>
                    </a:cubicBezTo>
                    <a:cubicBezTo>
                      <a:pt x="477" y="350"/>
                      <a:pt x="470" y="358"/>
                      <a:pt x="398" y="296"/>
                    </a:cubicBezTo>
                    <a:cubicBezTo>
                      <a:pt x="381" y="385"/>
                      <a:pt x="381" y="385"/>
                      <a:pt x="381" y="385"/>
                    </a:cubicBezTo>
                    <a:cubicBezTo>
                      <a:pt x="380" y="392"/>
                      <a:pt x="383" y="399"/>
                      <a:pt x="390" y="402"/>
                    </a:cubicBezTo>
                    <a:cubicBezTo>
                      <a:pt x="494" y="448"/>
                      <a:pt x="515" y="448"/>
                      <a:pt x="561" y="593"/>
                    </a:cubicBezTo>
                    <a:cubicBezTo>
                      <a:pt x="578" y="638"/>
                      <a:pt x="510" y="668"/>
                      <a:pt x="489" y="626"/>
                    </a:cubicBezTo>
                    <a:cubicBezTo>
                      <a:pt x="417" y="484"/>
                      <a:pt x="405" y="506"/>
                      <a:pt x="233" y="447"/>
                    </a:cubicBezTo>
                    <a:cubicBezTo>
                      <a:pt x="211" y="435"/>
                      <a:pt x="203" y="416"/>
                      <a:pt x="203" y="392"/>
                    </a:cubicBezTo>
                    <a:cubicBezTo>
                      <a:pt x="231" y="239"/>
                      <a:pt x="231" y="239"/>
                      <a:pt x="231" y="239"/>
                    </a:cubicBezTo>
                    <a:cubicBezTo>
                      <a:pt x="164" y="260"/>
                      <a:pt x="171" y="259"/>
                      <a:pt x="157" y="344"/>
                    </a:cubicBezTo>
                    <a:cubicBezTo>
                      <a:pt x="151" y="376"/>
                      <a:pt x="91" y="372"/>
                      <a:pt x="95" y="332"/>
                    </a:cubicBezTo>
                    <a:cubicBezTo>
                      <a:pt x="107" y="207"/>
                      <a:pt x="126" y="199"/>
                      <a:pt x="247" y="155"/>
                    </a:cubicBezTo>
                    <a:cubicBezTo>
                      <a:pt x="264" y="149"/>
                      <a:pt x="304" y="160"/>
                      <a:pt x="313" y="163"/>
                    </a:cubicBezTo>
                    <a:cubicBezTo>
                      <a:pt x="349" y="227"/>
                      <a:pt x="349" y="227"/>
                      <a:pt x="349" y="227"/>
                    </a:cubicBezTo>
                    <a:cubicBezTo>
                      <a:pt x="371" y="183"/>
                      <a:pt x="371" y="183"/>
                      <a:pt x="371" y="1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6" name="组合 38"/>
          <p:cNvGrpSpPr/>
          <p:nvPr/>
        </p:nvGrpSpPr>
        <p:grpSpPr>
          <a:xfrm>
            <a:off x="5565616" y="5996003"/>
            <a:ext cx="440396" cy="460557"/>
            <a:chOff x="4102125" y="4265651"/>
            <a:chExt cx="414516" cy="414516"/>
          </a:xfrm>
        </p:grpSpPr>
        <p:sp>
          <p:nvSpPr>
            <p:cNvPr id="40" name="椭圆 39"/>
            <p:cNvSpPr/>
            <p:nvPr/>
          </p:nvSpPr>
          <p:spPr>
            <a:xfrm>
              <a:off x="4102125" y="4265651"/>
              <a:ext cx="414516" cy="414516"/>
            </a:xfrm>
            <a:prstGeom prst="ellipse">
              <a:avLst/>
            </a:prstGeom>
            <a:solidFill>
              <a:schemeClr val="accent2"/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25400" dir="13500000">
                <a:srgbClr val="000000">
                  <a:alpha val="43137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7" name="组合 40"/>
            <p:cNvGrpSpPr/>
            <p:nvPr/>
          </p:nvGrpSpPr>
          <p:grpSpPr>
            <a:xfrm>
              <a:off x="4199233" y="4358783"/>
              <a:ext cx="238761" cy="198211"/>
              <a:chOff x="3132963" y="3140191"/>
              <a:chExt cx="645573" cy="535933"/>
            </a:xfrm>
            <a:solidFill>
              <a:schemeClr val="bg1"/>
            </a:solidFill>
          </p:grpSpPr>
          <p:sp>
            <p:nvSpPr>
              <p:cNvPr id="42" name="Freeform 226"/>
              <p:cNvSpPr/>
              <p:nvPr/>
            </p:nvSpPr>
            <p:spPr bwMode="auto">
              <a:xfrm>
                <a:off x="3421629" y="3217854"/>
                <a:ext cx="356907" cy="392027"/>
              </a:xfrm>
              <a:custGeom>
                <a:avLst/>
                <a:gdLst>
                  <a:gd name="T0" fmla="*/ 0 w 529"/>
                  <a:gd name="T1" fmla="*/ 0 h 581"/>
                  <a:gd name="T2" fmla="*/ 2 w 529"/>
                  <a:gd name="T3" fmla="*/ 11 h 581"/>
                  <a:gd name="T4" fmla="*/ 25 w 529"/>
                  <a:gd name="T5" fmla="*/ 56 h 581"/>
                  <a:gd name="T6" fmla="*/ 473 w 529"/>
                  <a:gd name="T7" fmla="*/ 56 h 581"/>
                  <a:gd name="T8" fmla="*/ 473 w 529"/>
                  <a:gd name="T9" fmla="*/ 525 h 581"/>
                  <a:gd name="T10" fmla="*/ 127 w 529"/>
                  <a:gd name="T11" fmla="*/ 525 h 581"/>
                  <a:gd name="T12" fmla="*/ 127 w 529"/>
                  <a:gd name="T13" fmla="*/ 581 h 581"/>
                  <a:gd name="T14" fmla="*/ 529 w 529"/>
                  <a:gd name="T15" fmla="*/ 581 h 581"/>
                  <a:gd name="T16" fmla="*/ 529 w 529"/>
                  <a:gd name="T17" fmla="*/ 0 h 581"/>
                  <a:gd name="T18" fmla="*/ 0 w 529"/>
                  <a:gd name="T19" fmla="*/ 0 h 5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9" h="581">
                    <a:moveTo>
                      <a:pt x="0" y="0"/>
                    </a:moveTo>
                    <a:cubicBezTo>
                      <a:pt x="1" y="4"/>
                      <a:pt x="2" y="7"/>
                      <a:pt x="2" y="11"/>
                    </a:cubicBezTo>
                    <a:cubicBezTo>
                      <a:pt x="14" y="22"/>
                      <a:pt x="22" y="38"/>
                      <a:pt x="25" y="56"/>
                    </a:cubicBezTo>
                    <a:cubicBezTo>
                      <a:pt x="473" y="56"/>
                      <a:pt x="473" y="56"/>
                      <a:pt x="473" y="56"/>
                    </a:cubicBezTo>
                    <a:cubicBezTo>
                      <a:pt x="473" y="525"/>
                      <a:pt x="473" y="525"/>
                      <a:pt x="473" y="525"/>
                    </a:cubicBezTo>
                    <a:cubicBezTo>
                      <a:pt x="127" y="525"/>
                      <a:pt x="127" y="525"/>
                      <a:pt x="127" y="525"/>
                    </a:cubicBezTo>
                    <a:cubicBezTo>
                      <a:pt x="127" y="581"/>
                      <a:pt x="127" y="581"/>
                      <a:pt x="127" y="581"/>
                    </a:cubicBezTo>
                    <a:cubicBezTo>
                      <a:pt x="529" y="581"/>
                      <a:pt x="529" y="581"/>
                      <a:pt x="529" y="581"/>
                    </a:cubicBezTo>
                    <a:cubicBezTo>
                      <a:pt x="529" y="0"/>
                      <a:pt x="529" y="0"/>
                      <a:pt x="52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Freeform 227"/>
              <p:cNvSpPr/>
              <p:nvPr/>
            </p:nvSpPr>
            <p:spPr bwMode="auto">
              <a:xfrm>
                <a:off x="3198348" y="3140191"/>
                <a:ext cx="224709" cy="247551"/>
              </a:xfrm>
              <a:custGeom>
                <a:avLst/>
                <a:gdLst>
                  <a:gd name="T0" fmla="*/ 45 w 333"/>
                  <a:gd name="T1" fmla="*/ 243 h 367"/>
                  <a:gd name="T2" fmla="*/ 170 w 333"/>
                  <a:gd name="T3" fmla="*/ 367 h 367"/>
                  <a:gd name="T4" fmla="*/ 289 w 333"/>
                  <a:gd name="T5" fmla="*/ 243 h 367"/>
                  <a:gd name="T6" fmla="*/ 326 w 333"/>
                  <a:gd name="T7" fmla="*/ 203 h 367"/>
                  <a:gd name="T8" fmla="*/ 306 w 333"/>
                  <a:gd name="T9" fmla="*/ 142 h 367"/>
                  <a:gd name="T10" fmla="*/ 166 w 333"/>
                  <a:gd name="T11" fmla="*/ 0 h 367"/>
                  <a:gd name="T12" fmla="*/ 26 w 333"/>
                  <a:gd name="T13" fmla="*/ 142 h 367"/>
                  <a:gd name="T14" fmla="*/ 7 w 333"/>
                  <a:gd name="T15" fmla="*/ 203 h 367"/>
                  <a:gd name="T16" fmla="*/ 45 w 333"/>
                  <a:gd name="T17" fmla="*/ 243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3" h="367">
                    <a:moveTo>
                      <a:pt x="45" y="243"/>
                    </a:moveTo>
                    <a:cubicBezTo>
                      <a:pt x="71" y="308"/>
                      <a:pt x="118" y="367"/>
                      <a:pt x="170" y="367"/>
                    </a:cubicBezTo>
                    <a:cubicBezTo>
                      <a:pt x="222" y="367"/>
                      <a:pt x="266" y="308"/>
                      <a:pt x="289" y="243"/>
                    </a:cubicBezTo>
                    <a:cubicBezTo>
                      <a:pt x="305" y="242"/>
                      <a:pt x="320" y="226"/>
                      <a:pt x="326" y="203"/>
                    </a:cubicBezTo>
                    <a:cubicBezTo>
                      <a:pt x="333" y="176"/>
                      <a:pt x="324" y="149"/>
                      <a:pt x="306" y="142"/>
                    </a:cubicBezTo>
                    <a:cubicBezTo>
                      <a:pt x="302" y="63"/>
                      <a:pt x="241" y="0"/>
                      <a:pt x="166" y="0"/>
                    </a:cubicBezTo>
                    <a:cubicBezTo>
                      <a:pt x="92" y="0"/>
                      <a:pt x="31" y="63"/>
                      <a:pt x="26" y="142"/>
                    </a:cubicBezTo>
                    <a:cubicBezTo>
                      <a:pt x="9" y="149"/>
                      <a:pt x="0" y="176"/>
                      <a:pt x="7" y="203"/>
                    </a:cubicBezTo>
                    <a:cubicBezTo>
                      <a:pt x="13" y="227"/>
                      <a:pt x="29" y="243"/>
                      <a:pt x="45" y="2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4" name="Freeform 228"/>
              <p:cNvSpPr/>
              <p:nvPr/>
            </p:nvSpPr>
            <p:spPr bwMode="auto">
              <a:xfrm>
                <a:off x="3481875" y="3306367"/>
                <a:ext cx="233275" cy="180738"/>
              </a:xfrm>
              <a:custGeom>
                <a:avLst/>
                <a:gdLst>
                  <a:gd name="T0" fmla="*/ 41 w 346"/>
                  <a:gd name="T1" fmla="*/ 111 h 268"/>
                  <a:gd name="T2" fmla="*/ 0 w 346"/>
                  <a:gd name="T3" fmla="*/ 151 h 268"/>
                  <a:gd name="T4" fmla="*/ 90 w 346"/>
                  <a:gd name="T5" fmla="*/ 268 h 268"/>
                  <a:gd name="T6" fmla="*/ 254 w 346"/>
                  <a:gd name="T7" fmla="*/ 125 h 268"/>
                  <a:gd name="T8" fmla="*/ 284 w 346"/>
                  <a:gd name="T9" fmla="*/ 158 h 268"/>
                  <a:gd name="T10" fmla="*/ 346 w 346"/>
                  <a:gd name="T11" fmla="*/ 0 h 268"/>
                  <a:gd name="T12" fmla="*/ 184 w 346"/>
                  <a:gd name="T13" fmla="*/ 50 h 268"/>
                  <a:gd name="T14" fmla="*/ 218 w 346"/>
                  <a:gd name="T15" fmla="*/ 87 h 268"/>
                  <a:gd name="T16" fmla="*/ 99 w 346"/>
                  <a:gd name="T17" fmla="*/ 190 h 268"/>
                  <a:gd name="T18" fmla="*/ 41 w 346"/>
                  <a:gd name="T19" fmla="*/ 111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6" h="268">
                    <a:moveTo>
                      <a:pt x="41" y="111"/>
                    </a:moveTo>
                    <a:cubicBezTo>
                      <a:pt x="0" y="151"/>
                      <a:pt x="0" y="151"/>
                      <a:pt x="0" y="151"/>
                    </a:cubicBezTo>
                    <a:cubicBezTo>
                      <a:pt x="12" y="165"/>
                      <a:pt x="90" y="268"/>
                      <a:pt x="90" y="268"/>
                    </a:cubicBezTo>
                    <a:cubicBezTo>
                      <a:pt x="254" y="125"/>
                      <a:pt x="254" y="125"/>
                      <a:pt x="254" y="125"/>
                    </a:cubicBezTo>
                    <a:cubicBezTo>
                      <a:pt x="284" y="158"/>
                      <a:pt x="284" y="158"/>
                      <a:pt x="284" y="158"/>
                    </a:cubicBezTo>
                    <a:cubicBezTo>
                      <a:pt x="346" y="0"/>
                      <a:pt x="346" y="0"/>
                      <a:pt x="346" y="0"/>
                    </a:cubicBezTo>
                    <a:cubicBezTo>
                      <a:pt x="184" y="50"/>
                      <a:pt x="184" y="50"/>
                      <a:pt x="184" y="50"/>
                    </a:cubicBezTo>
                    <a:cubicBezTo>
                      <a:pt x="218" y="87"/>
                      <a:pt x="218" y="87"/>
                      <a:pt x="218" y="87"/>
                    </a:cubicBezTo>
                    <a:cubicBezTo>
                      <a:pt x="99" y="190"/>
                      <a:pt x="99" y="190"/>
                      <a:pt x="99" y="190"/>
                    </a:cubicBezTo>
                    <a:lnTo>
                      <a:pt x="41" y="1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5" name="Freeform 229"/>
              <p:cNvSpPr/>
              <p:nvPr/>
            </p:nvSpPr>
            <p:spPr bwMode="auto">
              <a:xfrm>
                <a:off x="3132963" y="3377178"/>
                <a:ext cx="355480" cy="298946"/>
              </a:xfrm>
              <a:custGeom>
                <a:avLst/>
                <a:gdLst>
                  <a:gd name="T0" fmla="*/ 407 w 527"/>
                  <a:gd name="T1" fmla="*/ 0 h 443"/>
                  <a:gd name="T2" fmla="*/ 294 w 527"/>
                  <a:gd name="T3" fmla="*/ 190 h 443"/>
                  <a:gd name="T4" fmla="*/ 280 w 527"/>
                  <a:gd name="T5" fmla="*/ 105 h 443"/>
                  <a:gd name="T6" fmla="*/ 295 w 527"/>
                  <a:gd name="T7" fmla="*/ 77 h 443"/>
                  <a:gd name="T8" fmla="*/ 263 w 527"/>
                  <a:gd name="T9" fmla="*/ 44 h 443"/>
                  <a:gd name="T10" fmla="*/ 230 w 527"/>
                  <a:gd name="T11" fmla="*/ 77 h 443"/>
                  <a:gd name="T12" fmla="*/ 246 w 527"/>
                  <a:gd name="T13" fmla="*/ 105 h 443"/>
                  <a:gd name="T14" fmla="*/ 232 w 527"/>
                  <a:gd name="T15" fmla="*/ 189 h 443"/>
                  <a:gd name="T16" fmla="*/ 120 w 527"/>
                  <a:gd name="T17" fmla="*/ 0 h 443"/>
                  <a:gd name="T18" fmla="*/ 2 w 527"/>
                  <a:gd name="T19" fmla="*/ 125 h 443"/>
                  <a:gd name="T20" fmla="*/ 0 w 527"/>
                  <a:gd name="T21" fmla="*/ 125 h 443"/>
                  <a:gd name="T22" fmla="*/ 0 w 527"/>
                  <a:gd name="T23" fmla="*/ 402 h 443"/>
                  <a:gd name="T24" fmla="*/ 1 w 527"/>
                  <a:gd name="T25" fmla="*/ 402 h 443"/>
                  <a:gd name="T26" fmla="*/ 263 w 527"/>
                  <a:gd name="T27" fmla="*/ 443 h 443"/>
                  <a:gd name="T28" fmla="*/ 526 w 527"/>
                  <a:gd name="T29" fmla="*/ 402 h 443"/>
                  <a:gd name="T30" fmla="*/ 527 w 527"/>
                  <a:gd name="T31" fmla="*/ 402 h 443"/>
                  <a:gd name="T32" fmla="*/ 527 w 527"/>
                  <a:gd name="T33" fmla="*/ 125 h 443"/>
                  <a:gd name="T34" fmla="*/ 525 w 527"/>
                  <a:gd name="T35" fmla="*/ 125 h 443"/>
                  <a:gd name="T36" fmla="*/ 407 w 527"/>
                  <a:gd name="T37" fmla="*/ 0 h 4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27" h="443">
                    <a:moveTo>
                      <a:pt x="407" y="0"/>
                    </a:moveTo>
                    <a:cubicBezTo>
                      <a:pt x="294" y="190"/>
                      <a:pt x="294" y="190"/>
                      <a:pt x="294" y="190"/>
                    </a:cubicBezTo>
                    <a:cubicBezTo>
                      <a:pt x="280" y="105"/>
                      <a:pt x="280" y="105"/>
                      <a:pt x="280" y="105"/>
                    </a:cubicBezTo>
                    <a:cubicBezTo>
                      <a:pt x="289" y="99"/>
                      <a:pt x="295" y="89"/>
                      <a:pt x="295" y="77"/>
                    </a:cubicBezTo>
                    <a:cubicBezTo>
                      <a:pt x="295" y="59"/>
                      <a:pt x="281" y="44"/>
                      <a:pt x="263" y="44"/>
                    </a:cubicBezTo>
                    <a:cubicBezTo>
                      <a:pt x="245" y="44"/>
                      <a:pt x="230" y="59"/>
                      <a:pt x="230" y="77"/>
                    </a:cubicBezTo>
                    <a:cubicBezTo>
                      <a:pt x="230" y="89"/>
                      <a:pt x="237" y="99"/>
                      <a:pt x="246" y="105"/>
                    </a:cubicBezTo>
                    <a:cubicBezTo>
                      <a:pt x="232" y="189"/>
                      <a:pt x="232" y="189"/>
                      <a:pt x="232" y="189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56" y="27"/>
                      <a:pt x="12" y="72"/>
                      <a:pt x="2" y="125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0" y="402"/>
                      <a:pt x="0" y="402"/>
                      <a:pt x="0" y="402"/>
                    </a:cubicBezTo>
                    <a:cubicBezTo>
                      <a:pt x="1" y="402"/>
                      <a:pt x="1" y="402"/>
                      <a:pt x="1" y="402"/>
                    </a:cubicBezTo>
                    <a:cubicBezTo>
                      <a:pt x="14" y="425"/>
                      <a:pt x="126" y="443"/>
                      <a:pt x="263" y="443"/>
                    </a:cubicBezTo>
                    <a:cubicBezTo>
                      <a:pt x="401" y="443"/>
                      <a:pt x="513" y="425"/>
                      <a:pt x="526" y="402"/>
                    </a:cubicBezTo>
                    <a:cubicBezTo>
                      <a:pt x="527" y="402"/>
                      <a:pt x="527" y="402"/>
                      <a:pt x="527" y="402"/>
                    </a:cubicBezTo>
                    <a:cubicBezTo>
                      <a:pt x="527" y="125"/>
                      <a:pt x="527" y="125"/>
                      <a:pt x="527" y="125"/>
                    </a:cubicBezTo>
                    <a:cubicBezTo>
                      <a:pt x="525" y="125"/>
                      <a:pt x="525" y="125"/>
                      <a:pt x="525" y="125"/>
                    </a:cubicBezTo>
                    <a:cubicBezTo>
                      <a:pt x="515" y="72"/>
                      <a:pt x="471" y="27"/>
                      <a:pt x="40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6" name="Freeform 230"/>
              <p:cNvSpPr/>
              <p:nvPr/>
            </p:nvSpPr>
            <p:spPr bwMode="auto">
              <a:xfrm>
                <a:off x="3598655" y="3487105"/>
                <a:ext cx="54536" cy="68241"/>
              </a:xfrm>
              <a:custGeom>
                <a:avLst/>
                <a:gdLst>
                  <a:gd name="T0" fmla="*/ 0 w 81"/>
                  <a:gd name="T1" fmla="*/ 0 h 101"/>
                  <a:gd name="T2" fmla="*/ 0 w 81"/>
                  <a:gd name="T3" fmla="*/ 55 h 101"/>
                  <a:gd name="T4" fmla="*/ 40 w 81"/>
                  <a:gd name="T5" fmla="*/ 101 h 101"/>
                  <a:gd name="T6" fmla="*/ 81 w 81"/>
                  <a:gd name="T7" fmla="*/ 56 h 101"/>
                  <a:gd name="T8" fmla="*/ 81 w 81"/>
                  <a:gd name="T9" fmla="*/ 0 h 101"/>
                  <a:gd name="T10" fmla="*/ 59 w 81"/>
                  <a:gd name="T11" fmla="*/ 0 h 101"/>
                  <a:gd name="T12" fmla="*/ 59 w 81"/>
                  <a:gd name="T13" fmla="*/ 57 h 101"/>
                  <a:gd name="T14" fmla="*/ 40 w 81"/>
                  <a:gd name="T15" fmla="*/ 83 h 101"/>
                  <a:gd name="T16" fmla="*/ 22 w 81"/>
                  <a:gd name="T17" fmla="*/ 57 h 101"/>
                  <a:gd name="T18" fmla="*/ 22 w 81"/>
                  <a:gd name="T19" fmla="*/ 0 h 101"/>
                  <a:gd name="T20" fmla="*/ 0 w 81"/>
                  <a:gd name="T21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1" h="101">
                    <a:moveTo>
                      <a:pt x="0" y="0"/>
                    </a:moveTo>
                    <a:cubicBezTo>
                      <a:pt x="0" y="55"/>
                      <a:pt x="0" y="55"/>
                      <a:pt x="0" y="55"/>
                    </a:cubicBezTo>
                    <a:cubicBezTo>
                      <a:pt x="0" y="87"/>
                      <a:pt x="15" y="101"/>
                      <a:pt x="40" y="101"/>
                    </a:cubicBezTo>
                    <a:cubicBezTo>
                      <a:pt x="65" y="101"/>
                      <a:pt x="81" y="86"/>
                      <a:pt x="81" y="56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57"/>
                      <a:pt x="59" y="57"/>
                      <a:pt x="59" y="57"/>
                    </a:cubicBezTo>
                    <a:cubicBezTo>
                      <a:pt x="59" y="75"/>
                      <a:pt x="52" y="83"/>
                      <a:pt x="40" y="83"/>
                    </a:cubicBezTo>
                    <a:cubicBezTo>
                      <a:pt x="29" y="83"/>
                      <a:pt x="22" y="74"/>
                      <a:pt x="22" y="57"/>
                    </a:cubicBezTo>
                    <a:cubicBezTo>
                      <a:pt x="22" y="0"/>
                      <a:pt x="22" y="0"/>
                      <a:pt x="2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7" name="Freeform 231"/>
              <p:cNvSpPr>
                <a:spLocks noEditPoints="1"/>
              </p:cNvSpPr>
              <p:nvPr/>
            </p:nvSpPr>
            <p:spPr bwMode="auto">
              <a:xfrm>
                <a:off x="3666040" y="3486534"/>
                <a:ext cx="47968" cy="67384"/>
              </a:xfrm>
              <a:custGeom>
                <a:avLst/>
                <a:gdLst>
                  <a:gd name="T0" fmla="*/ 31 w 71"/>
                  <a:gd name="T1" fmla="*/ 0 h 100"/>
                  <a:gd name="T2" fmla="*/ 0 w 71"/>
                  <a:gd name="T3" fmla="*/ 2 h 100"/>
                  <a:gd name="T4" fmla="*/ 0 w 71"/>
                  <a:gd name="T5" fmla="*/ 100 h 100"/>
                  <a:gd name="T6" fmla="*/ 23 w 71"/>
                  <a:gd name="T7" fmla="*/ 100 h 100"/>
                  <a:gd name="T8" fmla="*/ 23 w 71"/>
                  <a:gd name="T9" fmla="*/ 65 h 100"/>
                  <a:gd name="T10" fmla="*/ 30 w 71"/>
                  <a:gd name="T11" fmla="*/ 65 h 100"/>
                  <a:gd name="T12" fmla="*/ 62 w 71"/>
                  <a:gd name="T13" fmla="*/ 55 h 100"/>
                  <a:gd name="T14" fmla="*/ 71 w 71"/>
                  <a:gd name="T15" fmla="*/ 31 h 100"/>
                  <a:gd name="T16" fmla="*/ 61 w 71"/>
                  <a:gd name="T17" fmla="*/ 8 h 100"/>
                  <a:gd name="T18" fmla="*/ 31 w 71"/>
                  <a:gd name="T19" fmla="*/ 0 h 100"/>
                  <a:gd name="T20" fmla="*/ 30 w 71"/>
                  <a:gd name="T21" fmla="*/ 48 h 100"/>
                  <a:gd name="T22" fmla="*/ 23 w 71"/>
                  <a:gd name="T23" fmla="*/ 47 h 100"/>
                  <a:gd name="T24" fmla="*/ 23 w 71"/>
                  <a:gd name="T25" fmla="*/ 18 h 100"/>
                  <a:gd name="T26" fmla="*/ 32 w 71"/>
                  <a:gd name="T27" fmla="*/ 17 h 100"/>
                  <a:gd name="T28" fmla="*/ 49 w 71"/>
                  <a:gd name="T29" fmla="*/ 32 h 100"/>
                  <a:gd name="T30" fmla="*/ 30 w 71"/>
                  <a:gd name="T31" fmla="*/ 48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1" h="100">
                    <a:moveTo>
                      <a:pt x="31" y="0"/>
                    </a:moveTo>
                    <a:cubicBezTo>
                      <a:pt x="17" y="0"/>
                      <a:pt x="7" y="1"/>
                      <a:pt x="0" y="2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23" y="100"/>
                      <a:pt x="23" y="100"/>
                      <a:pt x="23" y="100"/>
                    </a:cubicBezTo>
                    <a:cubicBezTo>
                      <a:pt x="23" y="65"/>
                      <a:pt x="23" y="65"/>
                      <a:pt x="23" y="65"/>
                    </a:cubicBezTo>
                    <a:cubicBezTo>
                      <a:pt x="25" y="65"/>
                      <a:pt x="27" y="65"/>
                      <a:pt x="30" y="65"/>
                    </a:cubicBezTo>
                    <a:cubicBezTo>
                      <a:pt x="43" y="65"/>
                      <a:pt x="55" y="62"/>
                      <a:pt x="62" y="55"/>
                    </a:cubicBezTo>
                    <a:cubicBezTo>
                      <a:pt x="68" y="49"/>
                      <a:pt x="71" y="41"/>
                      <a:pt x="71" y="31"/>
                    </a:cubicBezTo>
                    <a:cubicBezTo>
                      <a:pt x="71" y="22"/>
                      <a:pt x="67" y="13"/>
                      <a:pt x="61" y="8"/>
                    </a:cubicBezTo>
                    <a:cubicBezTo>
                      <a:pt x="54" y="3"/>
                      <a:pt x="44" y="0"/>
                      <a:pt x="31" y="0"/>
                    </a:cubicBezTo>
                    <a:close/>
                    <a:moveTo>
                      <a:pt x="30" y="48"/>
                    </a:moveTo>
                    <a:cubicBezTo>
                      <a:pt x="27" y="48"/>
                      <a:pt x="24" y="48"/>
                      <a:pt x="23" y="47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4" y="18"/>
                      <a:pt x="27" y="17"/>
                      <a:pt x="32" y="17"/>
                    </a:cubicBezTo>
                    <a:cubicBezTo>
                      <a:pt x="43" y="17"/>
                      <a:pt x="49" y="23"/>
                      <a:pt x="49" y="32"/>
                    </a:cubicBezTo>
                    <a:cubicBezTo>
                      <a:pt x="49" y="42"/>
                      <a:pt x="42" y="48"/>
                      <a:pt x="30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" name="组合 47"/>
          <p:cNvGrpSpPr/>
          <p:nvPr/>
        </p:nvGrpSpPr>
        <p:grpSpPr>
          <a:xfrm>
            <a:off x="6890813" y="5996003"/>
            <a:ext cx="440396" cy="460557"/>
            <a:chOff x="5181486" y="4265651"/>
            <a:chExt cx="414516" cy="414516"/>
          </a:xfrm>
        </p:grpSpPr>
        <p:sp>
          <p:nvSpPr>
            <p:cNvPr id="49" name="椭圆 48"/>
            <p:cNvSpPr/>
            <p:nvPr/>
          </p:nvSpPr>
          <p:spPr>
            <a:xfrm>
              <a:off x="5181486" y="4265651"/>
              <a:ext cx="414516" cy="414516"/>
            </a:xfrm>
            <a:prstGeom prst="ellipse">
              <a:avLst/>
            </a:prstGeom>
            <a:solidFill>
              <a:schemeClr val="accent4"/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25400" dir="13500000">
                <a:srgbClr val="000000">
                  <a:alpha val="43137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9" name="组合 49"/>
            <p:cNvGrpSpPr/>
            <p:nvPr/>
          </p:nvGrpSpPr>
          <p:grpSpPr>
            <a:xfrm>
              <a:off x="5287222" y="4375239"/>
              <a:ext cx="253419" cy="172633"/>
              <a:chOff x="4895160" y="4287159"/>
              <a:chExt cx="571418" cy="389258"/>
            </a:xfrm>
            <a:solidFill>
              <a:schemeClr val="bg1"/>
            </a:solidFill>
          </p:grpSpPr>
          <p:sp>
            <p:nvSpPr>
              <p:cNvPr id="51" name="Freeform 327"/>
              <p:cNvSpPr>
                <a:spLocks noEditPoints="1"/>
              </p:cNvSpPr>
              <p:nvPr/>
            </p:nvSpPr>
            <p:spPr bwMode="auto">
              <a:xfrm>
                <a:off x="4895160" y="4287159"/>
                <a:ext cx="438051" cy="389258"/>
              </a:xfrm>
              <a:custGeom>
                <a:avLst/>
                <a:gdLst>
                  <a:gd name="T0" fmla="*/ 166 w 171"/>
                  <a:gd name="T1" fmla="*/ 0 h 152"/>
                  <a:gd name="T2" fmla="*/ 5 w 171"/>
                  <a:gd name="T3" fmla="*/ 0 h 152"/>
                  <a:gd name="T4" fmla="*/ 0 w 171"/>
                  <a:gd name="T5" fmla="*/ 5 h 152"/>
                  <a:gd name="T6" fmla="*/ 0 w 171"/>
                  <a:gd name="T7" fmla="*/ 146 h 152"/>
                  <a:gd name="T8" fmla="*/ 5 w 171"/>
                  <a:gd name="T9" fmla="*/ 152 h 152"/>
                  <a:gd name="T10" fmla="*/ 166 w 171"/>
                  <a:gd name="T11" fmla="*/ 152 h 152"/>
                  <a:gd name="T12" fmla="*/ 171 w 171"/>
                  <a:gd name="T13" fmla="*/ 146 h 152"/>
                  <a:gd name="T14" fmla="*/ 171 w 171"/>
                  <a:gd name="T15" fmla="*/ 5 h 152"/>
                  <a:gd name="T16" fmla="*/ 166 w 171"/>
                  <a:gd name="T17" fmla="*/ 0 h 152"/>
                  <a:gd name="T18" fmla="*/ 132 w 171"/>
                  <a:gd name="T19" fmla="*/ 12 h 152"/>
                  <a:gd name="T20" fmla="*/ 139 w 171"/>
                  <a:gd name="T21" fmla="*/ 19 h 152"/>
                  <a:gd name="T22" fmla="*/ 132 w 171"/>
                  <a:gd name="T23" fmla="*/ 26 h 152"/>
                  <a:gd name="T24" fmla="*/ 124 w 171"/>
                  <a:gd name="T25" fmla="*/ 19 h 152"/>
                  <a:gd name="T26" fmla="*/ 132 w 171"/>
                  <a:gd name="T27" fmla="*/ 12 h 152"/>
                  <a:gd name="T28" fmla="*/ 110 w 171"/>
                  <a:gd name="T29" fmla="*/ 12 h 152"/>
                  <a:gd name="T30" fmla="*/ 118 w 171"/>
                  <a:gd name="T31" fmla="*/ 19 h 152"/>
                  <a:gd name="T32" fmla="*/ 110 w 171"/>
                  <a:gd name="T33" fmla="*/ 26 h 152"/>
                  <a:gd name="T34" fmla="*/ 103 w 171"/>
                  <a:gd name="T35" fmla="*/ 19 h 152"/>
                  <a:gd name="T36" fmla="*/ 110 w 171"/>
                  <a:gd name="T37" fmla="*/ 12 h 152"/>
                  <a:gd name="T38" fmla="*/ 160 w 171"/>
                  <a:gd name="T39" fmla="*/ 141 h 152"/>
                  <a:gd name="T40" fmla="*/ 11 w 171"/>
                  <a:gd name="T41" fmla="*/ 141 h 152"/>
                  <a:gd name="T42" fmla="*/ 11 w 171"/>
                  <a:gd name="T43" fmla="*/ 38 h 152"/>
                  <a:gd name="T44" fmla="*/ 160 w 171"/>
                  <a:gd name="T45" fmla="*/ 38 h 152"/>
                  <a:gd name="T46" fmla="*/ 160 w 171"/>
                  <a:gd name="T47" fmla="*/ 141 h 152"/>
                  <a:gd name="T48" fmla="*/ 153 w 171"/>
                  <a:gd name="T49" fmla="*/ 26 h 152"/>
                  <a:gd name="T50" fmla="*/ 146 w 171"/>
                  <a:gd name="T51" fmla="*/ 19 h 152"/>
                  <a:gd name="T52" fmla="*/ 153 w 171"/>
                  <a:gd name="T53" fmla="*/ 12 h 152"/>
                  <a:gd name="T54" fmla="*/ 160 w 171"/>
                  <a:gd name="T55" fmla="*/ 19 h 152"/>
                  <a:gd name="T56" fmla="*/ 153 w 171"/>
                  <a:gd name="T57" fmla="*/ 26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71" h="152">
                    <a:moveTo>
                      <a:pt x="166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46"/>
                      <a:pt x="0" y="146"/>
                      <a:pt x="0" y="146"/>
                    </a:cubicBezTo>
                    <a:cubicBezTo>
                      <a:pt x="0" y="149"/>
                      <a:pt x="2" y="152"/>
                      <a:pt x="5" y="152"/>
                    </a:cubicBezTo>
                    <a:cubicBezTo>
                      <a:pt x="166" y="152"/>
                      <a:pt x="166" y="152"/>
                      <a:pt x="166" y="152"/>
                    </a:cubicBezTo>
                    <a:cubicBezTo>
                      <a:pt x="169" y="152"/>
                      <a:pt x="171" y="149"/>
                      <a:pt x="171" y="146"/>
                    </a:cubicBezTo>
                    <a:cubicBezTo>
                      <a:pt x="171" y="5"/>
                      <a:pt x="171" y="5"/>
                      <a:pt x="171" y="5"/>
                    </a:cubicBezTo>
                    <a:cubicBezTo>
                      <a:pt x="171" y="2"/>
                      <a:pt x="169" y="0"/>
                      <a:pt x="166" y="0"/>
                    </a:cubicBezTo>
                    <a:close/>
                    <a:moveTo>
                      <a:pt x="132" y="12"/>
                    </a:moveTo>
                    <a:cubicBezTo>
                      <a:pt x="136" y="12"/>
                      <a:pt x="139" y="15"/>
                      <a:pt x="139" y="19"/>
                    </a:cubicBezTo>
                    <a:cubicBezTo>
                      <a:pt x="139" y="23"/>
                      <a:pt x="136" y="26"/>
                      <a:pt x="132" y="26"/>
                    </a:cubicBezTo>
                    <a:cubicBezTo>
                      <a:pt x="128" y="26"/>
                      <a:pt x="124" y="23"/>
                      <a:pt x="124" y="19"/>
                    </a:cubicBezTo>
                    <a:cubicBezTo>
                      <a:pt x="124" y="15"/>
                      <a:pt x="128" y="12"/>
                      <a:pt x="132" y="12"/>
                    </a:cubicBezTo>
                    <a:close/>
                    <a:moveTo>
                      <a:pt x="110" y="12"/>
                    </a:moveTo>
                    <a:cubicBezTo>
                      <a:pt x="114" y="12"/>
                      <a:pt x="118" y="15"/>
                      <a:pt x="118" y="19"/>
                    </a:cubicBezTo>
                    <a:cubicBezTo>
                      <a:pt x="118" y="23"/>
                      <a:pt x="114" y="26"/>
                      <a:pt x="110" y="26"/>
                    </a:cubicBezTo>
                    <a:cubicBezTo>
                      <a:pt x="106" y="26"/>
                      <a:pt x="103" y="23"/>
                      <a:pt x="103" y="19"/>
                    </a:cubicBezTo>
                    <a:cubicBezTo>
                      <a:pt x="103" y="15"/>
                      <a:pt x="106" y="12"/>
                      <a:pt x="110" y="12"/>
                    </a:cubicBezTo>
                    <a:close/>
                    <a:moveTo>
                      <a:pt x="160" y="141"/>
                    </a:moveTo>
                    <a:cubicBezTo>
                      <a:pt x="11" y="141"/>
                      <a:pt x="11" y="141"/>
                      <a:pt x="11" y="141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60" y="38"/>
                      <a:pt x="160" y="38"/>
                      <a:pt x="160" y="38"/>
                    </a:cubicBezTo>
                    <a:lnTo>
                      <a:pt x="160" y="141"/>
                    </a:lnTo>
                    <a:close/>
                    <a:moveTo>
                      <a:pt x="153" y="26"/>
                    </a:moveTo>
                    <a:cubicBezTo>
                      <a:pt x="149" y="26"/>
                      <a:pt x="146" y="23"/>
                      <a:pt x="146" y="19"/>
                    </a:cubicBezTo>
                    <a:cubicBezTo>
                      <a:pt x="146" y="15"/>
                      <a:pt x="149" y="12"/>
                      <a:pt x="153" y="12"/>
                    </a:cubicBezTo>
                    <a:cubicBezTo>
                      <a:pt x="157" y="12"/>
                      <a:pt x="160" y="15"/>
                      <a:pt x="160" y="19"/>
                    </a:cubicBezTo>
                    <a:cubicBezTo>
                      <a:pt x="160" y="23"/>
                      <a:pt x="157" y="26"/>
                      <a:pt x="153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2" name="Rectangle 328"/>
              <p:cNvSpPr>
                <a:spLocks noChangeArrowheads="1"/>
              </p:cNvSpPr>
              <p:nvPr/>
            </p:nvSpPr>
            <p:spPr bwMode="auto">
              <a:xfrm>
                <a:off x="4953712" y="4417273"/>
                <a:ext cx="315527" cy="5963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3" name="Rectangle 329"/>
              <p:cNvSpPr>
                <a:spLocks noChangeArrowheads="1"/>
              </p:cNvSpPr>
              <p:nvPr/>
            </p:nvSpPr>
            <p:spPr bwMode="auto">
              <a:xfrm>
                <a:off x="4953712" y="4501847"/>
                <a:ext cx="99754" cy="10517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4" name="Rectangle 330"/>
              <p:cNvSpPr>
                <a:spLocks noChangeArrowheads="1"/>
              </p:cNvSpPr>
              <p:nvPr/>
            </p:nvSpPr>
            <p:spPr bwMode="auto">
              <a:xfrm>
                <a:off x="5071899" y="4505100"/>
                <a:ext cx="107344" cy="1301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5" name="Rectangle 331"/>
              <p:cNvSpPr>
                <a:spLocks noChangeArrowheads="1"/>
              </p:cNvSpPr>
              <p:nvPr/>
            </p:nvSpPr>
            <p:spPr bwMode="auto">
              <a:xfrm>
                <a:off x="5071899" y="4548471"/>
                <a:ext cx="107344" cy="1301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6" name="Rectangle 332"/>
              <p:cNvSpPr>
                <a:spLocks noChangeArrowheads="1"/>
              </p:cNvSpPr>
              <p:nvPr/>
            </p:nvSpPr>
            <p:spPr bwMode="auto">
              <a:xfrm>
                <a:off x="5071899" y="4589674"/>
                <a:ext cx="107344" cy="1518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7" name="Freeform 333"/>
              <p:cNvSpPr/>
              <p:nvPr/>
            </p:nvSpPr>
            <p:spPr bwMode="auto">
              <a:xfrm>
                <a:off x="5225867" y="4569073"/>
                <a:ext cx="40119" cy="41203"/>
              </a:xfrm>
              <a:custGeom>
                <a:avLst/>
                <a:gdLst>
                  <a:gd name="T0" fmla="*/ 11 w 37"/>
                  <a:gd name="T1" fmla="*/ 0 h 38"/>
                  <a:gd name="T2" fmla="*/ 11 w 37"/>
                  <a:gd name="T3" fmla="*/ 2 h 38"/>
                  <a:gd name="T4" fmla="*/ 0 w 37"/>
                  <a:gd name="T5" fmla="*/ 38 h 38"/>
                  <a:gd name="T6" fmla="*/ 35 w 37"/>
                  <a:gd name="T7" fmla="*/ 26 h 38"/>
                  <a:gd name="T8" fmla="*/ 37 w 37"/>
                  <a:gd name="T9" fmla="*/ 26 h 38"/>
                  <a:gd name="T10" fmla="*/ 11 w 37"/>
                  <a:gd name="T1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">
                    <a:moveTo>
                      <a:pt x="11" y="0"/>
                    </a:moveTo>
                    <a:lnTo>
                      <a:pt x="11" y="2"/>
                    </a:lnTo>
                    <a:lnTo>
                      <a:pt x="0" y="38"/>
                    </a:lnTo>
                    <a:lnTo>
                      <a:pt x="35" y="26"/>
                    </a:lnTo>
                    <a:lnTo>
                      <a:pt x="37" y="26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8" name="Freeform 334"/>
              <p:cNvSpPr/>
              <p:nvPr/>
            </p:nvSpPr>
            <p:spPr bwMode="auto">
              <a:xfrm>
                <a:off x="5389594" y="4366311"/>
                <a:ext cx="76984" cy="79153"/>
              </a:xfrm>
              <a:custGeom>
                <a:avLst/>
                <a:gdLst>
                  <a:gd name="T0" fmla="*/ 23 w 30"/>
                  <a:gd name="T1" fmla="*/ 31 h 31"/>
                  <a:gd name="T2" fmla="*/ 28 w 30"/>
                  <a:gd name="T3" fmla="*/ 25 h 31"/>
                  <a:gd name="T4" fmla="*/ 28 w 30"/>
                  <a:gd name="T5" fmla="*/ 18 h 31"/>
                  <a:gd name="T6" fmla="*/ 13 w 30"/>
                  <a:gd name="T7" fmla="*/ 2 h 31"/>
                  <a:gd name="T8" fmla="*/ 6 w 30"/>
                  <a:gd name="T9" fmla="*/ 2 h 31"/>
                  <a:gd name="T10" fmla="*/ 0 w 30"/>
                  <a:gd name="T11" fmla="*/ 8 h 31"/>
                  <a:gd name="T12" fmla="*/ 23 w 30"/>
                  <a:gd name="T1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31">
                    <a:moveTo>
                      <a:pt x="23" y="31"/>
                    </a:moveTo>
                    <a:cubicBezTo>
                      <a:pt x="28" y="25"/>
                      <a:pt x="28" y="25"/>
                      <a:pt x="28" y="25"/>
                    </a:cubicBezTo>
                    <a:cubicBezTo>
                      <a:pt x="30" y="23"/>
                      <a:pt x="30" y="20"/>
                      <a:pt x="28" y="18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1" y="0"/>
                      <a:pt x="8" y="0"/>
                      <a:pt x="6" y="2"/>
                    </a:cubicBezTo>
                    <a:cubicBezTo>
                      <a:pt x="0" y="8"/>
                      <a:pt x="0" y="8"/>
                      <a:pt x="0" y="8"/>
                    </a:cubicBezTo>
                    <a:lnTo>
                      <a:pt x="23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9" name="Freeform 335"/>
              <p:cNvSpPr/>
              <p:nvPr/>
            </p:nvSpPr>
            <p:spPr bwMode="auto">
              <a:xfrm>
                <a:off x="5258396" y="4394503"/>
                <a:ext cx="182160" cy="182160"/>
              </a:xfrm>
              <a:custGeom>
                <a:avLst/>
                <a:gdLst>
                  <a:gd name="T0" fmla="*/ 49 w 71"/>
                  <a:gd name="T1" fmla="*/ 0 h 71"/>
                  <a:gd name="T2" fmla="*/ 48 w 71"/>
                  <a:gd name="T3" fmla="*/ 0 h 71"/>
                  <a:gd name="T4" fmla="*/ 2 w 71"/>
                  <a:gd name="T5" fmla="*/ 47 h 71"/>
                  <a:gd name="T6" fmla="*/ 2 w 71"/>
                  <a:gd name="T7" fmla="*/ 54 h 71"/>
                  <a:gd name="T8" fmla="*/ 2 w 71"/>
                  <a:gd name="T9" fmla="*/ 55 h 71"/>
                  <a:gd name="T10" fmla="*/ 8 w 71"/>
                  <a:gd name="T11" fmla="*/ 56 h 71"/>
                  <a:gd name="T12" fmla="*/ 9 w 71"/>
                  <a:gd name="T13" fmla="*/ 62 h 71"/>
                  <a:gd name="T14" fmla="*/ 9 w 71"/>
                  <a:gd name="T15" fmla="*/ 62 h 71"/>
                  <a:gd name="T16" fmla="*/ 15 w 71"/>
                  <a:gd name="T17" fmla="*/ 63 h 71"/>
                  <a:gd name="T18" fmla="*/ 16 w 71"/>
                  <a:gd name="T19" fmla="*/ 69 h 71"/>
                  <a:gd name="T20" fmla="*/ 17 w 71"/>
                  <a:gd name="T21" fmla="*/ 69 h 71"/>
                  <a:gd name="T22" fmla="*/ 24 w 71"/>
                  <a:gd name="T23" fmla="*/ 69 h 71"/>
                  <a:gd name="T24" fmla="*/ 71 w 71"/>
                  <a:gd name="T25" fmla="*/ 23 h 71"/>
                  <a:gd name="T26" fmla="*/ 71 w 71"/>
                  <a:gd name="T27" fmla="*/ 22 h 71"/>
                  <a:gd name="T28" fmla="*/ 49 w 71"/>
                  <a:gd name="T29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1" h="71">
                    <a:moveTo>
                      <a:pt x="49" y="0"/>
                    </a:moveTo>
                    <a:cubicBezTo>
                      <a:pt x="49" y="0"/>
                      <a:pt x="48" y="0"/>
                      <a:pt x="48" y="0"/>
                    </a:cubicBezTo>
                    <a:cubicBezTo>
                      <a:pt x="2" y="47"/>
                      <a:pt x="2" y="47"/>
                      <a:pt x="2" y="47"/>
                    </a:cubicBezTo>
                    <a:cubicBezTo>
                      <a:pt x="0" y="49"/>
                      <a:pt x="0" y="52"/>
                      <a:pt x="2" y="54"/>
                    </a:cubicBezTo>
                    <a:cubicBezTo>
                      <a:pt x="2" y="55"/>
                      <a:pt x="2" y="55"/>
                      <a:pt x="2" y="55"/>
                    </a:cubicBezTo>
                    <a:cubicBezTo>
                      <a:pt x="4" y="56"/>
                      <a:pt x="6" y="57"/>
                      <a:pt x="8" y="56"/>
                    </a:cubicBezTo>
                    <a:cubicBezTo>
                      <a:pt x="7" y="58"/>
                      <a:pt x="7" y="60"/>
                      <a:pt x="9" y="62"/>
                    </a:cubicBezTo>
                    <a:cubicBezTo>
                      <a:pt x="9" y="62"/>
                      <a:pt x="9" y="62"/>
                      <a:pt x="9" y="62"/>
                    </a:cubicBezTo>
                    <a:cubicBezTo>
                      <a:pt x="11" y="64"/>
                      <a:pt x="13" y="64"/>
                      <a:pt x="15" y="63"/>
                    </a:cubicBezTo>
                    <a:cubicBezTo>
                      <a:pt x="14" y="65"/>
                      <a:pt x="15" y="67"/>
                      <a:pt x="16" y="69"/>
                    </a:cubicBezTo>
                    <a:cubicBezTo>
                      <a:pt x="17" y="69"/>
                      <a:pt x="17" y="69"/>
                      <a:pt x="17" y="69"/>
                    </a:cubicBezTo>
                    <a:cubicBezTo>
                      <a:pt x="19" y="71"/>
                      <a:pt x="22" y="71"/>
                      <a:pt x="24" y="69"/>
                    </a:cubicBezTo>
                    <a:cubicBezTo>
                      <a:pt x="71" y="23"/>
                      <a:pt x="71" y="23"/>
                      <a:pt x="71" y="23"/>
                    </a:cubicBezTo>
                    <a:cubicBezTo>
                      <a:pt x="71" y="23"/>
                      <a:pt x="71" y="22"/>
                      <a:pt x="71" y="22"/>
                    </a:cubicBezTo>
                    <a:lnTo>
                      <a:pt x="4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0" name="组合 59"/>
          <p:cNvGrpSpPr/>
          <p:nvPr/>
        </p:nvGrpSpPr>
        <p:grpSpPr>
          <a:xfrm>
            <a:off x="6226669" y="5996003"/>
            <a:ext cx="440396" cy="460557"/>
            <a:chOff x="4626437" y="4265651"/>
            <a:chExt cx="414516" cy="414516"/>
          </a:xfrm>
        </p:grpSpPr>
        <p:sp>
          <p:nvSpPr>
            <p:cNvPr id="61" name="椭圆 60"/>
            <p:cNvSpPr/>
            <p:nvPr/>
          </p:nvSpPr>
          <p:spPr>
            <a:xfrm>
              <a:off x="4626437" y="4265651"/>
              <a:ext cx="414516" cy="414516"/>
            </a:xfrm>
            <a:prstGeom prst="ellipse">
              <a:avLst/>
            </a:prstGeom>
            <a:solidFill>
              <a:schemeClr val="accent3"/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25400" dir="13500000">
                <a:srgbClr val="000000">
                  <a:alpha val="43137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11" name="组合 61"/>
            <p:cNvGrpSpPr/>
            <p:nvPr/>
          </p:nvGrpSpPr>
          <p:grpSpPr>
            <a:xfrm>
              <a:off x="4710891" y="4356960"/>
              <a:ext cx="232896" cy="199705"/>
              <a:chOff x="3546346" y="2339026"/>
              <a:chExt cx="897787" cy="769842"/>
            </a:xfrm>
            <a:solidFill>
              <a:schemeClr val="bg1"/>
            </a:solidFill>
          </p:grpSpPr>
          <p:sp>
            <p:nvSpPr>
              <p:cNvPr id="63" name="Rectangle 227"/>
              <p:cNvSpPr>
                <a:spLocks noChangeArrowheads="1"/>
              </p:cNvSpPr>
              <p:nvPr/>
            </p:nvSpPr>
            <p:spPr bwMode="auto">
              <a:xfrm>
                <a:off x="3561526" y="3077423"/>
                <a:ext cx="882607" cy="3144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4" name="Freeform 228"/>
              <p:cNvSpPr/>
              <p:nvPr/>
            </p:nvSpPr>
            <p:spPr bwMode="auto">
              <a:xfrm>
                <a:off x="3617909" y="2844302"/>
                <a:ext cx="125777" cy="210351"/>
              </a:xfrm>
              <a:custGeom>
                <a:avLst/>
                <a:gdLst>
                  <a:gd name="T0" fmla="*/ 6 w 49"/>
                  <a:gd name="T1" fmla="*/ 82 h 82"/>
                  <a:gd name="T2" fmla="*/ 43 w 49"/>
                  <a:gd name="T3" fmla="*/ 82 h 82"/>
                  <a:gd name="T4" fmla="*/ 49 w 49"/>
                  <a:gd name="T5" fmla="*/ 76 h 82"/>
                  <a:gd name="T6" fmla="*/ 49 w 49"/>
                  <a:gd name="T7" fmla="*/ 0 h 82"/>
                  <a:gd name="T8" fmla="*/ 0 w 49"/>
                  <a:gd name="T9" fmla="*/ 49 h 82"/>
                  <a:gd name="T10" fmla="*/ 0 w 49"/>
                  <a:gd name="T11" fmla="*/ 76 h 82"/>
                  <a:gd name="T12" fmla="*/ 6 w 49"/>
                  <a:gd name="T13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82">
                    <a:moveTo>
                      <a:pt x="6" y="82"/>
                    </a:moveTo>
                    <a:cubicBezTo>
                      <a:pt x="43" y="82"/>
                      <a:pt x="43" y="82"/>
                      <a:pt x="43" y="82"/>
                    </a:cubicBezTo>
                    <a:cubicBezTo>
                      <a:pt x="46" y="82"/>
                      <a:pt x="49" y="79"/>
                      <a:pt x="49" y="76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79"/>
                      <a:pt x="3" y="82"/>
                      <a:pt x="6" y="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5" name="Freeform 229"/>
              <p:cNvSpPr/>
              <p:nvPr/>
            </p:nvSpPr>
            <p:spPr bwMode="auto">
              <a:xfrm>
                <a:off x="3779467" y="2682744"/>
                <a:ext cx="122524" cy="371910"/>
              </a:xfrm>
              <a:custGeom>
                <a:avLst/>
                <a:gdLst>
                  <a:gd name="T0" fmla="*/ 5 w 48"/>
                  <a:gd name="T1" fmla="*/ 145 h 145"/>
                  <a:gd name="T2" fmla="*/ 43 w 48"/>
                  <a:gd name="T3" fmla="*/ 145 h 145"/>
                  <a:gd name="T4" fmla="*/ 48 w 48"/>
                  <a:gd name="T5" fmla="*/ 139 h 145"/>
                  <a:gd name="T6" fmla="*/ 48 w 48"/>
                  <a:gd name="T7" fmla="*/ 0 h 145"/>
                  <a:gd name="T8" fmla="*/ 0 w 48"/>
                  <a:gd name="T9" fmla="*/ 49 h 145"/>
                  <a:gd name="T10" fmla="*/ 0 w 48"/>
                  <a:gd name="T11" fmla="*/ 139 h 145"/>
                  <a:gd name="T12" fmla="*/ 5 w 48"/>
                  <a:gd name="T13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145">
                    <a:moveTo>
                      <a:pt x="5" y="145"/>
                    </a:moveTo>
                    <a:cubicBezTo>
                      <a:pt x="43" y="145"/>
                      <a:pt x="43" y="145"/>
                      <a:pt x="43" y="145"/>
                    </a:cubicBezTo>
                    <a:cubicBezTo>
                      <a:pt x="46" y="145"/>
                      <a:pt x="48" y="142"/>
                      <a:pt x="48" y="139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139"/>
                      <a:pt x="0" y="139"/>
                      <a:pt x="0" y="139"/>
                    </a:cubicBezTo>
                    <a:cubicBezTo>
                      <a:pt x="0" y="142"/>
                      <a:pt x="2" y="145"/>
                      <a:pt x="5" y="1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6" name="Freeform 230"/>
              <p:cNvSpPr/>
              <p:nvPr/>
            </p:nvSpPr>
            <p:spPr bwMode="auto">
              <a:xfrm>
                <a:off x="3938857" y="2713104"/>
                <a:ext cx="124693" cy="341550"/>
              </a:xfrm>
              <a:custGeom>
                <a:avLst/>
                <a:gdLst>
                  <a:gd name="T0" fmla="*/ 22 w 49"/>
                  <a:gd name="T1" fmla="*/ 22 h 133"/>
                  <a:gd name="T2" fmla="*/ 0 w 49"/>
                  <a:gd name="T3" fmla="*/ 0 h 133"/>
                  <a:gd name="T4" fmla="*/ 0 w 49"/>
                  <a:gd name="T5" fmla="*/ 127 h 133"/>
                  <a:gd name="T6" fmla="*/ 6 w 49"/>
                  <a:gd name="T7" fmla="*/ 133 h 133"/>
                  <a:gd name="T8" fmla="*/ 43 w 49"/>
                  <a:gd name="T9" fmla="*/ 133 h 133"/>
                  <a:gd name="T10" fmla="*/ 49 w 49"/>
                  <a:gd name="T11" fmla="*/ 127 h 133"/>
                  <a:gd name="T12" fmla="*/ 49 w 49"/>
                  <a:gd name="T13" fmla="*/ 26 h 133"/>
                  <a:gd name="T14" fmla="*/ 38 w 49"/>
                  <a:gd name="T15" fmla="*/ 29 h 133"/>
                  <a:gd name="T16" fmla="*/ 22 w 49"/>
                  <a:gd name="T17" fmla="*/ 22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" h="133">
                    <a:moveTo>
                      <a:pt x="22" y="2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27"/>
                      <a:pt x="0" y="127"/>
                      <a:pt x="0" y="127"/>
                    </a:cubicBezTo>
                    <a:cubicBezTo>
                      <a:pt x="0" y="130"/>
                      <a:pt x="3" y="133"/>
                      <a:pt x="6" y="133"/>
                    </a:cubicBezTo>
                    <a:cubicBezTo>
                      <a:pt x="43" y="133"/>
                      <a:pt x="43" y="133"/>
                      <a:pt x="43" y="133"/>
                    </a:cubicBezTo>
                    <a:cubicBezTo>
                      <a:pt x="46" y="133"/>
                      <a:pt x="49" y="130"/>
                      <a:pt x="49" y="127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46" y="28"/>
                      <a:pt x="42" y="29"/>
                      <a:pt x="38" y="29"/>
                    </a:cubicBezTo>
                    <a:cubicBezTo>
                      <a:pt x="32" y="29"/>
                      <a:pt x="27" y="26"/>
                      <a:pt x="22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7" name="Freeform 231"/>
              <p:cNvSpPr/>
              <p:nvPr/>
            </p:nvSpPr>
            <p:spPr bwMode="auto">
              <a:xfrm>
                <a:off x="4100415" y="2624193"/>
                <a:ext cx="122524" cy="430461"/>
              </a:xfrm>
              <a:custGeom>
                <a:avLst/>
                <a:gdLst>
                  <a:gd name="T0" fmla="*/ 5 w 48"/>
                  <a:gd name="T1" fmla="*/ 168 h 168"/>
                  <a:gd name="T2" fmla="*/ 43 w 48"/>
                  <a:gd name="T3" fmla="*/ 168 h 168"/>
                  <a:gd name="T4" fmla="*/ 48 w 48"/>
                  <a:gd name="T5" fmla="*/ 162 h 168"/>
                  <a:gd name="T6" fmla="*/ 48 w 48"/>
                  <a:gd name="T7" fmla="*/ 0 h 168"/>
                  <a:gd name="T8" fmla="*/ 0 w 48"/>
                  <a:gd name="T9" fmla="*/ 48 h 168"/>
                  <a:gd name="T10" fmla="*/ 0 w 48"/>
                  <a:gd name="T11" fmla="*/ 162 h 168"/>
                  <a:gd name="T12" fmla="*/ 5 w 48"/>
                  <a:gd name="T13" fmla="*/ 16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168">
                    <a:moveTo>
                      <a:pt x="5" y="168"/>
                    </a:moveTo>
                    <a:cubicBezTo>
                      <a:pt x="43" y="168"/>
                      <a:pt x="43" y="168"/>
                      <a:pt x="43" y="168"/>
                    </a:cubicBezTo>
                    <a:cubicBezTo>
                      <a:pt x="46" y="168"/>
                      <a:pt x="48" y="165"/>
                      <a:pt x="48" y="162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162"/>
                      <a:pt x="0" y="162"/>
                      <a:pt x="0" y="162"/>
                    </a:cubicBezTo>
                    <a:cubicBezTo>
                      <a:pt x="0" y="165"/>
                      <a:pt x="2" y="168"/>
                      <a:pt x="5" y="1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8" name="Freeform 232"/>
              <p:cNvSpPr/>
              <p:nvPr/>
            </p:nvSpPr>
            <p:spPr bwMode="auto">
              <a:xfrm>
                <a:off x="4258721" y="2513596"/>
                <a:ext cx="125777" cy="541058"/>
              </a:xfrm>
              <a:custGeom>
                <a:avLst/>
                <a:gdLst>
                  <a:gd name="T0" fmla="*/ 29 w 49"/>
                  <a:gd name="T1" fmla="*/ 0 h 211"/>
                  <a:gd name="T2" fmla="*/ 0 w 49"/>
                  <a:gd name="T3" fmla="*/ 29 h 211"/>
                  <a:gd name="T4" fmla="*/ 0 w 49"/>
                  <a:gd name="T5" fmla="*/ 205 h 211"/>
                  <a:gd name="T6" fmla="*/ 6 w 49"/>
                  <a:gd name="T7" fmla="*/ 211 h 211"/>
                  <a:gd name="T8" fmla="*/ 43 w 49"/>
                  <a:gd name="T9" fmla="*/ 211 h 211"/>
                  <a:gd name="T10" fmla="*/ 49 w 49"/>
                  <a:gd name="T11" fmla="*/ 205 h 211"/>
                  <a:gd name="T12" fmla="*/ 49 w 49"/>
                  <a:gd name="T13" fmla="*/ 22 h 211"/>
                  <a:gd name="T14" fmla="*/ 29 w 49"/>
                  <a:gd name="T15" fmla="*/ 0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" h="211">
                    <a:moveTo>
                      <a:pt x="29" y="0"/>
                    </a:moveTo>
                    <a:cubicBezTo>
                      <a:pt x="0" y="29"/>
                      <a:pt x="0" y="29"/>
                      <a:pt x="0" y="29"/>
                    </a:cubicBezTo>
                    <a:cubicBezTo>
                      <a:pt x="0" y="205"/>
                      <a:pt x="0" y="205"/>
                      <a:pt x="0" y="205"/>
                    </a:cubicBezTo>
                    <a:cubicBezTo>
                      <a:pt x="0" y="208"/>
                      <a:pt x="3" y="211"/>
                      <a:pt x="6" y="211"/>
                    </a:cubicBezTo>
                    <a:cubicBezTo>
                      <a:pt x="43" y="211"/>
                      <a:pt x="43" y="211"/>
                      <a:pt x="43" y="211"/>
                    </a:cubicBezTo>
                    <a:cubicBezTo>
                      <a:pt x="46" y="211"/>
                      <a:pt x="49" y="208"/>
                      <a:pt x="49" y="205"/>
                    </a:cubicBezTo>
                    <a:cubicBezTo>
                      <a:pt x="49" y="22"/>
                      <a:pt x="49" y="22"/>
                      <a:pt x="49" y="22"/>
                    </a:cubicBezTo>
                    <a:cubicBezTo>
                      <a:pt x="38" y="21"/>
                      <a:pt x="29" y="12"/>
                      <a:pt x="2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9" name="Freeform 233"/>
              <p:cNvSpPr/>
              <p:nvPr/>
            </p:nvSpPr>
            <p:spPr bwMode="auto">
              <a:xfrm>
                <a:off x="3546346" y="2339026"/>
                <a:ext cx="871764" cy="610452"/>
              </a:xfrm>
              <a:custGeom>
                <a:avLst/>
                <a:gdLst>
                  <a:gd name="T0" fmla="*/ 20 w 340"/>
                  <a:gd name="T1" fmla="*/ 234 h 238"/>
                  <a:gd name="T2" fmla="*/ 140 w 340"/>
                  <a:gd name="T3" fmla="*/ 113 h 238"/>
                  <a:gd name="T4" fmla="*/ 183 w 340"/>
                  <a:gd name="T5" fmla="*/ 156 h 238"/>
                  <a:gd name="T6" fmla="*/ 199 w 340"/>
                  <a:gd name="T7" fmla="*/ 156 h 238"/>
                  <a:gd name="T8" fmla="*/ 318 w 340"/>
                  <a:gd name="T9" fmla="*/ 37 h 238"/>
                  <a:gd name="T10" fmla="*/ 318 w 340"/>
                  <a:gd name="T11" fmla="*/ 64 h 238"/>
                  <a:gd name="T12" fmla="*/ 329 w 340"/>
                  <a:gd name="T13" fmla="*/ 75 h 238"/>
                  <a:gd name="T14" fmla="*/ 340 w 340"/>
                  <a:gd name="T15" fmla="*/ 64 h 238"/>
                  <a:gd name="T16" fmla="*/ 340 w 340"/>
                  <a:gd name="T17" fmla="*/ 11 h 238"/>
                  <a:gd name="T18" fmla="*/ 337 w 340"/>
                  <a:gd name="T19" fmla="*/ 3 h 238"/>
                  <a:gd name="T20" fmla="*/ 329 w 340"/>
                  <a:gd name="T21" fmla="*/ 0 h 238"/>
                  <a:gd name="T22" fmla="*/ 276 w 340"/>
                  <a:gd name="T23" fmla="*/ 0 h 238"/>
                  <a:gd name="T24" fmla="*/ 265 w 340"/>
                  <a:gd name="T25" fmla="*/ 11 h 238"/>
                  <a:gd name="T26" fmla="*/ 276 w 340"/>
                  <a:gd name="T27" fmla="*/ 22 h 238"/>
                  <a:gd name="T28" fmla="*/ 302 w 340"/>
                  <a:gd name="T29" fmla="*/ 22 h 238"/>
                  <a:gd name="T30" fmla="*/ 191 w 340"/>
                  <a:gd name="T31" fmla="*/ 133 h 238"/>
                  <a:gd name="T32" fmla="*/ 148 w 340"/>
                  <a:gd name="T33" fmla="*/ 90 h 238"/>
                  <a:gd name="T34" fmla="*/ 133 w 340"/>
                  <a:gd name="T35" fmla="*/ 90 h 238"/>
                  <a:gd name="T36" fmla="*/ 4 w 340"/>
                  <a:gd name="T37" fmla="*/ 219 h 238"/>
                  <a:gd name="T38" fmla="*/ 4 w 340"/>
                  <a:gd name="T39" fmla="*/ 234 h 238"/>
                  <a:gd name="T40" fmla="*/ 20 w 340"/>
                  <a:gd name="T41" fmla="*/ 234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40" h="238">
                    <a:moveTo>
                      <a:pt x="20" y="234"/>
                    </a:moveTo>
                    <a:cubicBezTo>
                      <a:pt x="140" y="113"/>
                      <a:pt x="140" y="113"/>
                      <a:pt x="140" y="113"/>
                    </a:cubicBezTo>
                    <a:cubicBezTo>
                      <a:pt x="183" y="156"/>
                      <a:pt x="183" y="156"/>
                      <a:pt x="183" y="156"/>
                    </a:cubicBezTo>
                    <a:cubicBezTo>
                      <a:pt x="188" y="160"/>
                      <a:pt x="195" y="160"/>
                      <a:pt x="199" y="156"/>
                    </a:cubicBezTo>
                    <a:cubicBezTo>
                      <a:pt x="318" y="37"/>
                      <a:pt x="318" y="37"/>
                      <a:pt x="318" y="37"/>
                    </a:cubicBezTo>
                    <a:cubicBezTo>
                      <a:pt x="318" y="64"/>
                      <a:pt x="318" y="64"/>
                      <a:pt x="318" y="64"/>
                    </a:cubicBezTo>
                    <a:cubicBezTo>
                      <a:pt x="318" y="70"/>
                      <a:pt x="323" y="75"/>
                      <a:pt x="329" y="75"/>
                    </a:cubicBezTo>
                    <a:cubicBezTo>
                      <a:pt x="335" y="75"/>
                      <a:pt x="340" y="70"/>
                      <a:pt x="340" y="64"/>
                    </a:cubicBezTo>
                    <a:cubicBezTo>
                      <a:pt x="340" y="11"/>
                      <a:pt x="340" y="11"/>
                      <a:pt x="340" y="11"/>
                    </a:cubicBezTo>
                    <a:cubicBezTo>
                      <a:pt x="340" y="8"/>
                      <a:pt x="339" y="5"/>
                      <a:pt x="337" y="3"/>
                    </a:cubicBezTo>
                    <a:cubicBezTo>
                      <a:pt x="335" y="1"/>
                      <a:pt x="332" y="0"/>
                      <a:pt x="329" y="0"/>
                    </a:cubicBezTo>
                    <a:cubicBezTo>
                      <a:pt x="276" y="0"/>
                      <a:pt x="276" y="0"/>
                      <a:pt x="276" y="0"/>
                    </a:cubicBezTo>
                    <a:cubicBezTo>
                      <a:pt x="270" y="0"/>
                      <a:pt x="265" y="4"/>
                      <a:pt x="265" y="11"/>
                    </a:cubicBezTo>
                    <a:cubicBezTo>
                      <a:pt x="265" y="17"/>
                      <a:pt x="270" y="22"/>
                      <a:pt x="276" y="22"/>
                    </a:cubicBezTo>
                    <a:cubicBezTo>
                      <a:pt x="302" y="22"/>
                      <a:pt x="302" y="22"/>
                      <a:pt x="302" y="22"/>
                    </a:cubicBezTo>
                    <a:cubicBezTo>
                      <a:pt x="191" y="133"/>
                      <a:pt x="191" y="133"/>
                      <a:pt x="191" y="133"/>
                    </a:cubicBezTo>
                    <a:cubicBezTo>
                      <a:pt x="148" y="90"/>
                      <a:pt x="148" y="90"/>
                      <a:pt x="148" y="90"/>
                    </a:cubicBezTo>
                    <a:cubicBezTo>
                      <a:pt x="144" y="86"/>
                      <a:pt x="137" y="86"/>
                      <a:pt x="133" y="90"/>
                    </a:cubicBezTo>
                    <a:cubicBezTo>
                      <a:pt x="4" y="219"/>
                      <a:pt x="4" y="219"/>
                      <a:pt x="4" y="219"/>
                    </a:cubicBezTo>
                    <a:cubicBezTo>
                      <a:pt x="0" y="223"/>
                      <a:pt x="0" y="230"/>
                      <a:pt x="4" y="234"/>
                    </a:cubicBezTo>
                    <a:cubicBezTo>
                      <a:pt x="8" y="238"/>
                      <a:pt x="15" y="238"/>
                      <a:pt x="20" y="2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2" name="TextBox 1"/>
          <p:cNvSpPr txBox="1"/>
          <p:nvPr/>
        </p:nvSpPr>
        <p:spPr>
          <a:xfrm>
            <a:off x="3048772" y="2386004"/>
            <a:ext cx="6051338" cy="802721"/>
          </a:xfrm>
          <a:prstGeom prst="rect">
            <a:avLst/>
          </a:prstGeom>
          <a:noFill/>
        </p:spPr>
        <p:txBody>
          <a:bodyPr wrap="square" lIns="124398" tIns="62199" rIns="124398" bIns="62199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敬  请  批  评  指  正</a:t>
            </a:r>
            <a:endParaRPr lang="en-US" altLang="zh-CN" sz="4400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PLACING_PICTURE_USER_VIEWPORT" val="{&quot;height&quot;:7065.036220472441,&quot;width&quot;:14175.099212598425}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UNIT_PLACING_PICTURE_USER_VIEWPORT" val="{&quot;height&quot;:5445,&quot;width&quot;:5970}"/>
</p:tagLst>
</file>

<file path=ppt/tags/tag8.xml><?xml version="1.0" encoding="utf-8"?>
<p:tagLst xmlns:p="http://schemas.openxmlformats.org/presentationml/2006/main">
  <p:tag name="ISPRING_PRESENTATION_TITLE" val="PowerPoint 演示文稿"/>
  <p:tag name="ISPRING_SCORM_RATE_SLIDES" val="1"/>
  <p:tag name="ISPRING_ULTRA_SCORM_SLIDE_COUNT" val="1"/>
  <p:tag name="KSO_WPP_MARK_KEY" val="819ccd4c-8464-4f3f-a499-c11846b9558d"/>
  <p:tag name="COMMONDATA" val="eyJoZGlkIjoiOWMyNTc5NDcwNDMxM2U0YWI5YzA0NjlhZjRiMTkyZDgifQ=="/>
</p:tagLst>
</file>

<file path=ppt/theme/theme1.xml><?xml version="1.0" encoding="utf-8"?>
<a:theme xmlns:a="http://schemas.openxmlformats.org/drawingml/2006/main" name="Office 主题">
  <a:themeElements>
    <a:clrScheme name="自定义 238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AEEE"/>
      </a:accent1>
      <a:accent2>
        <a:srgbClr val="E83828"/>
      </a:accent2>
      <a:accent3>
        <a:srgbClr val="72CD4F"/>
      </a:accent3>
      <a:accent4>
        <a:srgbClr val="FE9800"/>
      </a:accent4>
      <a:accent5>
        <a:srgbClr val="7F7F7F"/>
      </a:accent5>
      <a:accent6>
        <a:srgbClr val="7F7F7F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0</TotalTime>
  <Words>9155</Words>
  <Application>WPS 演示</Application>
  <PresentationFormat>自定义</PresentationFormat>
  <Paragraphs>1270</Paragraphs>
  <Slides>98</Slides>
  <Notes>4</Notes>
  <HiddenSlides>0</HiddenSlides>
  <MMClips>1</MMClips>
  <ScaleCrop>false</ScaleCrop>
  <HeadingPairs>
    <vt:vector size="8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98</vt:i4>
      </vt:variant>
    </vt:vector>
  </HeadingPairs>
  <TitlesOfParts>
    <vt:vector size="121" baseType="lpstr">
      <vt:lpstr>Arial</vt:lpstr>
      <vt:lpstr>宋体</vt:lpstr>
      <vt:lpstr>Wingdings</vt:lpstr>
      <vt:lpstr>Calibri</vt:lpstr>
      <vt:lpstr>黑体</vt:lpstr>
      <vt:lpstr>华文新魏</vt:lpstr>
      <vt:lpstr>Vivaldi</vt:lpstr>
      <vt:lpstr>微软雅黑</vt:lpstr>
      <vt:lpstr>Times New Roman</vt:lpstr>
      <vt:lpstr>fangsong_gb2312</vt:lpstr>
      <vt:lpstr>Segoe Print</vt:lpstr>
      <vt:lpstr>Perpetua</vt:lpstr>
      <vt:lpstr>Arial Unicode MS</vt:lpstr>
      <vt:lpstr>Perpetua</vt:lpstr>
      <vt:lpstr>Tahoma</vt:lpstr>
      <vt:lpstr>fangsong_gb2312</vt:lpstr>
      <vt:lpstr>楷体_GB2312</vt:lpstr>
      <vt:lpstr>新宋体</vt:lpstr>
      <vt:lpstr>Calibri</vt:lpstr>
      <vt:lpstr>Times New Roman</vt:lpstr>
      <vt:lpstr>Office 主题</vt:lpstr>
      <vt:lpstr>Word.Document.8</vt:lpstr>
      <vt:lpstr>PBrush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李培俊</dc:creator>
  <cp:lastModifiedBy>蔚蓝</cp:lastModifiedBy>
  <cp:revision>945</cp:revision>
  <dcterms:created xsi:type="dcterms:W3CDTF">2015-10-16T03:54:00Z</dcterms:created>
  <dcterms:modified xsi:type="dcterms:W3CDTF">2023-03-28T05:49:37Z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DD86DD832BEE44EA9BC332776615AFA8</vt:lpwstr>
  </property>
  <property fmtid="{D5CDD505-2E9C-101B-9397-08002B2CF9AE}" pid="3" name="KSOProductBuildVer">
    <vt:lpwstr>2052-11.1.0.13703</vt:lpwstr>
  </property>
</Properties>
</file>